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64" r:id="rId2"/>
  </p:sldMasterIdLst>
  <p:notesMasterIdLst>
    <p:notesMasterId r:id="rId122"/>
  </p:notesMasterIdLst>
  <p:handoutMasterIdLst>
    <p:handoutMasterId r:id="rId123"/>
  </p:handoutMasterIdLst>
  <p:sldIdLst>
    <p:sldId id="256" r:id="rId3"/>
    <p:sldId id="258" r:id="rId4"/>
    <p:sldId id="260" r:id="rId5"/>
    <p:sldId id="262" r:id="rId6"/>
    <p:sldId id="263" r:id="rId7"/>
    <p:sldId id="264" r:id="rId8"/>
    <p:sldId id="266" r:id="rId9"/>
    <p:sldId id="314" r:id="rId10"/>
    <p:sldId id="315" r:id="rId11"/>
    <p:sldId id="269" r:id="rId12"/>
    <p:sldId id="270" r:id="rId13"/>
    <p:sldId id="271" r:id="rId14"/>
    <p:sldId id="272" r:id="rId15"/>
    <p:sldId id="318" r:id="rId16"/>
    <p:sldId id="319" r:id="rId17"/>
    <p:sldId id="344" r:id="rId18"/>
    <p:sldId id="277" r:id="rId19"/>
    <p:sldId id="345" r:id="rId20"/>
    <p:sldId id="279" r:id="rId21"/>
    <p:sldId id="281" r:id="rId22"/>
    <p:sldId id="282" r:id="rId23"/>
    <p:sldId id="283" r:id="rId24"/>
    <p:sldId id="346" r:id="rId25"/>
    <p:sldId id="284" r:id="rId26"/>
    <p:sldId id="285" r:id="rId27"/>
    <p:sldId id="321" r:id="rId28"/>
    <p:sldId id="287" r:id="rId29"/>
    <p:sldId id="288" r:id="rId30"/>
    <p:sldId id="289" r:id="rId31"/>
    <p:sldId id="290" r:id="rId32"/>
    <p:sldId id="347" r:id="rId33"/>
    <p:sldId id="348" r:id="rId34"/>
    <p:sldId id="349" r:id="rId35"/>
    <p:sldId id="323" r:id="rId36"/>
    <p:sldId id="359" r:id="rId37"/>
    <p:sldId id="324" r:id="rId38"/>
    <p:sldId id="297" r:id="rId39"/>
    <p:sldId id="298" r:id="rId40"/>
    <p:sldId id="351" r:id="rId41"/>
    <p:sldId id="325" r:id="rId42"/>
    <p:sldId id="326" r:id="rId43"/>
    <p:sldId id="352" r:id="rId44"/>
    <p:sldId id="327" r:id="rId45"/>
    <p:sldId id="299" r:id="rId46"/>
    <p:sldId id="353" r:id="rId47"/>
    <p:sldId id="300" r:id="rId48"/>
    <p:sldId id="330" r:id="rId49"/>
    <p:sldId id="354" r:id="rId50"/>
    <p:sldId id="355" r:id="rId51"/>
    <p:sldId id="303" r:id="rId52"/>
    <p:sldId id="307" r:id="rId53"/>
    <p:sldId id="305" r:id="rId54"/>
    <p:sldId id="338" r:id="rId55"/>
    <p:sldId id="311" r:id="rId56"/>
    <p:sldId id="312" r:id="rId57"/>
    <p:sldId id="339" r:id="rId58"/>
    <p:sldId id="356" r:id="rId59"/>
    <p:sldId id="357" r:id="rId60"/>
    <p:sldId id="340" r:id="rId61"/>
    <p:sldId id="342" r:id="rId62"/>
    <p:sldId id="358"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385" r:id="rId89"/>
    <p:sldId id="386" r:id="rId90"/>
    <p:sldId id="387" r:id="rId91"/>
    <p:sldId id="388" r:id="rId92"/>
    <p:sldId id="389" r:id="rId93"/>
    <p:sldId id="390" r:id="rId94"/>
    <p:sldId id="391" r:id="rId95"/>
    <p:sldId id="392" r:id="rId96"/>
    <p:sldId id="393" r:id="rId97"/>
    <p:sldId id="394" r:id="rId98"/>
    <p:sldId id="395" r:id="rId99"/>
    <p:sldId id="396" r:id="rId100"/>
    <p:sldId id="397" r:id="rId101"/>
    <p:sldId id="398" r:id="rId102"/>
    <p:sldId id="399" r:id="rId103"/>
    <p:sldId id="400" r:id="rId104"/>
    <p:sldId id="401" r:id="rId105"/>
    <p:sldId id="402" r:id="rId106"/>
    <p:sldId id="403" r:id="rId107"/>
    <p:sldId id="404" r:id="rId108"/>
    <p:sldId id="405" r:id="rId109"/>
    <p:sldId id="406" r:id="rId110"/>
    <p:sldId id="407" r:id="rId111"/>
    <p:sldId id="408" r:id="rId112"/>
    <p:sldId id="409" r:id="rId113"/>
    <p:sldId id="410" r:id="rId114"/>
    <p:sldId id="411" r:id="rId115"/>
    <p:sldId id="412" r:id="rId116"/>
    <p:sldId id="413" r:id="rId117"/>
    <p:sldId id="414" r:id="rId118"/>
    <p:sldId id="415" r:id="rId119"/>
    <p:sldId id="416" r:id="rId120"/>
    <p:sldId id="417" r:id="rId1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FEFF"/>
    <a:srgbClr val="B9E7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01" autoAdjust="0"/>
    <p:restoredTop sz="88191" autoAdjust="0"/>
  </p:normalViewPr>
  <p:slideViewPr>
    <p:cSldViewPr>
      <p:cViewPr varScale="1">
        <p:scale>
          <a:sx n="196" d="100"/>
          <a:sy n="196" d="100"/>
        </p:scale>
        <p:origin x="-276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574"/>
    </p:cViewPr>
  </p:sorterViewPr>
  <p:notesViewPr>
    <p:cSldViewPr>
      <p:cViewPr varScale="1">
        <p:scale>
          <a:sx n="57" d="100"/>
          <a:sy n="57" d="100"/>
        </p:scale>
        <p:origin x="-26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notesMaster" Target="notesMasters/notesMaster1.xml"/><Relationship Id="rId123" Type="http://schemas.openxmlformats.org/officeDocument/2006/relationships/handoutMaster" Target="handoutMasters/handoutMaster1.xml"/><Relationship Id="rId124" Type="http://schemas.openxmlformats.org/officeDocument/2006/relationships/printerSettings" Target="printerSettings/printerSettings1.bin"/><Relationship Id="rId125" Type="http://schemas.openxmlformats.org/officeDocument/2006/relationships/presProps" Target="presProps.xml"/><Relationship Id="rId126" Type="http://schemas.openxmlformats.org/officeDocument/2006/relationships/viewProps" Target="viewProps.xml"/><Relationship Id="rId127" Type="http://schemas.openxmlformats.org/officeDocument/2006/relationships/theme" Target="theme/theme1.xml"/><Relationship Id="rId128"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iagrams/_rels/data19.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9.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73BC7-E7D4-3D4B-A8E0-A2D2AE5A8C00}"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066387EC-BFC0-784A-B648-8AE5B566BF75}">
      <dgm:prSet phldrT="[Text]"/>
      <dgm:spPr/>
      <dgm:t>
        <a:bodyPr/>
        <a:lstStyle/>
        <a:p>
          <a:r>
            <a:rPr lang="en-US" dirty="0" smtClean="0"/>
            <a:t>Program code</a:t>
          </a:r>
          <a:endParaRPr lang="en-US" dirty="0"/>
        </a:p>
      </dgm:t>
    </dgm:pt>
    <dgm:pt modelId="{8787F659-B991-3343-9042-4C07199010AD}" type="parTrans" cxnId="{0309AC7A-4A12-3546-A4CF-B8EE1185DD5B}">
      <dgm:prSet/>
      <dgm:spPr/>
      <dgm:t>
        <a:bodyPr/>
        <a:lstStyle/>
        <a:p>
          <a:endParaRPr lang="en-US"/>
        </a:p>
      </dgm:t>
    </dgm:pt>
    <dgm:pt modelId="{C24B30AF-9314-634E-A8EF-5EE315A026AF}" type="sibTrans" cxnId="{0309AC7A-4A12-3546-A4CF-B8EE1185DD5B}">
      <dgm:prSet/>
      <dgm:spPr/>
      <dgm:t>
        <a:bodyPr/>
        <a:lstStyle/>
        <a:p>
          <a:endParaRPr lang="en-US"/>
        </a:p>
      </dgm:t>
    </dgm:pt>
    <dgm:pt modelId="{7D1E28BB-E7D4-6240-9C26-9492ABCCB82C}">
      <dgm:prSet custT="1"/>
      <dgm:spPr/>
      <dgm:t>
        <a:bodyPr/>
        <a:lstStyle/>
        <a:p>
          <a:pPr marL="282575" indent="-282575" algn="l" defTabSz="914400" rtl="0" eaLnBrk="1" latinLnBrk="0" hangingPunct="1">
            <a:lnSpc>
              <a:spcPct val="90000"/>
            </a:lnSpc>
            <a:spcBef>
              <a:spcPts val="1800"/>
            </a:spcBef>
            <a:buClr>
              <a:schemeClr val="accent1"/>
            </a:buClr>
            <a:buSzPct val="75000"/>
            <a:buFont typeface="Wingdings" pitchFamily="2" charset="2"/>
            <a:buChar char="n"/>
          </a:pPr>
          <a:r>
            <a:rPr lang="en-US" sz="2200" kern="1200" dirty="0" smtClean="0">
              <a:solidFill>
                <a:schemeClr val="tx1">
                  <a:lumMod val="85000"/>
                  <a:lumOff val="15000"/>
                </a:schemeClr>
              </a:solidFill>
              <a:latin typeface="+mn-lt"/>
              <a:ea typeface="+mn-ea"/>
              <a:cs typeface="+mn-cs"/>
            </a:rPr>
            <a:t>which may be shared with other processes that are executing the same program</a:t>
          </a:r>
        </a:p>
      </dgm:t>
    </dgm:pt>
    <dgm:pt modelId="{E79FF0B8-9CA9-2C4D-A4D7-8AE87CFD65C0}" type="parTrans" cxnId="{55DF68C8-0BBD-BB45-A1B2-BFDD60500307}">
      <dgm:prSet/>
      <dgm:spPr/>
      <dgm:t>
        <a:bodyPr/>
        <a:lstStyle/>
        <a:p>
          <a:endParaRPr lang="en-US"/>
        </a:p>
      </dgm:t>
    </dgm:pt>
    <dgm:pt modelId="{D407455B-387C-4349-9E47-3EA34DB4736F}" type="sibTrans" cxnId="{55DF68C8-0BBD-BB45-A1B2-BFDD60500307}">
      <dgm:prSet/>
      <dgm:spPr/>
      <dgm:t>
        <a:bodyPr/>
        <a:lstStyle/>
        <a:p>
          <a:endParaRPr lang="en-US"/>
        </a:p>
      </dgm:t>
    </dgm:pt>
    <dgm:pt modelId="{5E037D5A-EDDE-E440-8CF3-C810A1D6E576}">
      <dgm:prSet/>
      <dgm:spPr/>
      <dgm:t>
        <a:bodyPr/>
        <a:lstStyle/>
        <a:p>
          <a:r>
            <a:rPr lang="en-US" dirty="0" smtClean="0"/>
            <a:t>A set of data associated with that code</a:t>
          </a:r>
        </a:p>
      </dgm:t>
    </dgm:pt>
    <dgm:pt modelId="{12C2C1F2-ECCF-3841-8696-D8982B8C130C}" type="parTrans" cxnId="{1450A142-4100-B541-8A77-632087F1ABC1}">
      <dgm:prSet/>
      <dgm:spPr/>
      <dgm:t>
        <a:bodyPr/>
        <a:lstStyle/>
        <a:p>
          <a:endParaRPr lang="en-US"/>
        </a:p>
      </dgm:t>
    </dgm:pt>
    <dgm:pt modelId="{7127CD71-1958-8045-9D0B-EE0EE248AD3A}" type="sibTrans" cxnId="{1450A142-4100-B541-8A77-632087F1ABC1}">
      <dgm:prSet/>
      <dgm:spPr/>
      <dgm:t>
        <a:bodyPr/>
        <a:lstStyle/>
        <a:p>
          <a:endParaRPr lang="en-US"/>
        </a:p>
      </dgm:t>
    </dgm:pt>
    <dgm:pt modelId="{D388D580-87DE-AD47-A378-76DA43B1B04A}" type="pres">
      <dgm:prSet presAssocID="{53173BC7-E7D4-3D4B-A8E0-A2D2AE5A8C00}" presName="linear" presStyleCnt="0">
        <dgm:presLayoutVars>
          <dgm:animLvl val="lvl"/>
          <dgm:resizeHandles val="exact"/>
        </dgm:presLayoutVars>
      </dgm:prSet>
      <dgm:spPr/>
      <dgm:t>
        <a:bodyPr/>
        <a:lstStyle/>
        <a:p>
          <a:endParaRPr lang="en-US"/>
        </a:p>
      </dgm:t>
    </dgm:pt>
    <dgm:pt modelId="{F500F2E7-5140-0B44-A47F-00138E696C9A}" type="pres">
      <dgm:prSet presAssocID="{066387EC-BFC0-784A-B648-8AE5B566BF75}" presName="parentText" presStyleLbl="node1" presStyleIdx="0" presStyleCnt="2">
        <dgm:presLayoutVars>
          <dgm:chMax val="0"/>
          <dgm:bulletEnabled val="1"/>
        </dgm:presLayoutVars>
      </dgm:prSet>
      <dgm:spPr/>
      <dgm:t>
        <a:bodyPr/>
        <a:lstStyle/>
        <a:p>
          <a:endParaRPr lang="en-US"/>
        </a:p>
      </dgm:t>
    </dgm:pt>
    <dgm:pt modelId="{4A1A3D03-DB08-6D4A-9013-6A326781C6BD}" type="pres">
      <dgm:prSet presAssocID="{066387EC-BFC0-784A-B648-8AE5B566BF75}" presName="childText" presStyleLbl="revTx" presStyleIdx="0" presStyleCnt="1">
        <dgm:presLayoutVars>
          <dgm:bulletEnabled val="1"/>
        </dgm:presLayoutVars>
      </dgm:prSet>
      <dgm:spPr/>
      <dgm:t>
        <a:bodyPr/>
        <a:lstStyle/>
        <a:p>
          <a:endParaRPr lang="en-US"/>
        </a:p>
      </dgm:t>
    </dgm:pt>
    <dgm:pt modelId="{02FDE227-3421-A249-B877-4E1ACDF3ED5A}" type="pres">
      <dgm:prSet presAssocID="{5E037D5A-EDDE-E440-8CF3-C810A1D6E576}" presName="parentText" presStyleLbl="node1" presStyleIdx="1" presStyleCnt="2" custLinFactNeighborY="14432">
        <dgm:presLayoutVars>
          <dgm:chMax val="0"/>
          <dgm:bulletEnabled val="1"/>
        </dgm:presLayoutVars>
      </dgm:prSet>
      <dgm:spPr/>
      <dgm:t>
        <a:bodyPr/>
        <a:lstStyle/>
        <a:p>
          <a:endParaRPr lang="en-US"/>
        </a:p>
      </dgm:t>
    </dgm:pt>
  </dgm:ptLst>
  <dgm:cxnLst>
    <dgm:cxn modelId="{BF79C07A-E053-954F-AD24-836E50D6ADD0}" type="presOf" srcId="{53173BC7-E7D4-3D4B-A8E0-A2D2AE5A8C00}" destId="{D388D580-87DE-AD47-A378-76DA43B1B04A}" srcOrd="0" destOrd="0" presId="urn:microsoft.com/office/officeart/2005/8/layout/vList2"/>
    <dgm:cxn modelId="{39EE7865-4F07-7E41-A337-CEB0999157BE}" type="presOf" srcId="{7D1E28BB-E7D4-6240-9C26-9492ABCCB82C}" destId="{4A1A3D03-DB08-6D4A-9013-6A326781C6BD}" srcOrd="0" destOrd="0" presId="urn:microsoft.com/office/officeart/2005/8/layout/vList2"/>
    <dgm:cxn modelId="{1450A142-4100-B541-8A77-632087F1ABC1}" srcId="{53173BC7-E7D4-3D4B-A8E0-A2D2AE5A8C00}" destId="{5E037D5A-EDDE-E440-8CF3-C810A1D6E576}" srcOrd="1" destOrd="0" parTransId="{12C2C1F2-ECCF-3841-8696-D8982B8C130C}" sibTransId="{7127CD71-1958-8045-9D0B-EE0EE248AD3A}"/>
    <dgm:cxn modelId="{51FE397B-0AB3-B747-9DD3-7C50ABDF0ACA}" type="presOf" srcId="{066387EC-BFC0-784A-B648-8AE5B566BF75}" destId="{F500F2E7-5140-0B44-A47F-00138E696C9A}" srcOrd="0" destOrd="0" presId="urn:microsoft.com/office/officeart/2005/8/layout/vList2"/>
    <dgm:cxn modelId="{9C1C8ABE-B4DC-574F-A3FC-D4125EB8F64D}" type="presOf" srcId="{5E037D5A-EDDE-E440-8CF3-C810A1D6E576}" destId="{02FDE227-3421-A249-B877-4E1ACDF3ED5A}" srcOrd="0" destOrd="0" presId="urn:microsoft.com/office/officeart/2005/8/layout/vList2"/>
    <dgm:cxn modelId="{0309AC7A-4A12-3546-A4CF-B8EE1185DD5B}" srcId="{53173BC7-E7D4-3D4B-A8E0-A2D2AE5A8C00}" destId="{066387EC-BFC0-784A-B648-8AE5B566BF75}" srcOrd="0" destOrd="0" parTransId="{8787F659-B991-3343-9042-4C07199010AD}" sibTransId="{C24B30AF-9314-634E-A8EF-5EE315A026AF}"/>
    <dgm:cxn modelId="{55DF68C8-0BBD-BB45-A1B2-BFDD60500307}" srcId="{066387EC-BFC0-784A-B648-8AE5B566BF75}" destId="{7D1E28BB-E7D4-6240-9C26-9492ABCCB82C}" srcOrd="0" destOrd="0" parTransId="{E79FF0B8-9CA9-2C4D-A4D7-8AE87CFD65C0}" sibTransId="{D407455B-387C-4349-9E47-3EA34DB4736F}"/>
    <dgm:cxn modelId="{956CBE23-0154-2B41-B8B9-8818A3FB17B6}" type="presParOf" srcId="{D388D580-87DE-AD47-A378-76DA43B1B04A}" destId="{F500F2E7-5140-0B44-A47F-00138E696C9A}" srcOrd="0" destOrd="0" presId="urn:microsoft.com/office/officeart/2005/8/layout/vList2"/>
    <dgm:cxn modelId="{B9E659D2-1523-AE4A-919B-F2248458EC8B}" type="presParOf" srcId="{D388D580-87DE-AD47-A378-76DA43B1B04A}" destId="{4A1A3D03-DB08-6D4A-9013-6A326781C6BD}" srcOrd="1" destOrd="0" presId="urn:microsoft.com/office/officeart/2005/8/layout/vList2"/>
    <dgm:cxn modelId="{1B2E5445-7173-5B4C-A802-BC463BCEAD3F}" type="presParOf" srcId="{D388D580-87DE-AD47-A378-76DA43B1B04A}" destId="{02FDE227-3421-A249-B877-4E1ACDF3ED5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72B3D4-CB3C-1845-8D1C-5411446726EB}"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02FD26FC-8EFC-2345-85D2-7F02A2BB8E9E}">
      <dgm:prSet phldrT="[Text]"/>
      <dgm:spPr/>
      <dgm:t>
        <a:bodyPr/>
        <a:lstStyle/>
        <a:p>
          <a:r>
            <a:rPr lang="en-NZ" dirty="0" smtClean="0"/>
            <a:t>Consists of the contents of processor registers </a:t>
          </a:r>
          <a:endParaRPr lang="en-US" dirty="0"/>
        </a:p>
      </dgm:t>
    </dgm:pt>
    <dgm:pt modelId="{7F3795F6-2CE2-FC44-9C0A-320DDEDED4B2}" type="parTrans" cxnId="{459CAD6B-959A-6C46-A9EE-50FC78A327E2}">
      <dgm:prSet/>
      <dgm:spPr/>
      <dgm:t>
        <a:bodyPr/>
        <a:lstStyle/>
        <a:p>
          <a:endParaRPr lang="en-US"/>
        </a:p>
      </dgm:t>
    </dgm:pt>
    <dgm:pt modelId="{C081CC81-830F-2541-8FD8-11FA7AC7D488}" type="sibTrans" cxnId="{459CAD6B-959A-6C46-A9EE-50FC78A327E2}">
      <dgm:prSet/>
      <dgm:spPr/>
      <dgm:t>
        <a:bodyPr/>
        <a:lstStyle/>
        <a:p>
          <a:endParaRPr lang="en-US"/>
        </a:p>
      </dgm:t>
    </dgm:pt>
    <dgm:pt modelId="{38BECD78-1D96-A749-A941-F937761EF154}">
      <dgm:prSet/>
      <dgm:spPr>
        <a:solidFill>
          <a:schemeClr val="bg1"/>
        </a:solidFill>
        <a:ln>
          <a:solidFill>
            <a:schemeClr val="accent1"/>
          </a:solidFill>
        </a:ln>
      </dgm:spPr>
      <dgm:t>
        <a:bodyPr/>
        <a:lstStyle/>
        <a:p>
          <a:r>
            <a:rPr lang="en-US" smtClean="0"/>
            <a:t>user-visible registers</a:t>
          </a:r>
          <a:endParaRPr lang="en-US" dirty="0" smtClean="0"/>
        </a:p>
      </dgm:t>
    </dgm:pt>
    <dgm:pt modelId="{1039D069-70AC-D540-A155-987BFE1E5273}" type="parTrans" cxnId="{ED023474-F77D-2B4B-BE06-382DA812B303}">
      <dgm:prSet/>
      <dgm:spPr/>
      <dgm:t>
        <a:bodyPr/>
        <a:lstStyle/>
        <a:p>
          <a:endParaRPr lang="en-US"/>
        </a:p>
      </dgm:t>
    </dgm:pt>
    <dgm:pt modelId="{CF67D3C7-5D35-9445-A8A2-C5199D26823E}" type="sibTrans" cxnId="{ED023474-F77D-2B4B-BE06-382DA812B303}">
      <dgm:prSet/>
      <dgm:spPr/>
      <dgm:t>
        <a:bodyPr/>
        <a:lstStyle/>
        <a:p>
          <a:endParaRPr lang="en-US"/>
        </a:p>
      </dgm:t>
    </dgm:pt>
    <dgm:pt modelId="{DC03DB23-0EEC-8C45-A752-F6B2433060FB}">
      <dgm:prSet/>
      <dgm:spPr>
        <a:solidFill>
          <a:schemeClr val="bg1"/>
        </a:solidFill>
        <a:ln>
          <a:solidFill>
            <a:schemeClr val="accent1"/>
          </a:solidFill>
        </a:ln>
      </dgm:spPr>
      <dgm:t>
        <a:bodyPr/>
        <a:lstStyle/>
        <a:p>
          <a:r>
            <a:rPr lang="en-US" smtClean="0"/>
            <a:t>control and status registers</a:t>
          </a:r>
          <a:endParaRPr lang="en-US" dirty="0" smtClean="0"/>
        </a:p>
      </dgm:t>
    </dgm:pt>
    <dgm:pt modelId="{829A22DC-99D2-C14F-BDBB-4171D695F1EC}" type="parTrans" cxnId="{5DA54D59-A7CF-1E4C-BD36-ED0328218B43}">
      <dgm:prSet/>
      <dgm:spPr/>
      <dgm:t>
        <a:bodyPr/>
        <a:lstStyle/>
        <a:p>
          <a:endParaRPr lang="en-US"/>
        </a:p>
      </dgm:t>
    </dgm:pt>
    <dgm:pt modelId="{93F7DA8A-5C2F-AC41-9E21-46A586BFCC5A}" type="sibTrans" cxnId="{5DA54D59-A7CF-1E4C-BD36-ED0328218B43}">
      <dgm:prSet/>
      <dgm:spPr/>
      <dgm:t>
        <a:bodyPr/>
        <a:lstStyle/>
        <a:p>
          <a:endParaRPr lang="en-US"/>
        </a:p>
      </dgm:t>
    </dgm:pt>
    <dgm:pt modelId="{E0D11923-14A0-7A49-AA75-FC4A1652AAD0}">
      <dgm:prSet/>
      <dgm:spPr>
        <a:solidFill>
          <a:schemeClr val="bg1"/>
        </a:solidFill>
        <a:ln>
          <a:solidFill>
            <a:schemeClr val="accent1"/>
          </a:solidFill>
        </a:ln>
      </dgm:spPr>
      <dgm:t>
        <a:bodyPr/>
        <a:lstStyle/>
        <a:p>
          <a:r>
            <a:rPr lang="en-US" smtClean="0"/>
            <a:t>stack pointers</a:t>
          </a:r>
          <a:endParaRPr lang="en-US" dirty="0" smtClean="0"/>
        </a:p>
      </dgm:t>
    </dgm:pt>
    <dgm:pt modelId="{219832B6-C78B-3546-87F0-8A62C04B2916}" type="parTrans" cxnId="{FD64DB40-4CC7-2449-B8C8-5D2C06D4988D}">
      <dgm:prSet/>
      <dgm:spPr/>
      <dgm:t>
        <a:bodyPr/>
        <a:lstStyle/>
        <a:p>
          <a:endParaRPr lang="en-US"/>
        </a:p>
      </dgm:t>
    </dgm:pt>
    <dgm:pt modelId="{1A8C65E5-25C5-F24E-8E47-4A77BC4DD79D}" type="sibTrans" cxnId="{FD64DB40-4CC7-2449-B8C8-5D2C06D4988D}">
      <dgm:prSet/>
      <dgm:spPr/>
      <dgm:t>
        <a:bodyPr/>
        <a:lstStyle/>
        <a:p>
          <a:endParaRPr lang="en-US"/>
        </a:p>
      </dgm:t>
    </dgm:pt>
    <dgm:pt modelId="{A1CC2E96-AD6F-8F4D-B597-E36F40D3C708}" type="pres">
      <dgm:prSet presAssocID="{3A72B3D4-CB3C-1845-8D1C-5411446726EB}" presName="Name0" presStyleCnt="0">
        <dgm:presLayoutVars>
          <dgm:dir/>
          <dgm:animLvl val="lvl"/>
          <dgm:resizeHandles val="exact"/>
        </dgm:presLayoutVars>
      </dgm:prSet>
      <dgm:spPr/>
      <dgm:t>
        <a:bodyPr/>
        <a:lstStyle/>
        <a:p>
          <a:endParaRPr lang="en-US"/>
        </a:p>
      </dgm:t>
    </dgm:pt>
    <dgm:pt modelId="{8FF5BF5A-7344-FB47-8772-DDF13642B342}" type="pres">
      <dgm:prSet presAssocID="{02FD26FC-8EFC-2345-85D2-7F02A2BB8E9E}" presName="linNode" presStyleCnt="0"/>
      <dgm:spPr/>
    </dgm:pt>
    <dgm:pt modelId="{B5B16719-90E3-EA42-8665-4817FE208C9E}" type="pres">
      <dgm:prSet presAssocID="{02FD26FC-8EFC-2345-85D2-7F02A2BB8E9E}" presName="parentText" presStyleLbl="node1" presStyleIdx="0" presStyleCnt="1">
        <dgm:presLayoutVars>
          <dgm:chMax val="1"/>
          <dgm:bulletEnabled val="1"/>
        </dgm:presLayoutVars>
      </dgm:prSet>
      <dgm:spPr/>
      <dgm:t>
        <a:bodyPr/>
        <a:lstStyle/>
        <a:p>
          <a:endParaRPr lang="en-US"/>
        </a:p>
      </dgm:t>
    </dgm:pt>
    <dgm:pt modelId="{8446DE25-FB72-FE49-B24C-17CD28F7E514}" type="pres">
      <dgm:prSet presAssocID="{02FD26FC-8EFC-2345-85D2-7F02A2BB8E9E}" presName="descendantText" presStyleLbl="alignAccFollowNode1" presStyleIdx="0" presStyleCnt="1">
        <dgm:presLayoutVars>
          <dgm:bulletEnabled val="1"/>
        </dgm:presLayoutVars>
      </dgm:prSet>
      <dgm:spPr/>
      <dgm:t>
        <a:bodyPr/>
        <a:lstStyle/>
        <a:p>
          <a:endParaRPr lang="en-US"/>
        </a:p>
      </dgm:t>
    </dgm:pt>
  </dgm:ptLst>
  <dgm:cxnLst>
    <dgm:cxn modelId="{C0406C3C-EC13-8A44-AF8F-630B9D4D3523}" type="presOf" srcId="{02FD26FC-8EFC-2345-85D2-7F02A2BB8E9E}" destId="{B5B16719-90E3-EA42-8665-4817FE208C9E}" srcOrd="0" destOrd="0" presId="urn:microsoft.com/office/officeart/2005/8/layout/vList5"/>
    <dgm:cxn modelId="{5DB11A02-8700-4147-AE53-ECB8C763774C}" type="presOf" srcId="{38BECD78-1D96-A749-A941-F937761EF154}" destId="{8446DE25-FB72-FE49-B24C-17CD28F7E514}" srcOrd="0" destOrd="0" presId="urn:microsoft.com/office/officeart/2005/8/layout/vList5"/>
    <dgm:cxn modelId="{FD64DB40-4CC7-2449-B8C8-5D2C06D4988D}" srcId="{02FD26FC-8EFC-2345-85D2-7F02A2BB8E9E}" destId="{E0D11923-14A0-7A49-AA75-FC4A1652AAD0}" srcOrd="2" destOrd="0" parTransId="{219832B6-C78B-3546-87F0-8A62C04B2916}" sibTransId="{1A8C65E5-25C5-F24E-8E47-4A77BC4DD79D}"/>
    <dgm:cxn modelId="{5DA54D59-A7CF-1E4C-BD36-ED0328218B43}" srcId="{02FD26FC-8EFC-2345-85D2-7F02A2BB8E9E}" destId="{DC03DB23-0EEC-8C45-A752-F6B2433060FB}" srcOrd="1" destOrd="0" parTransId="{829A22DC-99D2-C14F-BDBB-4171D695F1EC}" sibTransId="{93F7DA8A-5C2F-AC41-9E21-46A586BFCC5A}"/>
    <dgm:cxn modelId="{0B2969F5-D02D-4A43-91A6-D8FC17120A31}" type="presOf" srcId="{DC03DB23-0EEC-8C45-A752-F6B2433060FB}" destId="{8446DE25-FB72-FE49-B24C-17CD28F7E514}" srcOrd="0" destOrd="1" presId="urn:microsoft.com/office/officeart/2005/8/layout/vList5"/>
    <dgm:cxn modelId="{9C6C2DD5-0583-3642-A4B8-8B3062025776}" type="presOf" srcId="{E0D11923-14A0-7A49-AA75-FC4A1652AAD0}" destId="{8446DE25-FB72-FE49-B24C-17CD28F7E514}" srcOrd="0" destOrd="2" presId="urn:microsoft.com/office/officeart/2005/8/layout/vList5"/>
    <dgm:cxn modelId="{3DC2A08B-729D-AA4B-B2E9-3F87CE22F2BC}" type="presOf" srcId="{3A72B3D4-CB3C-1845-8D1C-5411446726EB}" destId="{A1CC2E96-AD6F-8F4D-B597-E36F40D3C708}" srcOrd="0" destOrd="0" presId="urn:microsoft.com/office/officeart/2005/8/layout/vList5"/>
    <dgm:cxn modelId="{459CAD6B-959A-6C46-A9EE-50FC78A327E2}" srcId="{3A72B3D4-CB3C-1845-8D1C-5411446726EB}" destId="{02FD26FC-8EFC-2345-85D2-7F02A2BB8E9E}" srcOrd="0" destOrd="0" parTransId="{7F3795F6-2CE2-FC44-9C0A-320DDEDED4B2}" sibTransId="{C081CC81-830F-2541-8FD8-11FA7AC7D488}"/>
    <dgm:cxn modelId="{ED023474-F77D-2B4B-BE06-382DA812B303}" srcId="{02FD26FC-8EFC-2345-85D2-7F02A2BB8E9E}" destId="{38BECD78-1D96-A749-A941-F937761EF154}" srcOrd="0" destOrd="0" parTransId="{1039D069-70AC-D540-A155-987BFE1E5273}" sibTransId="{CF67D3C7-5D35-9445-A8A2-C5199D26823E}"/>
    <dgm:cxn modelId="{B700B78B-843B-0A47-B568-4389D60A6FBF}" type="presParOf" srcId="{A1CC2E96-AD6F-8F4D-B597-E36F40D3C708}" destId="{8FF5BF5A-7344-FB47-8772-DDF13642B342}" srcOrd="0" destOrd="0" presId="urn:microsoft.com/office/officeart/2005/8/layout/vList5"/>
    <dgm:cxn modelId="{DFE6320F-344C-BD41-BAF3-E126943C9074}" type="presParOf" srcId="{8FF5BF5A-7344-FB47-8772-DDF13642B342}" destId="{B5B16719-90E3-EA42-8665-4817FE208C9E}" srcOrd="0" destOrd="0" presId="urn:microsoft.com/office/officeart/2005/8/layout/vList5"/>
    <dgm:cxn modelId="{6EBE4095-1891-0F46-94A4-6E995A231B72}" type="presParOf" srcId="{8FF5BF5A-7344-FB47-8772-DDF13642B342}" destId="{8446DE25-FB72-FE49-B24C-17CD28F7E514}"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B5311E6-CDD7-2543-8CC3-293FFCF03437}"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8391F018-FF0E-CB4C-88F4-88ED9142CAD7}">
      <dgm:prSet phldrT="[Text]"/>
      <dgm:spPr/>
      <dgm:t>
        <a:bodyPr/>
        <a:lstStyle/>
        <a:p>
          <a:r>
            <a:rPr lang="en-US" dirty="0" smtClean="0"/>
            <a:t>assigns a unique process identifier to the new process</a:t>
          </a:r>
          <a:endParaRPr lang="en-US" dirty="0"/>
        </a:p>
      </dgm:t>
    </dgm:pt>
    <dgm:pt modelId="{1ECFC509-95F7-7745-851E-93B1C4579473}" type="parTrans" cxnId="{2558DFB9-F6B6-7042-B411-B76CA879DB08}">
      <dgm:prSet/>
      <dgm:spPr/>
      <dgm:t>
        <a:bodyPr/>
        <a:lstStyle/>
        <a:p>
          <a:endParaRPr lang="en-US"/>
        </a:p>
      </dgm:t>
    </dgm:pt>
    <dgm:pt modelId="{9AB9A415-9AF0-DE45-A19E-A3D608A27A8C}" type="sibTrans" cxnId="{2558DFB9-F6B6-7042-B411-B76CA879DB08}">
      <dgm:prSet/>
      <dgm:spPr>
        <a:solidFill>
          <a:schemeClr val="accent2"/>
        </a:solidFill>
        <a:ln>
          <a:solidFill>
            <a:schemeClr val="tx1"/>
          </a:solidFill>
        </a:ln>
      </dgm:spPr>
      <dgm:t>
        <a:bodyPr/>
        <a:lstStyle/>
        <a:p>
          <a:endParaRPr lang="en-US"/>
        </a:p>
      </dgm:t>
    </dgm:pt>
    <dgm:pt modelId="{6E44C28E-1BEC-E343-9C9F-C344338D5C42}">
      <dgm:prSet/>
      <dgm:spPr/>
      <dgm:t>
        <a:bodyPr/>
        <a:lstStyle/>
        <a:p>
          <a:r>
            <a:rPr lang="en-US" smtClean="0"/>
            <a:t>allocates space for the process</a:t>
          </a:r>
          <a:endParaRPr lang="en-US" dirty="0" smtClean="0"/>
        </a:p>
      </dgm:t>
    </dgm:pt>
    <dgm:pt modelId="{CC6EF307-D0A1-994A-9C4C-CAA050961182}" type="parTrans" cxnId="{B422356A-E09E-E04F-B88A-010F4955454C}">
      <dgm:prSet/>
      <dgm:spPr/>
      <dgm:t>
        <a:bodyPr/>
        <a:lstStyle/>
        <a:p>
          <a:endParaRPr lang="en-US"/>
        </a:p>
      </dgm:t>
    </dgm:pt>
    <dgm:pt modelId="{8D0CD505-0D70-9640-9AC5-D3C99B8D172A}" type="sibTrans" cxnId="{B422356A-E09E-E04F-B88A-010F4955454C}">
      <dgm:prSet/>
      <dgm:spPr>
        <a:solidFill>
          <a:schemeClr val="accent2"/>
        </a:solidFill>
        <a:ln>
          <a:solidFill>
            <a:schemeClr val="tx1"/>
          </a:solidFill>
        </a:ln>
      </dgm:spPr>
      <dgm:t>
        <a:bodyPr/>
        <a:lstStyle/>
        <a:p>
          <a:endParaRPr lang="en-US"/>
        </a:p>
      </dgm:t>
    </dgm:pt>
    <dgm:pt modelId="{04169B80-E7BC-5D4B-A2E7-F320A0E04342}">
      <dgm:prSet/>
      <dgm:spPr/>
      <dgm:t>
        <a:bodyPr/>
        <a:lstStyle/>
        <a:p>
          <a:r>
            <a:rPr lang="en-US" smtClean="0"/>
            <a:t>initializes the process control block</a:t>
          </a:r>
          <a:endParaRPr lang="en-US" dirty="0" smtClean="0"/>
        </a:p>
      </dgm:t>
    </dgm:pt>
    <dgm:pt modelId="{B6904F3A-4710-F243-969B-02EA176D7338}" type="parTrans" cxnId="{156C2F54-D7F3-2346-B05D-A0B7B3DC83DD}">
      <dgm:prSet/>
      <dgm:spPr/>
      <dgm:t>
        <a:bodyPr/>
        <a:lstStyle/>
        <a:p>
          <a:endParaRPr lang="en-US"/>
        </a:p>
      </dgm:t>
    </dgm:pt>
    <dgm:pt modelId="{841C71FB-6F6A-5746-AF62-1B717A71962C}" type="sibTrans" cxnId="{156C2F54-D7F3-2346-B05D-A0B7B3DC83DD}">
      <dgm:prSet/>
      <dgm:spPr>
        <a:solidFill>
          <a:schemeClr val="accent2"/>
        </a:solidFill>
        <a:ln>
          <a:solidFill>
            <a:schemeClr val="tx1"/>
          </a:solidFill>
        </a:ln>
      </dgm:spPr>
      <dgm:t>
        <a:bodyPr/>
        <a:lstStyle/>
        <a:p>
          <a:endParaRPr lang="en-US"/>
        </a:p>
      </dgm:t>
    </dgm:pt>
    <dgm:pt modelId="{A9F38DA8-36BA-6B4A-9528-485ABFBA88A9}">
      <dgm:prSet/>
      <dgm:spPr/>
      <dgm:t>
        <a:bodyPr/>
        <a:lstStyle/>
        <a:p>
          <a:r>
            <a:rPr lang="en-US" smtClean="0"/>
            <a:t>sets the appropriate linkages</a:t>
          </a:r>
          <a:endParaRPr lang="en-US" dirty="0" smtClean="0"/>
        </a:p>
      </dgm:t>
    </dgm:pt>
    <dgm:pt modelId="{081429CD-FFEB-CC42-AA08-4602D4BB165D}" type="parTrans" cxnId="{6632F6FA-0592-F34D-AE69-D91AA2D931CD}">
      <dgm:prSet/>
      <dgm:spPr/>
      <dgm:t>
        <a:bodyPr/>
        <a:lstStyle/>
        <a:p>
          <a:endParaRPr lang="en-US"/>
        </a:p>
      </dgm:t>
    </dgm:pt>
    <dgm:pt modelId="{3E04904E-3154-A04B-9E8B-D17416EB5CF3}" type="sibTrans" cxnId="{6632F6FA-0592-F34D-AE69-D91AA2D931CD}">
      <dgm:prSet/>
      <dgm:spPr>
        <a:solidFill>
          <a:schemeClr val="accent2"/>
        </a:solidFill>
        <a:ln>
          <a:solidFill>
            <a:schemeClr val="tx1"/>
          </a:solidFill>
        </a:ln>
      </dgm:spPr>
      <dgm:t>
        <a:bodyPr/>
        <a:lstStyle/>
        <a:p>
          <a:endParaRPr lang="en-US"/>
        </a:p>
      </dgm:t>
    </dgm:pt>
    <dgm:pt modelId="{FCF63CD2-91B4-904C-8BB8-EE3ABDE1A294}">
      <dgm:prSet/>
      <dgm:spPr/>
      <dgm:t>
        <a:bodyPr/>
        <a:lstStyle/>
        <a:p>
          <a:r>
            <a:rPr lang="en-US" smtClean="0"/>
            <a:t>creates or expands other data structures</a:t>
          </a:r>
          <a:endParaRPr lang="en-US" dirty="0" smtClean="0"/>
        </a:p>
      </dgm:t>
    </dgm:pt>
    <dgm:pt modelId="{3EC06BA4-90C4-914A-9D96-B473447DE344}" type="parTrans" cxnId="{A2EF8852-1AEE-CE45-BD7F-69FA8E403B98}">
      <dgm:prSet/>
      <dgm:spPr/>
      <dgm:t>
        <a:bodyPr/>
        <a:lstStyle/>
        <a:p>
          <a:endParaRPr lang="en-US"/>
        </a:p>
      </dgm:t>
    </dgm:pt>
    <dgm:pt modelId="{27B59B21-52CA-6B40-AF4A-44789D041A1F}" type="sibTrans" cxnId="{A2EF8852-1AEE-CE45-BD7F-69FA8E403B98}">
      <dgm:prSet/>
      <dgm:spPr/>
      <dgm:t>
        <a:bodyPr/>
        <a:lstStyle/>
        <a:p>
          <a:endParaRPr lang="en-US"/>
        </a:p>
      </dgm:t>
    </dgm:pt>
    <dgm:pt modelId="{B030A845-3B6F-EB47-A903-3C872099F50D}" type="pres">
      <dgm:prSet presAssocID="{3B5311E6-CDD7-2543-8CC3-293FFCF03437}" presName="outerComposite" presStyleCnt="0">
        <dgm:presLayoutVars>
          <dgm:chMax val="5"/>
          <dgm:dir/>
          <dgm:resizeHandles val="exact"/>
        </dgm:presLayoutVars>
      </dgm:prSet>
      <dgm:spPr/>
      <dgm:t>
        <a:bodyPr/>
        <a:lstStyle/>
        <a:p>
          <a:endParaRPr lang="en-US"/>
        </a:p>
      </dgm:t>
    </dgm:pt>
    <dgm:pt modelId="{CDAA31E5-020B-A641-A211-A9CB97EDA779}" type="pres">
      <dgm:prSet presAssocID="{3B5311E6-CDD7-2543-8CC3-293FFCF03437}" presName="dummyMaxCanvas" presStyleCnt="0">
        <dgm:presLayoutVars/>
      </dgm:prSet>
      <dgm:spPr/>
    </dgm:pt>
    <dgm:pt modelId="{787F2B9F-EC41-2140-8EC1-5E16AF2C7855}" type="pres">
      <dgm:prSet presAssocID="{3B5311E6-CDD7-2543-8CC3-293FFCF03437}" presName="FiveNodes_1" presStyleLbl="node1" presStyleIdx="0" presStyleCnt="5">
        <dgm:presLayoutVars>
          <dgm:bulletEnabled val="1"/>
        </dgm:presLayoutVars>
      </dgm:prSet>
      <dgm:spPr/>
      <dgm:t>
        <a:bodyPr/>
        <a:lstStyle/>
        <a:p>
          <a:endParaRPr lang="en-US"/>
        </a:p>
      </dgm:t>
    </dgm:pt>
    <dgm:pt modelId="{5B5D711A-1B3F-D448-9482-44A847364F32}" type="pres">
      <dgm:prSet presAssocID="{3B5311E6-CDD7-2543-8CC3-293FFCF03437}" presName="FiveNodes_2" presStyleLbl="node1" presStyleIdx="1" presStyleCnt="5">
        <dgm:presLayoutVars>
          <dgm:bulletEnabled val="1"/>
        </dgm:presLayoutVars>
      </dgm:prSet>
      <dgm:spPr/>
      <dgm:t>
        <a:bodyPr/>
        <a:lstStyle/>
        <a:p>
          <a:endParaRPr lang="en-US"/>
        </a:p>
      </dgm:t>
    </dgm:pt>
    <dgm:pt modelId="{E6CD32AC-3E96-AB44-A760-F359511BBE11}" type="pres">
      <dgm:prSet presAssocID="{3B5311E6-CDD7-2543-8CC3-293FFCF03437}" presName="FiveNodes_3" presStyleLbl="node1" presStyleIdx="2" presStyleCnt="5">
        <dgm:presLayoutVars>
          <dgm:bulletEnabled val="1"/>
        </dgm:presLayoutVars>
      </dgm:prSet>
      <dgm:spPr/>
      <dgm:t>
        <a:bodyPr/>
        <a:lstStyle/>
        <a:p>
          <a:endParaRPr lang="en-US"/>
        </a:p>
      </dgm:t>
    </dgm:pt>
    <dgm:pt modelId="{AC35228F-21E7-5E47-83A7-D0492D254D58}" type="pres">
      <dgm:prSet presAssocID="{3B5311E6-CDD7-2543-8CC3-293FFCF03437}" presName="FiveNodes_4" presStyleLbl="node1" presStyleIdx="3" presStyleCnt="5">
        <dgm:presLayoutVars>
          <dgm:bulletEnabled val="1"/>
        </dgm:presLayoutVars>
      </dgm:prSet>
      <dgm:spPr/>
      <dgm:t>
        <a:bodyPr/>
        <a:lstStyle/>
        <a:p>
          <a:endParaRPr lang="en-US"/>
        </a:p>
      </dgm:t>
    </dgm:pt>
    <dgm:pt modelId="{6DAEB0AD-3B63-8740-A6E5-6B3AE3531A2D}" type="pres">
      <dgm:prSet presAssocID="{3B5311E6-CDD7-2543-8CC3-293FFCF03437}" presName="FiveNodes_5" presStyleLbl="node1" presStyleIdx="4" presStyleCnt="5">
        <dgm:presLayoutVars>
          <dgm:bulletEnabled val="1"/>
        </dgm:presLayoutVars>
      </dgm:prSet>
      <dgm:spPr/>
      <dgm:t>
        <a:bodyPr/>
        <a:lstStyle/>
        <a:p>
          <a:endParaRPr lang="en-US"/>
        </a:p>
      </dgm:t>
    </dgm:pt>
    <dgm:pt modelId="{109E467C-1E73-8C45-B39E-5EC0C5B03450}" type="pres">
      <dgm:prSet presAssocID="{3B5311E6-CDD7-2543-8CC3-293FFCF03437}" presName="FiveConn_1-2" presStyleLbl="fgAccFollowNode1" presStyleIdx="0" presStyleCnt="4">
        <dgm:presLayoutVars>
          <dgm:bulletEnabled val="1"/>
        </dgm:presLayoutVars>
      </dgm:prSet>
      <dgm:spPr/>
      <dgm:t>
        <a:bodyPr/>
        <a:lstStyle/>
        <a:p>
          <a:endParaRPr lang="en-US"/>
        </a:p>
      </dgm:t>
    </dgm:pt>
    <dgm:pt modelId="{2BDB5B10-9839-7244-804C-B97A8A38670F}" type="pres">
      <dgm:prSet presAssocID="{3B5311E6-CDD7-2543-8CC3-293FFCF03437}" presName="FiveConn_2-3" presStyleLbl="fgAccFollowNode1" presStyleIdx="1" presStyleCnt="4">
        <dgm:presLayoutVars>
          <dgm:bulletEnabled val="1"/>
        </dgm:presLayoutVars>
      </dgm:prSet>
      <dgm:spPr/>
      <dgm:t>
        <a:bodyPr/>
        <a:lstStyle/>
        <a:p>
          <a:endParaRPr lang="en-US"/>
        </a:p>
      </dgm:t>
    </dgm:pt>
    <dgm:pt modelId="{B61A2D92-3241-AB4E-9449-C71D8D3EE5B6}" type="pres">
      <dgm:prSet presAssocID="{3B5311E6-CDD7-2543-8CC3-293FFCF03437}" presName="FiveConn_3-4" presStyleLbl="fgAccFollowNode1" presStyleIdx="2" presStyleCnt="4">
        <dgm:presLayoutVars>
          <dgm:bulletEnabled val="1"/>
        </dgm:presLayoutVars>
      </dgm:prSet>
      <dgm:spPr/>
      <dgm:t>
        <a:bodyPr/>
        <a:lstStyle/>
        <a:p>
          <a:endParaRPr lang="en-US"/>
        </a:p>
      </dgm:t>
    </dgm:pt>
    <dgm:pt modelId="{77EDA281-184C-FE4B-B762-E3375FFA90A8}" type="pres">
      <dgm:prSet presAssocID="{3B5311E6-CDD7-2543-8CC3-293FFCF03437}" presName="FiveConn_4-5" presStyleLbl="fgAccFollowNode1" presStyleIdx="3" presStyleCnt="4">
        <dgm:presLayoutVars>
          <dgm:bulletEnabled val="1"/>
        </dgm:presLayoutVars>
      </dgm:prSet>
      <dgm:spPr/>
      <dgm:t>
        <a:bodyPr/>
        <a:lstStyle/>
        <a:p>
          <a:endParaRPr lang="en-US"/>
        </a:p>
      </dgm:t>
    </dgm:pt>
    <dgm:pt modelId="{3C60B572-E184-9348-9ABC-6519A3024FB3}" type="pres">
      <dgm:prSet presAssocID="{3B5311E6-CDD7-2543-8CC3-293FFCF03437}" presName="FiveNodes_1_text" presStyleLbl="node1" presStyleIdx="4" presStyleCnt="5">
        <dgm:presLayoutVars>
          <dgm:bulletEnabled val="1"/>
        </dgm:presLayoutVars>
      </dgm:prSet>
      <dgm:spPr/>
      <dgm:t>
        <a:bodyPr/>
        <a:lstStyle/>
        <a:p>
          <a:endParaRPr lang="en-US"/>
        </a:p>
      </dgm:t>
    </dgm:pt>
    <dgm:pt modelId="{23D7EB47-3806-D044-970D-2F9185354114}" type="pres">
      <dgm:prSet presAssocID="{3B5311E6-CDD7-2543-8CC3-293FFCF03437}" presName="FiveNodes_2_text" presStyleLbl="node1" presStyleIdx="4" presStyleCnt="5">
        <dgm:presLayoutVars>
          <dgm:bulletEnabled val="1"/>
        </dgm:presLayoutVars>
      </dgm:prSet>
      <dgm:spPr/>
      <dgm:t>
        <a:bodyPr/>
        <a:lstStyle/>
        <a:p>
          <a:endParaRPr lang="en-US"/>
        </a:p>
      </dgm:t>
    </dgm:pt>
    <dgm:pt modelId="{A5FF0D84-C137-7C40-BB21-2FA1407FE4FA}" type="pres">
      <dgm:prSet presAssocID="{3B5311E6-CDD7-2543-8CC3-293FFCF03437}" presName="FiveNodes_3_text" presStyleLbl="node1" presStyleIdx="4" presStyleCnt="5">
        <dgm:presLayoutVars>
          <dgm:bulletEnabled val="1"/>
        </dgm:presLayoutVars>
      </dgm:prSet>
      <dgm:spPr/>
      <dgm:t>
        <a:bodyPr/>
        <a:lstStyle/>
        <a:p>
          <a:endParaRPr lang="en-US"/>
        </a:p>
      </dgm:t>
    </dgm:pt>
    <dgm:pt modelId="{1210F950-727A-CE44-8D71-D2AB558DAFC4}" type="pres">
      <dgm:prSet presAssocID="{3B5311E6-CDD7-2543-8CC3-293FFCF03437}" presName="FiveNodes_4_text" presStyleLbl="node1" presStyleIdx="4" presStyleCnt="5">
        <dgm:presLayoutVars>
          <dgm:bulletEnabled val="1"/>
        </dgm:presLayoutVars>
      </dgm:prSet>
      <dgm:spPr/>
      <dgm:t>
        <a:bodyPr/>
        <a:lstStyle/>
        <a:p>
          <a:endParaRPr lang="en-US"/>
        </a:p>
      </dgm:t>
    </dgm:pt>
    <dgm:pt modelId="{DB502D11-E4CC-3948-B959-5716669E42D7}" type="pres">
      <dgm:prSet presAssocID="{3B5311E6-CDD7-2543-8CC3-293FFCF03437}" presName="FiveNodes_5_text" presStyleLbl="node1" presStyleIdx="4" presStyleCnt="5">
        <dgm:presLayoutVars>
          <dgm:bulletEnabled val="1"/>
        </dgm:presLayoutVars>
      </dgm:prSet>
      <dgm:spPr/>
      <dgm:t>
        <a:bodyPr/>
        <a:lstStyle/>
        <a:p>
          <a:endParaRPr lang="en-US"/>
        </a:p>
      </dgm:t>
    </dgm:pt>
  </dgm:ptLst>
  <dgm:cxnLst>
    <dgm:cxn modelId="{F81451DB-57BC-8040-AA8B-F256D3BC769C}" type="presOf" srcId="{04169B80-E7BC-5D4B-A2E7-F320A0E04342}" destId="{A5FF0D84-C137-7C40-BB21-2FA1407FE4FA}" srcOrd="1" destOrd="0" presId="urn:microsoft.com/office/officeart/2005/8/layout/vProcess5"/>
    <dgm:cxn modelId="{6632F6FA-0592-F34D-AE69-D91AA2D931CD}" srcId="{3B5311E6-CDD7-2543-8CC3-293FFCF03437}" destId="{A9F38DA8-36BA-6B4A-9528-485ABFBA88A9}" srcOrd="3" destOrd="0" parTransId="{081429CD-FFEB-CC42-AA08-4602D4BB165D}" sibTransId="{3E04904E-3154-A04B-9E8B-D17416EB5CF3}"/>
    <dgm:cxn modelId="{D3D25D5D-E09A-9145-99A2-D445CC5D0FEE}" type="presOf" srcId="{A9F38DA8-36BA-6B4A-9528-485ABFBA88A9}" destId="{AC35228F-21E7-5E47-83A7-D0492D254D58}" srcOrd="0" destOrd="0" presId="urn:microsoft.com/office/officeart/2005/8/layout/vProcess5"/>
    <dgm:cxn modelId="{1DDF32DC-EE10-FC4A-82AF-0262611973FA}" type="presOf" srcId="{8391F018-FF0E-CB4C-88F4-88ED9142CAD7}" destId="{787F2B9F-EC41-2140-8EC1-5E16AF2C7855}" srcOrd="0" destOrd="0" presId="urn:microsoft.com/office/officeart/2005/8/layout/vProcess5"/>
    <dgm:cxn modelId="{2558DFB9-F6B6-7042-B411-B76CA879DB08}" srcId="{3B5311E6-CDD7-2543-8CC3-293FFCF03437}" destId="{8391F018-FF0E-CB4C-88F4-88ED9142CAD7}" srcOrd="0" destOrd="0" parTransId="{1ECFC509-95F7-7745-851E-93B1C4579473}" sibTransId="{9AB9A415-9AF0-DE45-A19E-A3D608A27A8C}"/>
    <dgm:cxn modelId="{59C4584A-A4A2-0D4C-8BE0-E7EA2F44819F}" type="presOf" srcId="{8391F018-FF0E-CB4C-88F4-88ED9142CAD7}" destId="{3C60B572-E184-9348-9ABC-6519A3024FB3}" srcOrd="1" destOrd="0" presId="urn:microsoft.com/office/officeart/2005/8/layout/vProcess5"/>
    <dgm:cxn modelId="{59F71653-B594-7C4F-963B-F257746840BD}" type="presOf" srcId="{8D0CD505-0D70-9640-9AC5-D3C99B8D172A}" destId="{2BDB5B10-9839-7244-804C-B97A8A38670F}" srcOrd="0" destOrd="0" presId="urn:microsoft.com/office/officeart/2005/8/layout/vProcess5"/>
    <dgm:cxn modelId="{D74D7A7B-4C44-4B45-B415-4592333636AD}" type="presOf" srcId="{FCF63CD2-91B4-904C-8BB8-EE3ABDE1A294}" destId="{6DAEB0AD-3B63-8740-A6E5-6B3AE3531A2D}" srcOrd="0" destOrd="0" presId="urn:microsoft.com/office/officeart/2005/8/layout/vProcess5"/>
    <dgm:cxn modelId="{7A58781C-ABBA-4545-A8A9-124FD7F4EC42}" type="presOf" srcId="{04169B80-E7BC-5D4B-A2E7-F320A0E04342}" destId="{E6CD32AC-3E96-AB44-A760-F359511BBE11}" srcOrd="0" destOrd="0" presId="urn:microsoft.com/office/officeart/2005/8/layout/vProcess5"/>
    <dgm:cxn modelId="{83DE39A9-D525-DB4F-AB75-9DEC9A2EDF89}" type="presOf" srcId="{FCF63CD2-91B4-904C-8BB8-EE3ABDE1A294}" destId="{DB502D11-E4CC-3948-B959-5716669E42D7}" srcOrd="1" destOrd="0" presId="urn:microsoft.com/office/officeart/2005/8/layout/vProcess5"/>
    <dgm:cxn modelId="{6B023FB5-BCED-364A-B6FF-D669C89CF823}" type="presOf" srcId="{6E44C28E-1BEC-E343-9C9F-C344338D5C42}" destId="{23D7EB47-3806-D044-970D-2F9185354114}" srcOrd="1" destOrd="0" presId="urn:microsoft.com/office/officeart/2005/8/layout/vProcess5"/>
    <dgm:cxn modelId="{C711CABE-6306-9C47-B3CD-954643BEFAA7}" type="presOf" srcId="{841C71FB-6F6A-5746-AF62-1B717A71962C}" destId="{B61A2D92-3241-AB4E-9449-C71D8D3EE5B6}" srcOrd="0" destOrd="0" presId="urn:microsoft.com/office/officeart/2005/8/layout/vProcess5"/>
    <dgm:cxn modelId="{86BB4692-A9CF-3249-9831-8A4C41AD44DA}" type="presOf" srcId="{3B5311E6-CDD7-2543-8CC3-293FFCF03437}" destId="{B030A845-3B6F-EB47-A903-3C872099F50D}" srcOrd="0" destOrd="0" presId="urn:microsoft.com/office/officeart/2005/8/layout/vProcess5"/>
    <dgm:cxn modelId="{A2EF8852-1AEE-CE45-BD7F-69FA8E403B98}" srcId="{3B5311E6-CDD7-2543-8CC3-293FFCF03437}" destId="{FCF63CD2-91B4-904C-8BB8-EE3ABDE1A294}" srcOrd="4" destOrd="0" parTransId="{3EC06BA4-90C4-914A-9D96-B473447DE344}" sibTransId="{27B59B21-52CA-6B40-AF4A-44789D041A1F}"/>
    <dgm:cxn modelId="{B422356A-E09E-E04F-B88A-010F4955454C}" srcId="{3B5311E6-CDD7-2543-8CC3-293FFCF03437}" destId="{6E44C28E-1BEC-E343-9C9F-C344338D5C42}" srcOrd="1" destOrd="0" parTransId="{CC6EF307-D0A1-994A-9C4C-CAA050961182}" sibTransId="{8D0CD505-0D70-9640-9AC5-D3C99B8D172A}"/>
    <dgm:cxn modelId="{E4269AA3-C8B5-A442-AE7E-21A2414A91F5}" type="presOf" srcId="{3E04904E-3154-A04B-9E8B-D17416EB5CF3}" destId="{77EDA281-184C-FE4B-B762-E3375FFA90A8}" srcOrd="0" destOrd="0" presId="urn:microsoft.com/office/officeart/2005/8/layout/vProcess5"/>
    <dgm:cxn modelId="{13DCFB40-AFEB-0B47-BCA4-42AA652674D8}" type="presOf" srcId="{A9F38DA8-36BA-6B4A-9528-485ABFBA88A9}" destId="{1210F950-727A-CE44-8D71-D2AB558DAFC4}" srcOrd="1" destOrd="0" presId="urn:microsoft.com/office/officeart/2005/8/layout/vProcess5"/>
    <dgm:cxn modelId="{53E8BB69-1CDF-BC49-811A-D57FE1A911F3}" type="presOf" srcId="{6E44C28E-1BEC-E343-9C9F-C344338D5C42}" destId="{5B5D711A-1B3F-D448-9482-44A847364F32}" srcOrd="0" destOrd="0" presId="urn:microsoft.com/office/officeart/2005/8/layout/vProcess5"/>
    <dgm:cxn modelId="{DD483F60-D585-A54A-9273-3960FD89C452}" type="presOf" srcId="{9AB9A415-9AF0-DE45-A19E-A3D608A27A8C}" destId="{109E467C-1E73-8C45-B39E-5EC0C5B03450}" srcOrd="0" destOrd="0" presId="urn:microsoft.com/office/officeart/2005/8/layout/vProcess5"/>
    <dgm:cxn modelId="{156C2F54-D7F3-2346-B05D-A0B7B3DC83DD}" srcId="{3B5311E6-CDD7-2543-8CC3-293FFCF03437}" destId="{04169B80-E7BC-5D4B-A2E7-F320A0E04342}" srcOrd="2" destOrd="0" parTransId="{B6904F3A-4710-F243-969B-02EA176D7338}" sibTransId="{841C71FB-6F6A-5746-AF62-1B717A71962C}"/>
    <dgm:cxn modelId="{3150FEE9-0DD2-E645-ADCA-126030C03F7B}" type="presParOf" srcId="{B030A845-3B6F-EB47-A903-3C872099F50D}" destId="{CDAA31E5-020B-A641-A211-A9CB97EDA779}" srcOrd="0" destOrd="0" presId="urn:microsoft.com/office/officeart/2005/8/layout/vProcess5"/>
    <dgm:cxn modelId="{86326C1E-B50B-5A45-A58F-30939B9AB36F}" type="presParOf" srcId="{B030A845-3B6F-EB47-A903-3C872099F50D}" destId="{787F2B9F-EC41-2140-8EC1-5E16AF2C7855}" srcOrd="1" destOrd="0" presId="urn:microsoft.com/office/officeart/2005/8/layout/vProcess5"/>
    <dgm:cxn modelId="{2F7394B7-44D4-B445-8816-D05AEB564034}" type="presParOf" srcId="{B030A845-3B6F-EB47-A903-3C872099F50D}" destId="{5B5D711A-1B3F-D448-9482-44A847364F32}" srcOrd="2" destOrd="0" presId="urn:microsoft.com/office/officeart/2005/8/layout/vProcess5"/>
    <dgm:cxn modelId="{4B9C2DB6-6432-3B41-9633-46E45C44959C}" type="presParOf" srcId="{B030A845-3B6F-EB47-A903-3C872099F50D}" destId="{E6CD32AC-3E96-AB44-A760-F359511BBE11}" srcOrd="3" destOrd="0" presId="urn:microsoft.com/office/officeart/2005/8/layout/vProcess5"/>
    <dgm:cxn modelId="{F9F82B3A-5FBA-4942-AB46-68C47BF2B0FE}" type="presParOf" srcId="{B030A845-3B6F-EB47-A903-3C872099F50D}" destId="{AC35228F-21E7-5E47-83A7-D0492D254D58}" srcOrd="4" destOrd="0" presId="urn:microsoft.com/office/officeart/2005/8/layout/vProcess5"/>
    <dgm:cxn modelId="{CCAF3063-65F7-BB49-92F8-84F938F6C0F2}" type="presParOf" srcId="{B030A845-3B6F-EB47-A903-3C872099F50D}" destId="{6DAEB0AD-3B63-8740-A6E5-6B3AE3531A2D}" srcOrd="5" destOrd="0" presId="urn:microsoft.com/office/officeart/2005/8/layout/vProcess5"/>
    <dgm:cxn modelId="{D79CAA91-A166-884E-BA92-32BAD8E0C003}" type="presParOf" srcId="{B030A845-3B6F-EB47-A903-3C872099F50D}" destId="{109E467C-1E73-8C45-B39E-5EC0C5B03450}" srcOrd="6" destOrd="0" presId="urn:microsoft.com/office/officeart/2005/8/layout/vProcess5"/>
    <dgm:cxn modelId="{3F9C7D3E-B015-9E45-BD65-B908138BF444}" type="presParOf" srcId="{B030A845-3B6F-EB47-A903-3C872099F50D}" destId="{2BDB5B10-9839-7244-804C-B97A8A38670F}" srcOrd="7" destOrd="0" presId="urn:microsoft.com/office/officeart/2005/8/layout/vProcess5"/>
    <dgm:cxn modelId="{E4023664-557C-8C42-866C-740C9C99A319}" type="presParOf" srcId="{B030A845-3B6F-EB47-A903-3C872099F50D}" destId="{B61A2D92-3241-AB4E-9449-C71D8D3EE5B6}" srcOrd="8" destOrd="0" presId="urn:microsoft.com/office/officeart/2005/8/layout/vProcess5"/>
    <dgm:cxn modelId="{3FA57237-76B8-B34D-9887-ECCE9AEE8996}" type="presParOf" srcId="{B030A845-3B6F-EB47-A903-3C872099F50D}" destId="{77EDA281-184C-FE4B-B762-E3375FFA90A8}" srcOrd="9" destOrd="0" presId="urn:microsoft.com/office/officeart/2005/8/layout/vProcess5"/>
    <dgm:cxn modelId="{ADB1C823-02ED-3B47-91DC-7DD5CCB02612}" type="presParOf" srcId="{B030A845-3B6F-EB47-A903-3C872099F50D}" destId="{3C60B572-E184-9348-9ABC-6519A3024FB3}" srcOrd="10" destOrd="0" presId="urn:microsoft.com/office/officeart/2005/8/layout/vProcess5"/>
    <dgm:cxn modelId="{36A459C6-A7E3-3344-8EFC-30EAD8861043}" type="presParOf" srcId="{B030A845-3B6F-EB47-A903-3C872099F50D}" destId="{23D7EB47-3806-D044-970D-2F9185354114}" srcOrd="11" destOrd="0" presId="urn:microsoft.com/office/officeart/2005/8/layout/vProcess5"/>
    <dgm:cxn modelId="{2717FADD-AABA-AA4E-A885-F94341129492}" type="presParOf" srcId="{B030A845-3B6F-EB47-A903-3C872099F50D}" destId="{A5FF0D84-C137-7C40-BB21-2FA1407FE4FA}" srcOrd="12" destOrd="0" presId="urn:microsoft.com/office/officeart/2005/8/layout/vProcess5"/>
    <dgm:cxn modelId="{9F9F4386-EB02-374A-B03D-33914B4E29C8}" type="presParOf" srcId="{B030A845-3B6F-EB47-A903-3C872099F50D}" destId="{1210F950-727A-CE44-8D71-D2AB558DAFC4}" srcOrd="13" destOrd="0" presId="urn:microsoft.com/office/officeart/2005/8/layout/vProcess5"/>
    <dgm:cxn modelId="{A0A1A994-53FD-8240-8983-B1A91BBB966E}" type="presParOf" srcId="{B030A845-3B6F-EB47-A903-3C872099F50D}" destId="{DB502D11-E4CC-3948-B959-5716669E42D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55B3221-A1AA-EE4A-9287-51CB00EF629B}"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C95C6D39-A917-7C44-8CDF-AD78D7D13A9E}">
      <dgm:prSet/>
      <dgm:spPr/>
      <dgm:t>
        <a:bodyPr/>
        <a:lstStyle/>
        <a:p>
          <a:pPr rtl="0"/>
          <a:r>
            <a:rPr lang="en-US" dirty="0" smtClean="0"/>
            <a:t>If no interrupts are pending the processor:</a:t>
          </a:r>
          <a:endParaRPr lang="en-US" dirty="0"/>
        </a:p>
      </dgm:t>
    </dgm:pt>
    <dgm:pt modelId="{0ED547F4-4078-A740-8798-719C7616667E}" type="parTrans" cxnId="{6D8447D9-98FA-4043-AF6D-71A67C15970E}">
      <dgm:prSet/>
      <dgm:spPr/>
      <dgm:t>
        <a:bodyPr/>
        <a:lstStyle/>
        <a:p>
          <a:endParaRPr lang="en-US"/>
        </a:p>
      </dgm:t>
    </dgm:pt>
    <dgm:pt modelId="{54902DE5-EA1F-9143-8EB2-D11FC402CDE5}" type="sibTrans" cxnId="{6D8447D9-98FA-4043-AF6D-71A67C15970E}">
      <dgm:prSet/>
      <dgm:spPr/>
      <dgm:t>
        <a:bodyPr/>
        <a:lstStyle/>
        <a:p>
          <a:endParaRPr lang="en-US"/>
        </a:p>
      </dgm:t>
    </dgm:pt>
    <dgm:pt modelId="{679BC3F0-BCA5-BB48-9ABC-54DB1CB51F90}">
      <dgm:prSet/>
      <dgm:spPr>
        <a:solidFill>
          <a:schemeClr val="accent2"/>
        </a:solidFill>
        <a:ln>
          <a:solidFill>
            <a:schemeClr val="bg2">
              <a:lumMod val="25000"/>
            </a:schemeClr>
          </a:solidFill>
        </a:ln>
      </dgm:spPr>
      <dgm:t>
        <a:bodyPr/>
        <a:lstStyle/>
        <a:p>
          <a:pPr rtl="0"/>
          <a:r>
            <a:rPr lang="en-US" b="1" dirty="0" smtClean="0"/>
            <a:t>proceeds to the fetch stage and fetches the next instruction of the current program in the current process</a:t>
          </a:r>
          <a:endParaRPr lang="en-US" b="1" dirty="0"/>
        </a:p>
      </dgm:t>
    </dgm:pt>
    <dgm:pt modelId="{BBA68DBE-B48F-4444-97BF-738D21DDA803}" type="parTrans" cxnId="{E71753C8-EA00-1B49-8C69-2965C7C48A77}">
      <dgm:prSet/>
      <dgm:spPr>
        <a:solidFill>
          <a:schemeClr val="accent6"/>
        </a:solidFill>
      </dgm:spPr>
      <dgm:t>
        <a:bodyPr/>
        <a:lstStyle/>
        <a:p>
          <a:endParaRPr lang="en-US"/>
        </a:p>
      </dgm:t>
    </dgm:pt>
    <dgm:pt modelId="{F4A814A5-248E-634D-863B-30CBBB67470E}" type="sibTrans" cxnId="{E71753C8-EA00-1B49-8C69-2965C7C48A77}">
      <dgm:prSet/>
      <dgm:spPr/>
      <dgm:t>
        <a:bodyPr/>
        <a:lstStyle/>
        <a:p>
          <a:endParaRPr lang="en-US"/>
        </a:p>
      </dgm:t>
    </dgm:pt>
    <dgm:pt modelId="{F7D7F520-7A7F-0D4C-874A-0C1B1FE2FAA3}">
      <dgm:prSet/>
      <dgm:spPr/>
      <dgm:t>
        <a:bodyPr/>
        <a:lstStyle/>
        <a:p>
          <a:pPr rtl="0"/>
          <a:r>
            <a:rPr lang="en-US" dirty="0" smtClean="0"/>
            <a:t>If an interrupt is pending the processor:</a:t>
          </a:r>
          <a:endParaRPr lang="en-US" dirty="0"/>
        </a:p>
      </dgm:t>
    </dgm:pt>
    <dgm:pt modelId="{21D286F1-0176-A64B-AB45-1B7596619535}" type="parTrans" cxnId="{77244754-6C12-1848-AE3B-5053201E3AB5}">
      <dgm:prSet/>
      <dgm:spPr/>
      <dgm:t>
        <a:bodyPr/>
        <a:lstStyle/>
        <a:p>
          <a:endParaRPr lang="en-US"/>
        </a:p>
      </dgm:t>
    </dgm:pt>
    <dgm:pt modelId="{5412560A-7FF0-9F4D-B311-2D980E880CBA}" type="sibTrans" cxnId="{77244754-6C12-1848-AE3B-5053201E3AB5}">
      <dgm:prSet/>
      <dgm:spPr/>
      <dgm:t>
        <a:bodyPr/>
        <a:lstStyle/>
        <a:p>
          <a:endParaRPr lang="en-US"/>
        </a:p>
      </dgm:t>
    </dgm:pt>
    <dgm:pt modelId="{C3B7D2A7-0B5A-2740-BF25-89D1F94497AC}">
      <dgm:prSet/>
      <dgm:spPr>
        <a:solidFill>
          <a:schemeClr val="accent2"/>
        </a:solidFill>
        <a:ln>
          <a:solidFill>
            <a:schemeClr val="bg2">
              <a:lumMod val="25000"/>
            </a:schemeClr>
          </a:solidFill>
        </a:ln>
      </dgm:spPr>
      <dgm:t>
        <a:bodyPr/>
        <a:lstStyle/>
        <a:p>
          <a:pPr rtl="0"/>
          <a:r>
            <a:rPr lang="en-US" b="1" dirty="0" smtClean="0"/>
            <a:t>sets the program counter to the starting address of an interrupt handler program</a:t>
          </a:r>
          <a:endParaRPr lang="en-US" b="1" dirty="0"/>
        </a:p>
      </dgm:t>
    </dgm:pt>
    <dgm:pt modelId="{3C9583AA-D3EE-774A-8EAA-7500994291C4}" type="parTrans" cxnId="{D4B8EAFA-C2F1-334F-9D26-8CF4736C2269}">
      <dgm:prSet/>
      <dgm:spPr>
        <a:solidFill>
          <a:schemeClr val="accent6"/>
        </a:solidFill>
      </dgm:spPr>
      <dgm:t>
        <a:bodyPr/>
        <a:lstStyle/>
        <a:p>
          <a:endParaRPr lang="en-US"/>
        </a:p>
      </dgm:t>
    </dgm:pt>
    <dgm:pt modelId="{19950FF9-8470-7747-845F-E9A0881FC9DE}" type="sibTrans" cxnId="{D4B8EAFA-C2F1-334F-9D26-8CF4736C2269}">
      <dgm:prSet/>
      <dgm:spPr>
        <a:solidFill>
          <a:schemeClr val="accent6"/>
        </a:solidFill>
      </dgm:spPr>
      <dgm:t>
        <a:bodyPr/>
        <a:lstStyle/>
        <a:p>
          <a:endParaRPr lang="en-US"/>
        </a:p>
      </dgm:t>
    </dgm:pt>
    <dgm:pt modelId="{B722BA2D-FE3B-4C4B-BDFA-C18A398FA12E}">
      <dgm:prSet/>
      <dgm:spPr>
        <a:solidFill>
          <a:schemeClr val="accent2"/>
        </a:solidFill>
        <a:ln>
          <a:solidFill>
            <a:schemeClr val="bg2">
              <a:lumMod val="25000"/>
            </a:schemeClr>
          </a:solidFill>
        </a:ln>
      </dgm:spPr>
      <dgm:t>
        <a:bodyPr/>
        <a:lstStyle/>
        <a:p>
          <a:pPr rtl="0"/>
          <a:r>
            <a:rPr lang="en-US" b="1" dirty="0" smtClean="0"/>
            <a:t>switches from user mode to kernel mode so that the interrupt processing code may include privileged instructions</a:t>
          </a:r>
          <a:endParaRPr lang="en-US" b="1" dirty="0"/>
        </a:p>
      </dgm:t>
    </dgm:pt>
    <dgm:pt modelId="{E78C2D2E-AC5A-3641-A75F-FE913CF677BA}" type="parTrans" cxnId="{FDD76A37-5C5E-7B45-99CD-DA6A51FF1BCC}">
      <dgm:prSet/>
      <dgm:spPr/>
      <dgm:t>
        <a:bodyPr/>
        <a:lstStyle/>
        <a:p>
          <a:endParaRPr lang="en-US"/>
        </a:p>
      </dgm:t>
    </dgm:pt>
    <dgm:pt modelId="{4840F145-E8BB-FE45-95D0-9E0FF4BC1083}" type="sibTrans" cxnId="{FDD76A37-5C5E-7B45-99CD-DA6A51FF1BCC}">
      <dgm:prSet/>
      <dgm:spPr/>
      <dgm:t>
        <a:bodyPr/>
        <a:lstStyle/>
        <a:p>
          <a:endParaRPr lang="en-US"/>
        </a:p>
      </dgm:t>
    </dgm:pt>
    <dgm:pt modelId="{08FB8707-5968-EB41-8DA8-E1DF65C7E8F2}" type="pres">
      <dgm:prSet presAssocID="{555B3221-A1AA-EE4A-9287-51CB00EF629B}" presName="Name0" presStyleCnt="0">
        <dgm:presLayoutVars>
          <dgm:dir/>
          <dgm:animLvl val="lvl"/>
          <dgm:resizeHandles val="exact"/>
        </dgm:presLayoutVars>
      </dgm:prSet>
      <dgm:spPr/>
      <dgm:t>
        <a:bodyPr/>
        <a:lstStyle/>
        <a:p>
          <a:endParaRPr lang="en-US"/>
        </a:p>
      </dgm:t>
    </dgm:pt>
    <dgm:pt modelId="{2532FA87-D769-1D42-AB78-CE1DD73AD7AB}" type="pres">
      <dgm:prSet presAssocID="{C95C6D39-A917-7C44-8CDF-AD78D7D13A9E}" presName="vertFlow" presStyleCnt="0"/>
      <dgm:spPr/>
    </dgm:pt>
    <dgm:pt modelId="{F9F8FE6C-2B05-C445-8F1C-C2D56EC0B341}" type="pres">
      <dgm:prSet presAssocID="{C95C6D39-A917-7C44-8CDF-AD78D7D13A9E}" presName="header" presStyleLbl="node1" presStyleIdx="0" presStyleCnt="2"/>
      <dgm:spPr/>
      <dgm:t>
        <a:bodyPr/>
        <a:lstStyle/>
        <a:p>
          <a:endParaRPr lang="en-US"/>
        </a:p>
      </dgm:t>
    </dgm:pt>
    <dgm:pt modelId="{944F2D45-0854-FF4F-9A45-0B5FBB9415E6}" type="pres">
      <dgm:prSet presAssocID="{BBA68DBE-B48F-4444-97BF-738D21DDA803}" presName="parTrans" presStyleLbl="sibTrans2D1" presStyleIdx="0" presStyleCnt="3"/>
      <dgm:spPr/>
      <dgm:t>
        <a:bodyPr/>
        <a:lstStyle/>
        <a:p>
          <a:endParaRPr lang="en-US"/>
        </a:p>
      </dgm:t>
    </dgm:pt>
    <dgm:pt modelId="{878E7D38-9573-7A46-8835-570D9ED3C168}" type="pres">
      <dgm:prSet presAssocID="{679BC3F0-BCA5-BB48-9ABC-54DB1CB51F90}" presName="child" presStyleLbl="alignAccFollowNode1" presStyleIdx="0" presStyleCnt="3">
        <dgm:presLayoutVars>
          <dgm:chMax val="0"/>
          <dgm:bulletEnabled val="1"/>
        </dgm:presLayoutVars>
      </dgm:prSet>
      <dgm:spPr/>
      <dgm:t>
        <a:bodyPr/>
        <a:lstStyle/>
        <a:p>
          <a:endParaRPr lang="en-US"/>
        </a:p>
      </dgm:t>
    </dgm:pt>
    <dgm:pt modelId="{B75A9732-37E4-1E46-8595-BA1578DDD763}" type="pres">
      <dgm:prSet presAssocID="{C95C6D39-A917-7C44-8CDF-AD78D7D13A9E}" presName="hSp" presStyleCnt="0"/>
      <dgm:spPr/>
    </dgm:pt>
    <dgm:pt modelId="{45974EAB-6CCB-0B45-AC7B-2899D7F8A3EF}" type="pres">
      <dgm:prSet presAssocID="{F7D7F520-7A7F-0D4C-874A-0C1B1FE2FAA3}" presName="vertFlow" presStyleCnt="0"/>
      <dgm:spPr/>
    </dgm:pt>
    <dgm:pt modelId="{DB54DFA3-E01E-B442-9482-07C506B84309}" type="pres">
      <dgm:prSet presAssocID="{F7D7F520-7A7F-0D4C-874A-0C1B1FE2FAA3}" presName="header" presStyleLbl="node1" presStyleIdx="1" presStyleCnt="2"/>
      <dgm:spPr/>
      <dgm:t>
        <a:bodyPr/>
        <a:lstStyle/>
        <a:p>
          <a:endParaRPr lang="en-US"/>
        </a:p>
      </dgm:t>
    </dgm:pt>
    <dgm:pt modelId="{A7450743-EE58-D742-9C11-C40E3AA314B2}" type="pres">
      <dgm:prSet presAssocID="{3C9583AA-D3EE-774A-8EAA-7500994291C4}" presName="parTrans" presStyleLbl="sibTrans2D1" presStyleIdx="1" presStyleCnt="3"/>
      <dgm:spPr/>
      <dgm:t>
        <a:bodyPr/>
        <a:lstStyle/>
        <a:p>
          <a:endParaRPr lang="en-US"/>
        </a:p>
      </dgm:t>
    </dgm:pt>
    <dgm:pt modelId="{F38B7510-114B-054F-B7FC-E55A1C978F4A}" type="pres">
      <dgm:prSet presAssocID="{C3B7D2A7-0B5A-2740-BF25-89D1F94497AC}" presName="child" presStyleLbl="alignAccFollowNode1" presStyleIdx="1" presStyleCnt="3">
        <dgm:presLayoutVars>
          <dgm:chMax val="0"/>
          <dgm:bulletEnabled val="1"/>
        </dgm:presLayoutVars>
      </dgm:prSet>
      <dgm:spPr/>
      <dgm:t>
        <a:bodyPr/>
        <a:lstStyle/>
        <a:p>
          <a:endParaRPr lang="en-US"/>
        </a:p>
      </dgm:t>
    </dgm:pt>
    <dgm:pt modelId="{74BDB899-755B-444E-915E-34234A2F80E2}" type="pres">
      <dgm:prSet presAssocID="{19950FF9-8470-7747-845F-E9A0881FC9DE}" presName="sibTrans" presStyleLbl="sibTrans2D1" presStyleIdx="2" presStyleCnt="3"/>
      <dgm:spPr/>
      <dgm:t>
        <a:bodyPr/>
        <a:lstStyle/>
        <a:p>
          <a:endParaRPr lang="en-US"/>
        </a:p>
      </dgm:t>
    </dgm:pt>
    <dgm:pt modelId="{9DCBE4C9-9854-3443-A76A-5007F14AEB74}" type="pres">
      <dgm:prSet presAssocID="{B722BA2D-FE3B-4C4B-BDFA-C18A398FA12E}" presName="child" presStyleLbl="alignAccFollowNode1" presStyleIdx="2" presStyleCnt="3">
        <dgm:presLayoutVars>
          <dgm:chMax val="0"/>
          <dgm:bulletEnabled val="1"/>
        </dgm:presLayoutVars>
      </dgm:prSet>
      <dgm:spPr/>
      <dgm:t>
        <a:bodyPr/>
        <a:lstStyle/>
        <a:p>
          <a:endParaRPr lang="en-US"/>
        </a:p>
      </dgm:t>
    </dgm:pt>
  </dgm:ptLst>
  <dgm:cxnLst>
    <dgm:cxn modelId="{87C4A7F7-E286-4541-A0BF-0C0705423A33}" type="presOf" srcId="{B722BA2D-FE3B-4C4B-BDFA-C18A398FA12E}" destId="{9DCBE4C9-9854-3443-A76A-5007F14AEB74}" srcOrd="0" destOrd="0" presId="urn:microsoft.com/office/officeart/2005/8/layout/lProcess1"/>
    <dgm:cxn modelId="{1052327B-3E71-9849-81FE-5FEA9561D0E1}" type="presOf" srcId="{C3B7D2A7-0B5A-2740-BF25-89D1F94497AC}" destId="{F38B7510-114B-054F-B7FC-E55A1C978F4A}" srcOrd="0" destOrd="0" presId="urn:microsoft.com/office/officeart/2005/8/layout/lProcess1"/>
    <dgm:cxn modelId="{C74BF195-579A-D845-BDD1-F37AFDD063C9}" type="presOf" srcId="{C95C6D39-A917-7C44-8CDF-AD78D7D13A9E}" destId="{F9F8FE6C-2B05-C445-8F1C-C2D56EC0B341}" srcOrd="0" destOrd="0" presId="urn:microsoft.com/office/officeart/2005/8/layout/lProcess1"/>
    <dgm:cxn modelId="{9EF0B575-3A91-4A45-B157-81D075940939}" type="presOf" srcId="{BBA68DBE-B48F-4444-97BF-738D21DDA803}" destId="{944F2D45-0854-FF4F-9A45-0B5FBB9415E6}" srcOrd="0" destOrd="0" presId="urn:microsoft.com/office/officeart/2005/8/layout/lProcess1"/>
    <dgm:cxn modelId="{FDD76A37-5C5E-7B45-99CD-DA6A51FF1BCC}" srcId="{F7D7F520-7A7F-0D4C-874A-0C1B1FE2FAA3}" destId="{B722BA2D-FE3B-4C4B-BDFA-C18A398FA12E}" srcOrd="1" destOrd="0" parTransId="{E78C2D2E-AC5A-3641-A75F-FE913CF677BA}" sibTransId="{4840F145-E8BB-FE45-95D0-9E0FF4BC1083}"/>
    <dgm:cxn modelId="{D3B27B23-6018-C644-A7EA-090A2BA8D4CC}" type="presOf" srcId="{3C9583AA-D3EE-774A-8EAA-7500994291C4}" destId="{A7450743-EE58-D742-9C11-C40E3AA314B2}" srcOrd="0" destOrd="0" presId="urn:microsoft.com/office/officeart/2005/8/layout/lProcess1"/>
    <dgm:cxn modelId="{D4B8EAFA-C2F1-334F-9D26-8CF4736C2269}" srcId="{F7D7F520-7A7F-0D4C-874A-0C1B1FE2FAA3}" destId="{C3B7D2A7-0B5A-2740-BF25-89D1F94497AC}" srcOrd="0" destOrd="0" parTransId="{3C9583AA-D3EE-774A-8EAA-7500994291C4}" sibTransId="{19950FF9-8470-7747-845F-E9A0881FC9DE}"/>
    <dgm:cxn modelId="{6D8447D9-98FA-4043-AF6D-71A67C15970E}" srcId="{555B3221-A1AA-EE4A-9287-51CB00EF629B}" destId="{C95C6D39-A917-7C44-8CDF-AD78D7D13A9E}" srcOrd="0" destOrd="0" parTransId="{0ED547F4-4078-A740-8798-719C7616667E}" sibTransId="{54902DE5-EA1F-9143-8EB2-D11FC402CDE5}"/>
    <dgm:cxn modelId="{3B8C6694-CB9B-2E46-9266-935221797F0C}" type="presOf" srcId="{555B3221-A1AA-EE4A-9287-51CB00EF629B}" destId="{08FB8707-5968-EB41-8DA8-E1DF65C7E8F2}" srcOrd="0" destOrd="0" presId="urn:microsoft.com/office/officeart/2005/8/layout/lProcess1"/>
    <dgm:cxn modelId="{6981A04C-B50E-824D-B26B-8C42781BC6EE}" type="presOf" srcId="{19950FF9-8470-7747-845F-E9A0881FC9DE}" destId="{74BDB899-755B-444E-915E-34234A2F80E2}" srcOrd="0" destOrd="0" presId="urn:microsoft.com/office/officeart/2005/8/layout/lProcess1"/>
    <dgm:cxn modelId="{2068E29C-2A48-2048-93FF-CDE52DF64EDB}" type="presOf" srcId="{679BC3F0-BCA5-BB48-9ABC-54DB1CB51F90}" destId="{878E7D38-9573-7A46-8835-570D9ED3C168}" srcOrd="0" destOrd="0" presId="urn:microsoft.com/office/officeart/2005/8/layout/lProcess1"/>
    <dgm:cxn modelId="{77244754-6C12-1848-AE3B-5053201E3AB5}" srcId="{555B3221-A1AA-EE4A-9287-51CB00EF629B}" destId="{F7D7F520-7A7F-0D4C-874A-0C1B1FE2FAA3}" srcOrd="1" destOrd="0" parTransId="{21D286F1-0176-A64B-AB45-1B7596619535}" sibTransId="{5412560A-7FF0-9F4D-B311-2D980E880CBA}"/>
    <dgm:cxn modelId="{E71753C8-EA00-1B49-8C69-2965C7C48A77}" srcId="{C95C6D39-A917-7C44-8CDF-AD78D7D13A9E}" destId="{679BC3F0-BCA5-BB48-9ABC-54DB1CB51F90}" srcOrd="0" destOrd="0" parTransId="{BBA68DBE-B48F-4444-97BF-738D21DDA803}" sibTransId="{F4A814A5-248E-634D-863B-30CBBB67470E}"/>
    <dgm:cxn modelId="{6511830C-860C-5B40-B098-4CED100D9DD6}" type="presOf" srcId="{F7D7F520-7A7F-0D4C-874A-0C1B1FE2FAA3}" destId="{DB54DFA3-E01E-B442-9482-07C506B84309}" srcOrd="0" destOrd="0" presId="urn:microsoft.com/office/officeart/2005/8/layout/lProcess1"/>
    <dgm:cxn modelId="{BB503255-D59E-6046-9865-1EA2B6B087DD}" type="presParOf" srcId="{08FB8707-5968-EB41-8DA8-E1DF65C7E8F2}" destId="{2532FA87-D769-1D42-AB78-CE1DD73AD7AB}" srcOrd="0" destOrd="0" presId="urn:microsoft.com/office/officeart/2005/8/layout/lProcess1"/>
    <dgm:cxn modelId="{A2E67F57-F127-7642-B2A5-B9ACABA0EBE9}" type="presParOf" srcId="{2532FA87-D769-1D42-AB78-CE1DD73AD7AB}" destId="{F9F8FE6C-2B05-C445-8F1C-C2D56EC0B341}" srcOrd="0" destOrd="0" presId="urn:microsoft.com/office/officeart/2005/8/layout/lProcess1"/>
    <dgm:cxn modelId="{859ABE43-90F6-DF48-B4B1-842A0396AE74}" type="presParOf" srcId="{2532FA87-D769-1D42-AB78-CE1DD73AD7AB}" destId="{944F2D45-0854-FF4F-9A45-0B5FBB9415E6}" srcOrd="1" destOrd="0" presId="urn:microsoft.com/office/officeart/2005/8/layout/lProcess1"/>
    <dgm:cxn modelId="{A3F8E45A-99F5-9048-86A5-759A78F51180}" type="presParOf" srcId="{2532FA87-D769-1D42-AB78-CE1DD73AD7AB}" destId="{878E7D38-9573-7A46-8835-570D9ED3C168}" srcOrd="2" destOrd="0" presId="urn:microsoft.com/office/officeart/2005/8/layout/lProcess1"/>
    <dgm:cxn modelId="{435DA370-BFD9-6049-8112-EDAB9C8A8A44}" type="presParOf" srcId="{08FB8707-5968-EB41-8DA8-E1DF65C7E8F2}" destId="{B75A9732-37E4-1E46-8595-BA1578DDD763}" srcOrd="1" destOrd="0" presId="urn:microsoft.com/office/officeart/2005/8/layout/lProcess1"/>
    <dgm:cxn modelId="{E9278396-0E32-4F4D-8AD2-7C006944F601}" type="presParOf" srcId="{08FB8707-5968-EB41-8DA8-E1DF65C7E8F2}" destId="{45974EAB-6CCB-0B45-AC7B-2899D7F8A3EF}" srcOrd="2" destOrd="0" presId="urn:microsoft.com/office/officeart/2005/8/layout/lProcess1"/>
    <dgm:cxn modelId="{164A4466-A640-444A-B794-19C0D117C1A0}" type="presParOf" srcId="{45974EAB-6CCB-0B45-AC7B-2899D7F8A3EF}" destId="{DB54DFA3-E01E-B442-9482-07C506B84309}" srcOrd="0" destOrd="0" presId="urn:microsoft.com/office/officeart/2005/8/layout/lProcess1"/>
    <dgm:cxn modelId="{4195926F-AFE8-0C40-A906-373EDBC399BA}" type="presParOf" srcId="{45974EAB-6CCB-0B45-AC7B-2899D7F8A3EF}" destId="{A7450743-EE58-D742-9C11-C40E3AA314B2}" srcOrd="1" destOrd="0" presId="urn:microsoft.com/office/officeart/2005/8/layout/lProcess1"/>
    <dgm:cxn modelId="{EC6DCBF1-4FBF-634B-8830-3B56816D3F2C}" type="presParOf" srcId="{45974EAB-6CCB-0B45-AC7B-2899D7F8A3EF}" destId="{F38B7510-114B-054F-B7FC-E55A1C978F4A}" srcOrd="2" destOrd="0" presId="urn:microsoft.com/office/officeart/2005/8/layout/lProcess1"/>
    <dgm:cxn modelId="{6C899DD4-D136-7843-96FB-EBA1110AFF5E}" type="presParOf" srcId="{45974EAB-6CCB-0B45-AC7B-2899D7F8A3EF}" destId="{74BDB899-755B-444E-915E-34234A2F80E2}" srcOrd="3" destOrd="0" presId="urn:microsoft.com/office/officeart/2005/8/layout/lProcess1"/>
    <dgm:cxn modelId="{6A5812DC-E17A-6D4F-AC02-34358F5CD399}" type="presParOf" srcId="{45974EAB-6CCB-0B45-AC7B-2899D7F8A3EF}" destId="{9DCBE4C9-9854-3443-A76A-5007F14AEB74}"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E7672C5-E3D7-E94C-9FA6-32B5B5EEB40D}"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7236419C-1A5F-DD4C-BAC7-3A75E7BBCDD9}">
      <dgm:prSet phldrT="[Text]" custT="1"/>
      <dgm:spPr>
        <a:solidFill>
          <a:schemeClr val="accent1"/>
        </a:solidFill>
      </dgm:spPr>
      <dgm:t>
        <a:bodyPr/>
        <a:lstStyle/>
        <a:p>
          <a:r>
            <a:rPr lang="en-US" sz="1400" dirty="0" smtClean="0"/>
            <a:t>save the context of the processor</a:t>
          </a:r>
          <a:endParaRPr lang="en-US" sz="1400" dirty="0"/>
        </a:p>
      </dgm:t>
    </dgm:pt>
    <dgm:pt modelId="{716C1250-83AA-9349-858A-5E116580B781}" type="parTrans" cxnId="{753089A2-F994-E642-A1D6-CC6132C64B6A}">
      <dgm:prSet/>
      <dgm:spPr/>
      <dgm:t>
        <a:bodyPr/>
        <a:lstStyle/>
        <a:p>
          <a:endParaRPr lang="en-US"/>
        </a:p>
      </dgm:t>
    </dgm:pt>
    <dgm:pt modelId="{2099D60C-3BE6-EF4D-9DB4-EFCD854F47B5}" type="sibTrans" cxnId="{753089A2-F994-E642-A1D6-CC6132C64B6A}">
      <dgm:prSet/>
      <dgm:spPr>
        <a:solidFill>
          <a:schemeClr val="accent3"/>
        </a:solidFill>
        <a:ln>
          <a:solidFill>
            <a:schemeClr val="accent3"/>
          </a:solidFill>
        </a:ln>
      </dgm:spPr>
      <dgm:t>
        <a:bodyPr/>
        <a:lstStyle/>
        <a:p>
          <a:endParaRPr lang="en-US"/>
        </a:p>
      </dgm:t>
    </dgm:pt>
    <dgm:pt modelId="{512ECD95-0590-DF48-82AF-9004224EC34D}">
      <dgm:prSet custT="1"/>
      <dgm:spPr/>
      <dgm:t>
        <a:bodyPr/>
        <a:lstStyle/>
        <a:p>
          <a:r>
            <a:rPr lang="en-US" sz="1400" dirty="0" smtClean="0"/>
            <a:t>update the process control block of the process currently in the Running state</a:t>
          </a:r>
        </a:p>
      </dgm:t>
    </dgm:pt>
    <dgm:pt modelId="{68E010A8-7AE3-5B46-BECC-9041E62550A5}" type="parTrans" cxnId="{7C82BA14-E0F8-824A-9142-1FE51D38C079}">
      <dgm:prSet/>
      <dgm:spPr/>
      <dgm:t>
        <a:bodyPr/>
        <a:lstStyle/>
        <a:p>
          <a:endParaRPr lang="en-US"/>
        </a:p>
      </dgm:t>
    </dgm:pt>
    <dgm:pt modelId="{0041A0A6-8C1C-DC49-9BA9-4990AE746A39}" type="sibTrans" cxnId="{7C82BA14-E0F8-824A-9142-1FE51D38C079}">
      <dgm:prSet/>
      <dgm:spPr>
        <a:solidFill>
          <a:schemeClr val="accent3"/>
        </a:solidFill>
      </dgm:spPr>
      <dgm:t>
        <a:bodyPr/>
        <a:lstStyle/>
        <a:p>
          <a:endParaRPr lang="en-US"/>
        </a:p>
      </dgm:t>
    </dgm:pt>
    <dgm:pt modelId="{F48C2693-41E3-F74D-9C08-33448EED6769}">
      <dgm:prSet custT="1"/>
      <dgm:spPr/>
      <dgm:t>
        <a:bodyPr/>
        <a:lstStyle/>
        <a:p>
          <a:r>
            <a:rPr lang="en-US" sz="1400" dirty="0" smtClean="0"/>
            <a:t>move the process control block of this process to the appropriate queue</a:t>
          </a:r>
        </a:p>
      </dgm:t>
    </dgm:pt>
    <dgm:pt modelId="{0A714C79-7C65-E249-91B8-3102722D2652}" type="parTrans" cxnId="{6E3688D8-B567-B147-A69B-C42C1F5B629A}">
      <dgm:prSet/>
      <dgm:spPr/>
      <dgm:t>
        <a:bodyPr/>
        <a:lstStyle/>
        <a:p>
          <a:endParaRPr lang="en-US"/>
        </a:p>
      </dgm:t>
    </dgm:pt>
    <dgm:pt modelId="{D9109AE6-731E-0D4E-BC63-26A0BFB46CD8}" type="sibTrans" cxnId="{6E3688D8-B567-B147-A69B-C42C1F5B629A}">
      <dgm:prSet/>
      <dgm:spPr>
        <a:solidFill>
          <a:schemeClr val="accent3"/>
        </a:solidFill>
      </dgm:spPr>
      <dgm:t>
        <a:bodyPr/>
        <a:lstStyle/>
        <a:p>
          <a:endParaRPr lang="en-US"/>
        </a:p>
      </dgm:t>
    </dgm:pt>
    <dgm:pt modelId="{640FA55A-B11E-0845-B5D2-CB0C9388494F}">
      <dgm:prSet custT="1"/>
      <dgm:spPr/>
      <dgm:t>
        <a:bodyPr/>
        <a:lstStyle/>
        <a:p>
          <a:r>
            <a:rPr lang="en-US" sz="1400" dirty="0" smtClean="0"/>
            <a:t>select another process for execution</a:t>
          </a:r>
        </a:p>
      </dgm:t>
    </dgm:pt>
    <dgm:pt modelId="{BF6D80BC-BF2B-A346-B803-5B6FB9A60B0B}" type="parTrans" cxnId="{98E0B298-EF9D-8C4C-9081-239351BF5DC5}">
      <dgm:prSet/>
      <dgm:spPr/>
      <dgm:t>
        <a:bodyPr/>
        <a:lstStyle/>
        <a:p>
          <a:endParaRPr lang="en-US"/>
        </a:p>
      </dgm:t>
    </dgm:pt>
    <dgm:pt modelId="{51773720-7A67-354A-87D9-2EA907FAEC80}" type="sibTrans" cxnId="{98E0B298-EF9D-8C4C-9081-239351BF5DC5}">
      <dgm:prSet/>
      <dgm:spPr>
        <a:solidFill>
          <a:schemeClr val="accent3"/>
        </a:solidFill>
      </dgm:spPr>
      <dgm:t>
        <a:bodyPr/>
        <a:lstStyle/>
        <a:p>
          <a:endParaRPr lang="en-US"/>
        </a:p>
      </dgm:t>
    </dgm:pt>
    <dgm:pt modelId="{9188BA0A-8472-144C-BD50-669D98E0CDA5}">
      <dgm:prSet custT="1"/>
      <dgm:spPr/>
      <dgm:t>
        <a:bodyPr/>
        <a:lstStyle/>
        <a:p>
          <a:r>
            <a:rPr lang="en-US" sz="1400" dirty="0" smtClean="0"/>
            <a:t>update the process control block of the process selected</a:t>
          </a:r>
        </a:p>
      </dgm:t>
    </dgm:pt>
    <dgm:pt modelId="{6A27F4D7-2E57-A149-BAD5-1FE8A25061F8}" type="parTrans" cxnId="{FD5CFD8F-E47B-AF40-8CC8-3A30DC94A745}">
      <dgm:prSet/>
      <dgm:spPr/>
      <dgm:t>
        <a:bodyPr/>
        <a:lstStyle/>
        <a:p>
          <a:endParaRPr lang="en-US"/>
        </a:p>
      </dgm:t>
    </dgm:pt>
    <dgm:pt modelId="{CAB6DF6B-6736-C14C-937D-693069BB37B7}" type="sibTrans" cxnId="{FD5CFD8F-E47B-AF40-8CC8-3A30DC94A745}">
      <dgm:prSet/>
      <dgm:spPr>
        <a:solidFill>
          <a:schemeClr val="accent3"/>
        </a:solidFill>
      </dgm:spPr>
      <dgm:t>
        <a:bodyPr/>
        <a:lstStyle/>
        <a:p>
          <a:endParaRPr lang="en-US"/>
        </a:p>
      </dgm:t>
    </dgm:pt>
    <dgm:pt modelId="{C7ACAA0F-8428-7D47-B0D7-3099F7B8FCFB}">
      <dgm:prSet custT="1"/>
      <dgm:spPr/>
      <dgm:t>
        <a:bodyPr/>
        <a:lstStyle/>
        <a:p>
          <a:r>
            <a:rPr lang="en-US" sz="1400" dirty="0" smtClean="0"/>
            <a:t>update memory management data structures</a:t>
          </a:r>
        </a:p>
      </dgm:t>
    </dgm:pt>
    <dgm:pt modelId="{F3109578-3B0A-6C48-B17C-57B86EEFBF57}" type="parTrans" cxnId="{6E1C0960-E951-434A-961B-B63123B7DB7B}">
      <dgm:prSet/>
      <dgm:spPr/>
      <dgm:t>
        <a:bodyPr/>
        <a:lstStyle/>
        <a:p>
          <a:endParaRPr lang="en-US"/>
        </a:p>
      </dgm:t>
    </dgm:pt>
    <dgm:pt modelId="{AF6AB856-1A50-9C43-9ADC-A4F06038663D}" type="sibTrans" cxnId="{6E1C0960-E951-434A-961B-B63123B7DB7B}">
      <dgm:prSet/>
      <dgm:spPr>
        <a:solidFill>
          <a:schemeClr val="accent3"/>
        </a:solidFill>
      </dgm:spPr>
      <dgm:t>
        <a:bodyPr/>
        <a:lstStyle/>
        <a:p>
          <a:endParaRPr lang="en-US"/>
        </a:p>
      </dgm:t>
    </dgm:pt>
    <dgm:pt modelId="{F6F247A7-2220-1A40-9750-19741E41E590}">
      <dgm:prSet custT="1"/>
      <dgm:spPr/>
      <dgm:t>
        <a:bodyPr/>
        <a:lstStyle/>
        <a:p>
          <a:r>
            <a:rPr lang="en-US" sz="1400" dirty="0" smtClean="0"/>
            <a:t>restore the context of the processor to that which existed at the time the selected process was last switched out</a:t>
          </a:r>
          <a:endParaRPr lang="en-NZ" sz="1400" dirty="0" smtClean="0"/>
        </a:p>
      </dgm:t>
    </dgm:pt>
    <dgm:pt modelId="{F69339D0-ECB8-2347-8E5D-4E5AE6C003C6}" type="parTrans" cxnId="{99F7B742-A072-8C4F-B175-FB8438FF6B78}">
      <dgm:prSet/>
      <dgm:spPr/>
      <dgm:t>
        <a:bodyPr/>
        <a:lstStyle/>
        <a:p>
          <a:endParaRPr lang="en-US"/>
        </a:p>
      </dgm:t>
    </dgm:pt>
    <dgm:pt modelId="{C8B886FF-235B-3F4B-BD08-127D3B528BAB}" type="sibTrans" cxnId="{99F7B742-A072-8C4F-B175-FB8438FF6B78}">
      <dgm:prSet/>
      <dgm:spPr/>
      <dgm:t>
        <a:bodyPr/>
        <a:lstStyle/>
        <a:p>
          <a:endParaRPr lang="en-US"/>
        </a:p>
      </dgm:t>
    </dgm:pt>
    <dgm:pt modelId="{7A55DE4A-BC27-1944-8E77-CBAE34C951B8}" type="pres">
      <dgm:prSet presAssocID="{9E7672C5-E3D7-E94C-9FA6-32B5B5EEB40D}" presName="diagram" presStyleCnt="0">
        <dgm:presLayoutVars>
          <dgm:dir/>
          <dgm:resizeHandles val="exact"/>
        </dgm:presLayoutVars>
      </dgm:prSet>
      <dgm:spPr/>
      <dgm:t>
        <a:bodyPr/>
        <a:lstStyle/>
        <a:p>
          <a:endParaRPr lang="en-US"/>
        </a:p>
      </dgm:t>
    </dgm:pt>
    <dgm:pt modelId="{2C3D3BDD-AEEA-5940-BEF7-E4CEB4F3E8D7}" type="pres">
      <dgm:prSet presAssocID="{7236419C-1A5F-DD4C-BAC7-3A75E7BBCDD9}" presName="node" presStyleLbl="node1" presStyleIdx="0" presStyleCnt="7" custLinFactNeighborX="66011" custLinFactNeighborY="-56141">
        <dgm:presLayoutVars>
          <dgm:bulletEnabled val="1"/>
        </dgm:presLayoutVars>
      </dgm:prSet>
      <dgm:spPr/>
      <dgm:t>
        <a:bodyPr/>
        <a:lstStyle/>
        <a:p>
          <a:endParaRPr lang="en-US"/>
        </a:p>
      </dgm:t>
    </dgm:pt>
    <dgm:pt modelId="{2006BB91-3B87-DA40-B6AE-2A5108A2EF2F}" type="pres">
      <dgm:prSet presAssocID="{2099D60C-3BE6-EF4D-9DB4-EFCD854F47B5}" presName="sibTrans" presStyleLbl="sibTrans2D1" presStyleIdx="0" presStyleCnt="6"/>
      <dgm:spPr/>
      <dgm:t>
        <a:bodyPr/>
        <a:lstStyle/>
        <a:p>
          <a:endParaRPr lang="en-US"/>
        </a:p>
      </dgm:t>
    </dgm:pt>
    <dgm:pt modelId="{004FA4B3-4998-2945-B776-017C90EC168C}" type="pres">
      <dgm:prSet presAssocID="{2099D60C-3BE6-EF4D-9DB4-EFCD854F47B5}" presName="connectorText" presStyleLbl="sibTrans2D1" presStyleIdx="0" presStyleCnt="6"/>
      <dgm:spPr/>
      <dgm:t>
        <a:bodyPr/>
        <a:lstStyle/>
        <a:p>
          <a:endParaRPr lang="en-US"/>
        </a:p>
      </dgm:t>
    </dgm:pt>
    <dgm:pt modelId="{BCC1E542-A582-F347-92E2-47FFAB05B4F4}" type="pres">
      <dgm:prSet presAssocID="{512ECD95-0590-DF48-82AF-9004224EC34D}" presName="node" presStyleLbl="node1" presStyleIdx="1" presStyleCnt="7" custScaleX="98345" custScaleY="120343" custLinFactNeighborX="63223" custLinFactNeighborY="-48256">
        <dgm:presLayoutVars>
          <dgm:bulletEnabled val="1"/>
        </dgm:presLayoutVars>
      </dgm:prSet>
      <dgm:spPr/>
      <dgm:t>
        <a:bodyPr/>
        <a:lstStyle/>
        <a:p>
          <a:endParaRPr lang="en-US"/>
        </a:p>
      </dgm:t>
    </dgm:pt>
    <dgm:pt modelId="{5C63AE9C-3248-D543-A4CF-FBBF3E8FEF02}" type="pres">
      <dgm:prSet presAssocID="{0041A0A6-8C1C-DC49-9BA9-4990AE746A39}" presName="sibTrans" presStyleLbl="sibTrans2D1" presStyleIdx="1" presStyleCnt="6"/>
      <dgm:spPr/>
      <dgm:t>
        <a:bodyPr/>
        <a:lstStyle/>
        <a:p>
          <a:endParaRPr lang="en-US"/>
        </a:p>
      </dgm:t>
    </dgm:pt>
    <dgm:pt modelId="{373AAE06-BB4C-5B45-B86C-ECC2CDC0D6A5}" type="pres">
      <dgm:prSet presAssocID="{0041A0A6-8C1C-DC49-9BA9-4990AE746A39}" presName="connectorText" presStyleLbl="sibTrans2D1" presStyleIdx="1" presStyleCnt="6"/>
      <dgm:spPr/>
      <dgm:t>
        <a:bodyPr/>
        <a:lstStyle/>
        <a:p>
          <a:endParaRPr lang="en-US"/>
        </a:p>
      </dgm:t>
    </dgm:pt>
    <dgm:pt modelId="{7A3273C6-06DA-2A4F-9E7A-C786AEC7AEAC}" type="pres">
      <dgm:prSet presAssocID="{F48C2693-41E3-F74D-9C08-33448EED6769}" presName="node" presStyleLbl="node1" presStyleIdx="2" presStyleCnt="7" custLinFactNeighborX="69897" custLinFactNeighborY="-48255">
        <dgm:presLayoutVars>
          <dgm:bulletEnabled val="1"/>
        </dgm:presLayoutVars>
      </dgm:prSet>
      <dgm:spPr/>
      <dgm:t>
        <a:bodyPr/>
        <a:lstStyle/>
        <a:p>
          <a:endParaRPr lang="en-US"/>
        </a:p>
      </dgm:t>
    </dgm:pt>
    <dgm:pt modelId="{9D560C38-FF45-9045-A810-1BF24480C61F}" type="pres">
      <dgm:prSet presAssocID="{D9109AE6-731E-0D4E-BC63-26A0BFB46CD8}" presName="sibTrans" presStyleLbl="sibTrans2D1" presStyleIdx="2" presStyleCnt="6"/>
      <dgm:spPr/>
      <dgm:t>
        <a:bodyPr/>
        <a:lstStyle/>
        <a:p>
          <a:endParaRPr lang="en-US"/>
        </a:p>
      </dgm:t>
    </dgm:pt>
    <dgm:pt modelId="{A37E27AC-C956-8946-9215-BDF0F1FFEAEC}" type="pres">
      <dgm:prSet presAssocID="{D9109AE6-731E-0D4E-BC63-26A0BFB46CD8}" presName="connectorText" presStyleLbl="sibTrans2D1" presStyleIdx="2" presStyleCnt="6"/>
      <dgm:spPr/>
      <dgm:t>
        <a:bodyPr/>
        <a:lstStyle/>
        <a:p>
          <a:endParaRPr lang="en-US"/>
        </a:p>
      </dgm:t>
    </dgm:pt>
    <dgm:pt modelId="{326859DC-81AC-A14D-930E-03D3AB419642}" type="pres">
      <dgm:prSet presAssocID="{640FA55A-B11E-0845-B5D2-CB0C9388494F}" presName="node" presStyleLbl="node1" presStyleIdx="3" presStyleCnt="7" custLinFactY="17345" custLinFactNeighborX="-74834" custLinFactNeighborY="100000">
        <dgm:presLayoutVars>
          <dgm:bulletEnabled val="1"/>
        </dgm:presLayoutVars>
      </dgm:prSet>
      <dgm:spPr/>
      <dgm:t>
        <a:bodyPr/>
        <a:lstStyle/>
        <a:p>
          <a:endParaRPr lang="en-US"/>
        </a:p>
      </dgm:t>
    </dgm:pt>
    <dgm:pt modelId="{805C6834-FB35-294F-B4C8-3486D3ACB1FC}" type="pres">
      <dgm:prSet presAssocID="{51773720-7A67-354A-87D9-2EA907FAEC80}" presName="sibTrans" presStyleLbl="sibTrans2D1" presStyleIdx="3" presStyleCnt="6"/>
      <dgm:spPr/>
      <dgm:t>
        <a:bodyPr/>
        <a:lstStyle/>
        <a:p>
          <a:endParaRPr lang="en-US"/>
        </a:p>
      </dgm:t>
    </dgm:pt>
    <dgm:pt modelId="{A154FEDF-EF7F-254C-B605-0D3C10E012F1}" type="pres">
      <dgm:prSet presAssocID="{51773720-7A67-354A-87D9-2EA907FAEC80}" presName="connectorText" presStyleLbl="sibTrans2D1" presStyleIdx="3" presStyleCnt="6"/>
      <dgm:spPr/>
      <dgm:t>
        <a:bodyPr/>
        <a:lstStyle/>
        <a:p>
          <a:endParaRPr lang="en-US"/>
        </a:p>
      </dgm:t>
    </dgm:pt>
    <dgm:pt modelId="{DDF3FDD6-440B-A94B-BF4E-63FA31DC858B}" type="pres">
      <dgm:prSet presAssocID="{9188BA0A-8472-144C-BD50-669D98E0CDA5}" presName="node" presStyleLbl="node1" presStyleIdx="4" presStyleCnt="7" custLinFactNeighborX="-60640" custLinFactNeighborY="84953">
        <dgm:presLayoutVars>
          <dgm:bulletEnabled val="1"/>
        </dgm:presLayoutVars>
      </dgm:prSet>
      <dgm:spPr/>
      <dgm:t>
        <a:bodyPr/>
        <a:lstStyle/>
        <a:p>
          <a:endParaRPr lang="en-US"/>
        </a:p>
      </dgm:t>
    </dgm:pt>
    <dgm:pt modelId="{13239FAD-D619-4A49-8F9B-6ACE90C6968A}" type="pres">
      <dgm:prSet presAssocID="{CAB6DF6B-6736-C14C-937D-693069BB37B7}" presName="sibTrans" presStyleLbl="sibTrans2D1" presStyleIdx="4" presStyleCnt="6"/>
      <dgm:spPr/>
      <dgm:t>
        <a:bodyPr/>
        <a:lstStyle/>
        <a:p>
          <a:endParaRPr lang="en-US"/>
        </a:p>
      </dgm:t>
    </dgm:pt>
    <dgm:pt modelId="{7DE86167-FED6-484B-9B39-75818C30BE68}" type="pres">
      <dgm:prSet presAssocID="{CAB6DF6B-6736-C14C-937D-693069BB37B7}" presName="connectorText" presStyleLbl="sibTrans2D1" presStyleIdx="4" presStyleCnt="6"/>
      <dgm:spPr/>
      <dgm:t>
        <a:bodyPr/>
        <a:lstStyle/>
        <a:p>
          <a:endParaRPr lang="en-US"/>
        </a:p>
      </dgm:t>
    </dgm:pt>
    <dgm:pt modelId="{345D1EA6-731A-154F-A4B5-AB0B53187FB6}" type="pres">
      <dgm:prSet presAssocID="{C7ACAA0F-8428-7D47-B0D7-3099F7B8FCFB}" presName="node" presStyleLbl="node1" presStyleIdx="5" presStyleCnt="7" custLinFactNeighborX="-57851" custLinFactNeighborY="77067">
        <dgm:presLayoutVars>
          <dgm:bulletEnabled val="1"/>
        </dgm:presLayoutVars>
      </dgm:prSet>
      <dgm:spPr/>
      <dgm:t>
        <a:bodyPr/>
        <a:lstStyle/>
        <a:p>
          <a:endParaRPr lang="en-US"/>
        </a:p>
      </dgm:t>
    </dgm:pt>
    <dgm:pt modelId="{51D6E1CA-56DC-124D-8077-6C5DF4D18494}" type="pres">
      <dgm:prSet presAssocID="{AF6AB856-1A50-9C43-9ADC-A4F06038663D}" presName="sibTrans" presStyleLbl="sibTrans2D1" presStyleIdx="5" presStyleCnt="6" custAng="21334575"/>
      <dgm:spPr/>
      <dgm:t>
        <a:bodyPr/>
        <a:lstStyle/>
        <a:p>
          <a:endParaRPr lang="en-US"/>
        </a:p>
      </dgm:t>
    </dgm:pt>
    <dgm:pt modelId="{38D5BF3C-9979-B747-9345-3CDBC081EE76}" type="pres">
      <dgm:prSet presAssocID="{AF6AB856-1A50-9C43-9ADC-A4F06038663D}" presName="connectorText" presStyleLbl="sibTrans2D1" presStyleIdx="5" presStyleCnt="6"/>
      <dgm:spPr/>
      <dgm:t>
        <a:bodyPr/>
        <a:lstStyle/>
        <a:p>
          <a:endParaRPr lang="en-US"/>
        </a:p>
      </dgm:t>
    </dgm:pt>
    <dgm:pt modelId="{47648A24-091E-A440-9803-7FF254809863}" type="pres">
      <dgm:prSet presAssocID="{F6F247A7-2220-1A40-9750-19741E41E590}" presName="node" presStyleLbl="node1" presStyleIdx="6" presStyleCnt="7" custScaleX="108183" custScaleY="162651" custLinFactNeighborX="-98926" custLinFactNeighborY="53192">
        <dgm:presLayoutVars>
          <dgm:bulletEnabled val="1"/>
        </dgm:presLayoutVars>
      </dgm:prSet>
      <dgm:spPr/>
      <dgm:t>
        <a:bodyPr/>
        <a:lstStyle/>
        <a:p>
          <a:endParaRPr lang="en-US"/>
        </a:p>
      </dgm:t>
    </dgm:pt>
  </dgm:ptLst>
  <dgm:cxnLst>
    <dgm:cxn modelId="{7BA2D4C9-05FF-EA45-81F1-C3A005A5EDAA}" type="presOf" srcId="{CAB6DF6B-6736-C14C-937D-693069BB37B7}" destId="{13239FAD-D619-4A49-8F9B-6ACE90C6968A}" srcOrd="0" destOrd="0" presId="urn:microsoft.com/office/officeart/2005/8/layout/process5"/>
    <dgm:cxn modelId="{7C82BA14-E0F8-824A-9142-1FE51D38C079}" srcId="{9E7672C5-E3D7-E94C-9FA6-32B5B5EEB40D}" destId="{512ECD95-0590-DF48-82AF-9004224EC34D}" srcOrd="1" destOrd="0" parTransId="{68E010A8-7AE3-5B46-BECC-9041E62550A5}" sibTransId="{0041A0A6-8C1C-DC49-9BA9-4990AE746A39}"/>
    <dgm:cxn modelId="{478CD44E-ADC4-E64A-9F32-D2618F13DD7A}" type="presOf" srcId="{512ECD95-0590-DF48-82AF-9004224EC34D}" destId="{BCC1E542-A582-F347-92E2-47FFAB05B4F4}" srcOrd="0" destOrd="0" presId="urn:microsoft.com/office/officeart/2005/8/layout/process5"/>
    <dgm:cxn modelId="{345B843E-B7D7-2841-A421-329FB6697626}" type="presOf" srcId="{F6F247A7-2220-1A40-9750-19741E41E590}" destId="{47648A24-091E-A440-9803-7FF254809863}" srcOrd="0" destOrd="0" presId="urn:microsoft.com/office/officeart/2005/8/layout/process5"/>
    <dgm:cxn modelId="{61B80F49-B501-E34B-B9C3-568ED9436A2E}" type="presOf" srcId="{AF6AB856-1A50-9C43-9ADC-A4F06038663D}" destId="{51D6E1CA-56DC-124D-8077-6C5DF4D18494}" srcOrd="0" destOrd="0" presId="urn:microsoft.com/office/officeart/2005/8/layout/process5"/>
    <dgm:cxn modelId="{852EFEC1-F8A5-E241-997A-CBD765D4073C}" type="presOf" srcId="{AF6AB856-1A50-9C43-9ADC-A4F06038663D}" destId="{38D5BF3C-9979-B747-9345-3CDBC081EE76}" srcOrd="1" destOrd="0" presId="urn:microsoft.com/office/officeart/2005/8/layout/process5"/>
    <dgm:cxn modelId="{BCDEB8DC-D86B-4A4E-8518-D40C23FC5C3C}" type="presOf" srcId="{0041A0A6-8C1C-DC49-9BA9-4990AE746A39}" destId="{5C63AE9C-3248-D543-A4CF-FBBF3E8FEF02}" srcOrd="0" destOrd="0" presId="urn:microsoft.com/office/officeart/2005/8/layout/process5"/>
    <dgm:cxn modelId="{CC348B65-7C2E-1E4D-95F9-D5B0959DAEB6}" type="presOf" srcId="{D9109AE6-731E-0D4E-BC63-26A0BFB46CD8}" destId="{A37E27AC-C956-8946-9215-BDF0F1FFEAEC}" srcOrd="1" destOrd="0" presId="urn:microsoft.com/office/officeart/2005/8/layout/process5"/>
    <dgm:cxn modelId="{96594F58-B2C0-7F48-ACE1-C36C6BEEB8BA}" type="presOf" srcId="{640FA55A-B11E-0845-B5D2-CB0C9388494F}" destId="{326859DC-81AC-A14D-930E-03D3AB419642}" srcOrd="0" destOrd="0" presId="urn:microsoft.com/office/officeart/2005/8/layout/process5"/>
    <dgm:cxn modelId="{FD5CFD8F-E47B-AF40-8CC8-3A30DC94A745}" srcId="{9E7672C5-E3D7-E94C-9FA6-32B5B5EEB40D}" destId="{9188BA0A-8472-144C-BD50-669D98E0CDA5}" srcOrd="4" destOrd="0" parTransId="{6A27F4D7-2E57-A149-BAD5-1FE8A25061F8}" sibTransId="{CAB6DF6B-6736-C14C-937D-693069BB37B7}"/>
    <dgm:cxn modelId="{563291A8-D997-AF4C-96CC-FD5CE74FCF4A}" type="presOf" srcId="{7236419C-1A5F-DD4C-BAC7-3A75E7BBCDD9}" destId="{2C3D3BDD-AEEA-5940-BEF7-E4CEB4F3E8D7}" srcOrd="0" destOrd="0" presId="urn:microsoft.com/office/officeart/2005/8/layout/process5"/>
    <dgm:cxn modelId="{E5AEF946-A7D0-6A44-B943-25F40C9C2809}" type="presOf" srcId="{CAB6DF6B-6736-C14C-937D-693069BB37B7}" destId="{7DE86167-FED6-484B-9B39-75818C30BE68}" srcOrd="1" destOrd="0" presId="urn:microsoft.com/office/officeart/2005/8/layout/process5"/>
    <dgm:cxn modelId="{8AB57CE2-C40C-AF44-B811-2C4E234A0DF4}" type="presOf" srcId="{9E7672C5-E3D7-E94C-9FA6-32B5B5EEB40D}" destId="{7A55DE4A-BC27-1944-8E77-CBAE34C951B8}" srcOrd="0" destOrd="0" presId="urn:microsoft.com/office/officeart/2005/8/layout/process5"/>
    <dgm:cxn modelId="{D91E88ED-7805-1241-8BA1-FB684656372D}" type="presOf" srcId="{C7ACAA0F-8428-7D47-B0D7-3099F7B8FCFB}" destId="{345D1EA6-731A-154F-A4B5-AB0B53187FB6}" srcOrd="0" destOrd="0" presId="urn:microsoft.com/office/officeart/2005/8/layout/process5"/>
    <dgm:cxn modelId="{C9231DA5-355E-134F-871F-734C07D9E774}" type="presOf" srcId="{51773720-7A67-354A-87D9-2EA907FAEC80}" destId="{805C6834-FB35-294F-B4C8-3486D3ACB1FC}" srcOrd="0" destOrd="0" presId="urn:microsoft.com/office/officeart/2005/8/layout/process5"/>
    <dgm:cxn modelId="{98E0B298-EF9D-8C4C-9081-239351BF5DC5}" srcId="{9E7672C5-E3D7-E94C-9FA6-32B5B5EEB40D}" destId="{640FA55A-B11E-0845-B5D2-CB0C9388494F}" srcOrd="3" destOrd="0" parTransId="{BF6D80BC-BF2B-A346-B803-5B6FB9A60B0B}" sibTransId="{51773720-7A67-354A-87D9-2EA907FAEC80}"/>
    <dgm:cxn modelId="{99F7B742-A072-8C4F-B175-FB8438FF6B78}" srcId="{9E7672C5-E3D7-E94C-9FA6-32B5B5EEB40D}" destId="{F6F247A7-2220-1A40-9750-19741E41E590}" srcOrd="6" destOrd="0" parTransId="{F69339D0-ECB8-2347-8E5D-4E5AE6C003C6}" sibTransId="{C8B886FF-235B-3F4B-BD08-127D3B528BAB}"/>
    <dgm:cxn modelId="{ABCC7884-8745-E045-B80E-73FA529D9898}" type="presOf" srcId="{2099D60C-3BE6-EF4D-9DB4-EFCD854F47B5}" destId="{004FA4B3-4998-2945-B776-017C90EC168C}" srcOrd="1" destOrd="0" presId="urn:microsoft.com/office/officeart/2005/8/layout/process5"/>
    <dgm:cxn modelId="{A3955329-6C4F-9B44-ABFF-537F9AC21E9D}" type="presOf" srcId="{51773720-7A67-354A-87D9-2EA907FAEC80}" destId="{A154FEDF-EF7F-254C-B605-0D3C10E012F1}" srcOrd="1" destOrd="0" presId="urn:microsoft.com/office/officeart/2005/8/layout/process5"/>
    <dgm:cxn modelId="{753089A2-F994-E642-A1D6-CC6132C64B6A}" srcId="{9E7672C5-E3D7-E94C-9FA6-32B5B5EEB40D}" destId="{7236419C-1A5F-DD4C-BAC7-3A75E7BBCDD9}" srcOrd="0" destOrd="0" parTransId="{716C1250-83AA-9349-858A-5E116580B781}" sibTransId="{2099D60C-3BE6-EF4D-9DB4-EFCD854F47B5}"/>
    <dgm:cxn modelId="{6E3688D8-B567-B147-A69B-C42C1F5B629A}" srcId="{9E7672C5-E3D7-E94C-9FA6-32B5B5EEB40D}" destId="{F48C2693-41E3-F74D-9C08-33448EED6769}" srcOrd="2" destOrd="0" parTransId="{0A714C79-7C65-E249-91B8-3102722D2652}" sibTransId="{D9109AE6-731E-0D4E-BC63-26A0BFB46CD8}"/>
    <dgm:cxn modelId="{C91E32B2-CA2D-E045-9F68-99AC87CDC691}" type="presOf" srcId="{2099D60C-3BE6-EF4D-9DB4-EFCD854F47B5}" destId="{2006BB91-3B87-DA40-B6AE-2A5108A2EF2F}" srcOrd="0" destOrd="0" presId="urn:microsoft.com/office/officeart/2005/8/layout/process5"/>
    <dgm:cxn modelId="{6E1C0960-E951-434A-961B-B63123B7DB7B}" srcId="{9E7672C5-E3D7-E94C-9FA6-32B5B5EEB40D}" destId="{C7ACAA0F-8428-7D47-B0D7-3099F7B8FCFB}" srcOrd="5" destOrd="0" parTransId="{F3109578-3B0A-6C48-B17C-57B86EEFBF57}" sibTransId="{AF6AB856-1A50-9C43-9ADC-A4F06038663D}"/>
    <dgm:cxn modelId="{A24901D8-0802-2748-A63A-D008597FC976}" type="presOf" srcId="{0041A0A6-8C1C-DC49-9BA9-4990AE746A39}" destId="{373AAE06-BB4C-5B45-B86C-ECC2CDC0D6A5}" srcOrd="1" destOrd="0" presId="urn:microsoft.com/office/officeart/2005/8/layout/process5"/>
    <dgm:cxn modelId="{9270ACCA-3886-C140-96CA-A2E28EEA3771}" type="presOf" srcId="{9188BA0A-8472-144C-BD50-669D98E0CDA5}" destId="{DDF3FDD6-440B-A94B-BF4E-63FA31DC858B}" srcOrd="0" destOrd="0" presId="urn:microsoft.com/office/officeart/2005/8/layout/process5"/>
    <dgm:cxn modelId="{082E8508-83EE-A145-BE5E-CFFB5290F37A}" type="presOf" srcId="{D9109AE6-731E-0D4E-BC63-26A0BFB46CD8}" destId="{9D560C38-FF45-9045-A810-1BF24480C61F}" srcOrd="0" destOrd="0" presId="urn:microsoft.com/office/officeart/2005/8/layout/process5"/>
    <dgm:cxn modelId="{4B06F6CD-6465-8344-8380-C2D462E48554}" type="presOf" srcId="{F48C2693-41E3-F74D-9C08-33448EED6769}" destId="{7A3273C6-06DA-2A4F-9E7A-C786AEC7AEAC}" srcOrd="0" destOrd="0" presId="urn:microsoft.com/office/officeart/2005/8/layout/process5"/>
    <dgm:cxn modelId="{20CF8260-6132-AB43-ADF0-F6AD4D76C216}" type="presParOf" srcId="{7A55DE4A-BC27-1944-8E77-CBAE34C951B8}" destId="{2C3D3BDD-AEEA-5940-BEF7-E4CEB4F3E8D7}" srcOrd="0" destOrd="0" presId="urn:microsoft.com/office/officeart/2005/8/layout/process5"/>
    <dgm:cxn modelId="{39F79BC4-BCA5-C64C-9999-5052FC625546}" type="presParOf" srcId="{7A55DE4A-BC27-1944-8E77-CBAE34C951B8}" destId="{2006BB91-3B87-DA40-B6AE-2A5108A2EF2F}" srcOrd="1" destOrd="0" presId="urn:microsoft.com/office/officeart/2005/8/layout/process5"/>
    <dgm:cxn modelId="{5D3B5E07-AF77-1348-A6C4-CE85FBAD502F}" type="presParOf" srcId="{2006BB91-3B87-DA40-B6AE-2A5108A2EF2F}" destId="{004FA4B3-4998-2945-B776-017C90EC168C}" srcOrd="0" destOrd="0" presId="urn:microsoft.com/office/officeart/2005/8/layout/process5"/>
    <dgm:cxn modelId="{32C1262B-B545-9A43-AAA5-16481361F436}" type="presParOf" srcId="{7A55DE4A-BC27-1944-8E77-CBAE34C951B8}" destId="{BCC1E542-A582-F347-92E2-47FFAB05B4F4}" srcOrd="2" destOrd="0" presId="urn:microsoft.com/office/officeart/2005/8/layout/process5"/>
    <dgm:cxn modelId="{3E1A5336-E152-874B-BCAF-0827BE70EFA1}" type="presParOf" srcId="{7A55DE4A-BC27-1944-8E77-CBAE34C951B8}" destId="{5C63AE9C-3248-D543-A4CF-FBBF3E8FEF02}" srcOrd="3" destOrd="0" presId="urn:microsoft.com/office/officeart/2005/8/layout/process5"/>
    <dgm:cxn modelId="{A58063FE-A0CC-864A-B455-301E7F1B41C1}" type="presParOf" srcId="{5C63AE9C-3248-D543-A4CF-FBBF3E8FEF02}" destId="{373AAE06-BB4C-5B45-B86C-ECC2CDC0D6A5}" srcOrd="0" destOrd="0" presId="urn:microsoft.com/office/officeart/2005/8/layout/process5"/>
    <dgm:cxn modelId="{770A4A67-374C-DB4D-9282-FD7B18A4B816}" type="presParOf" srcId="{7A55DE4A-BC27-1944-8E77-CBAE34C951B8}" destId="{7A3273C6-06DA-2A4F-9E7A-C786AEC7AEAC}" srcOrd="4" destOrd="0" presId="urn:microsoft.com/office/officeart/2005/8/layout/process5"/>
    <dgm:cxn modelId="{4D229857-4EB2-8044-9D67-20431D659616}" type="presParOf" srcId="{7A55DE4A-BC27-1944-8E77-CBAE34C951B8}" destId="{9D560C38-FF45-9045-A810-1BF24480C61F}" srcOrd="5" destOrd="0" presId="urn:microsoft.com/office/officeart/2005/8/layout/process5"/>
    <dgm:cxn modelId="{5343BC63-DBD9-E645-804D-0B534575F941}" type="presParOf" srcId="{9D560C38-FF45-9045-A810-1BF24480C61F}" destId="{A37E27AC-C956-8946-9215-BDF0F1FFEAEC}" srcOrd="0" destOrd="0" presId="urn:microsoft.com/office/officeart/2005/8/layout/process5"/>
    <dgm:cxn modelId="{DBA83D1B-074A-6147-B62F-302AF799F91A}" type="presParOf" srcId="{7A55DE4A-BC27-1944-8E77-CBAE34C951B8}" destId="{326859DC-81AC-A14D-930E-03D3AB419642}" srcOrd="6" destOrd="0" presId="urn:microsoft.com/office/officeart/2005/8/layout/process5"/>
    <dgm:cxn modelId="{5AB93D99-7679-B842-B3D4-5B7BDF26A88D}" type="presParOf" srcId="{7A55DE4A-BC27-1944-8E77-CBAE34C951B8}" destId="{805C6834-FB35-294F-B4C8-3486D3ACB1FC}" srcOrd="7" destOrd="0" presId="urn:microsoft.com/office/officeart/2005/8/layout/process5"/>
    <dgm:cxn modelId="{5AFEE842-57B7-C449-A8A2-376EDE7CB34F}" type="presParOf" srcId="{805C6834-FB35-294F-B4C8-3486D3ACB1FC}" destId="{A154FEDF-EF7F-254C-B605-0D3C10E012F1}" srcOrd="0" destOrd="0" presId="urn:microsoft.com/office/officeart/2005/8/layout/process5"/>
    <dgm:cxn modelId="{0CE41917-AEA0-044D-82D7-050AE18D0C43}" type="presParOf" srcId="{7A55DE4A-BC27-1944-8E77-CBAE34C951B8}" destId="{DDF3FDD6-440B-A94B-BF4E-63FA31DC858B}" srcOrd="8" destOrd="0" presId="urn:microsoft.com/office/officeart/2005/8/layout/process5"/>
    <dgm:cxn modelId="{771F435C-997B-DA4A-B269-BE107CF16328}" type="presParOf" srcId="{7A55DE4A-BC27-1944-8E77-CBAE34C951B8}" destId="{13239FAD-D619-4A49-8F9B-6ACE90C6968A}" srcOrd="9" destOrd="0" presId="urn:microsoft.com/office/officeart/2005/8/layout/process5"/>
    <dgm:cxn modelId="{BD9B7530-0078-E84A-A1F4-92D4C463FE1C}" type="presParOf" srcId="{13239FAD-D619-4A49-8F9B-6ACE90C6968A}" destId="{7DE86167-FED6-484B-9B39-75818C30BE68}" srcOrd="0" destOrd="0" presId="urn:microsoft.com/office/officeart/2005/8/layout/process5"/>
    <dgm:cxn modelId="{140DD657-3D09-7445-8F63-2785792809A6}" type="presParOf" srcId="{7A55DE4A-BC27-1944-8E77-CBAE34C951B8}" destId="{345D1EA6-731A-154F-A4B5-AB0B53187FB6}" srcOrd="10" destOrd="0" presId="urn:microsoft.com/office/officeart/2005/8/layout/process5"/>
    <dgm:cxn modelId="{1BFB8E43-4F35-D143-9A74-9C77328AF21B}" type="presParOf" srcId="{7A55DE4A-BC27-1944-8E77-CBAE34C951B8}" destId="{51D6E1CA-56DC-124D-8077-6C5DF4D18494}" srcOrd="11" destOrd="0" presId="urn:microsoft.com/office/officeart/2005/8/layout/process5"/>
    <dgm:cxn modelId="{64B4B99E-2BDC-BC47-A5D6-40C73A6674F1}" type="presParOf" srcId="{51D6E1CA-56DC-124D-8077-6C5DF4D18494}" destId="{38D5BF3C-9979-B747-9345-3CDBC081EE76}" srcOrd="0" destOrd="0" presId="urn:microsoft.com/office/officeart/2005/8/layout/process5"/>
    <dgm:cxn modelId="{7F9B0DFB-0E3A-184A-B385-57458EA836B9}" type="presParOf" srcId="{7A55DE4A-BC27-1944-8E77-CBAE34C951B8}" destId="{47648A24-091E-A440-9803-7FF254809863}"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81AE4C5-B34E-B04C-863C-E46FFAA4324B}"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5DA3418E-DB4B-FF42-B123-DBBD66736BD7}">
      <dgm:prSet phldrT="[Text]"/>
      <dgm:spPr>
        <a:solidFill>
          <a:schemeClr val="accent6"/>
        </a:solidFill>
        <a:ln>
          <a:solidFill>
            <a:schemeClr val="accent6"/>
          </a:solidFill>
        </a:ln>
        <a:effectLst/>
      </dgm:spPr>
      <dgm:t>
        <a:bodyPr/>
        <a:lstStyle/>
        <a:p>
          <a:r>
            <a:rPr lang="en-US" dirty="0" smtClean="0"/>
            <a:t>1</a:t>
          </a:r>
          <a:endParaRPr lang="en-US" dirty="0"/>
        </a:p>
      </dgm:t>
    </dgm:pt>
    <dgm:pt modelId="{FA04BA07-BCD5-2142-8676-BFEF0E3B71DF}" type="parTrans" cxnId="{3220F3C0-7C7A-7D4B-897B-58B80CBF0F4E}">
      <dgm:prSet/>
      <dgm:spPr/>
      <dgm:t>
        <a:bodyPr/>
        <a:lstStyle/>
        <a:p>
          <a:endParaRPr lang="en-US"/>
        </a:p>
      </dgm:t>
    </dgm:pt>
    <dgm:pt modelId="{D9665C12-212D-C149-95FA-2C2E0D4140CE}" type="sibTrans" cxnId="{3220F3C0-7C7A-7D4B-897B-58B80CBF0F4E}">
      <dgm:prSet/>
      <dgm:spPr/>
      <dgm:t>
        <a:bodyPr/>
        <a:lstStyle/>
        <a:p>
          <a:endParaRPr lang="en-US"/>
        </a:p>
      </dgm:t>
    </dgm:pt>
    <dgm:pt modelId="{3779CFD1-782F-BE4B-89A7-D7DFF565E1C4}">
      <dgm:prSet phldrT="[Text]"/>
      <dgm:spPr>
        <a:ln>
          <a:solidFill>
            <a:schemeClr val="accent6"/>
          </a:solidFill>
        </a:ln>
      </dgm:spPr>
      <dgm:t>
        <a:bodyPr/>
        <a:lstStyle/>
        <a:p>
          <a:r>
            <a:rPr lang="en-NZ" dirty="0" smtClean="0"/>
            <a:t>Allocate a slot in the process table for the new process</a:t>
          </a:r>
          <a:endParaRPr lang="en-US" dirty="0"/>
        </a:p>
      </dgm:t>
    </dgm:pt>
    <dgm:pt modelId="{AC9B584D-4AC9-DE4D-993D-55DB9D9AA3F9}" type="parTrans" cxnId="{502562B5-DFA6-2448-9764-FDE97D130820}">
      <dgm:prSet/>
      <dgm:spPr/>
      <dgm:t>
        <a:bodyPr/>
        <a:lstStyle/>
        <a:p>
          <a:endParaRPr lang="en-US"/>
        </a:p>
      </dgm:t>
    </dgm:pt>
    <dgm:pt modelId="{AAB55CD0-3683-EA4D-8725-75A55F4038BD}" type="sibTrans" cxnId="{502562B5-DFA6-2448-9764-FDE97D130820}">
      <dgm:prSet/>
      <dgm:spPr/>
      <dgm:t>
        <a:bodyPr/>
        <a:lstStyle/>
        <a:p>
          <a:endParaRPr lang="en-US"/>
        </a:p>
      </dgm:t>
    </dgm:pt>
    <dgm:pt modelId="{36E0E8A0-9D23-A745-B131-E1443F3FB08C}">
      <dgm:prSet phldrT="[Text]"/>
      <dgm:spPr>
        <a:solidFill>
          <a:schemeClr val="accent6"/>
        </a:solidFill>
        <a:ln>
          <a:solidFill>
            <a:schemeClr val="accent6"/>
          </a:solidFill>
        </a:ln>
      </dgm:spPr>
      <dgm:t>
        <a:bodyPr/>
        <a:lstStyle/>
        <a:p>
          <a:r>
            <a:rPr lang="en-US" dirty="0" smtClean="0"/>
            <a:t>2</a:t>
          </a:r>
          <a:endParaRPr lang="en-US" dirty="0"/>
        </a:p>
      </dgm:t>
    </dgm:pt>
    <dgm:pt modelId="{1404BCD4-0B01-584F-9553-F36FC69B6327}" type="parTrans" cxnId="{DE052205-2EBE-144E-8E21-2D56C3223C00}">
      <dgm:prSet/>
      <dgm:spPr/>
      <dgm:t>
        <a:bodyPr/>
        <a:lstStyle/>
        <a:p>
          <a:endParaRPr lang="en-US"/>
        </a:p>
      </dgm:t>
    </dgm:pt>
    <dgm:pt modelId="{FE4F06C5-7785-0E41-8120-3B4B38D50BAD}" type="sibTrans" cxnId="{DE052205-2EBE-144E-8E21-2D56C3223C00}">
      <dgm:prSet/>
      <dgm:spPr/>
      <dgm:t>
        <a:bodyPr/>
        <a:lstStyle/>
        <a:p>
          <a:endParaRPr lang="en-US"/>
        </a:p>
      </dgm:t>
    </dgm:pt>
    <dgm:pt modelId="{0A02D992-EF2C-9542-88FA-8321DA1BED4B}">
      <dgm:prSet phldrT="[Text]"/>
      <dgm:spPr>
        <a:ln>
          <a:solidFill>
            <a:schemeClr val="accent6"/>
          </a:solidFill>
        </a:ln>
      </dgm:spPr>
      <dgm:t>
        <a:bodyPr/>
        <a:lstStyle/>
        <a:p>
          <a:r>
            <a:rPr lang="en-NZ" dirty="0" smtClean="0"/>
            <a:t>Assign a unique process ID to the child process</a:t>
          </a:r>
          <a:endParaRPr lang="en-US" dirty="0"/>
        </a:p>
      </dgm:t>
    </dgm:pt>
    <dgm:pt modelId="{7DF984F6-AF85-6141-8CAB-501769B62054}" type="parTrans" cxnId="{C29BBD3E-5B2B-2F44-AE08-E09FEC211C43}">
      <dgm:prSet/>
      <dgm:spPr/>
      <dgm:t>
        <a:bodyPr/>
        <a:lstStyle/>
        <a:p>
          <a:endParaRPr lang="en-US"/>
        </a:p>
      </dgm:t>
    </dgm:pt>
    <dgm:pt modelId="{7E8BA9DB-8229-8546-9BFC-4234DBFB60E7}" type="sibTrans" cxnId="{C29BBD3E-5B2B-2F44-AE08-E09FEC211C43}">
      <dgm:prSet/>
      <dgm:spPr/>
      <dgm:t>
        <a:bodyPr/>
        <a:lstStyle/>
        <a:p>
          <a:endParaRPr lang="en-US"/>
        </a:p>
      </dgm:t>
    </dgm:pt>
    <dgm:pt modelId="{8107A9A5-AF29-A94A-93C9-86A17090739D}">
      <dgm:prSet phldrT="[Text]"/>
      <dgm:spPr>
        <a:solidFill>
          <a:schemeClr val="accent6"/>
        </a:solidFill>
        <a:ln>
          <a:solidFill>
            <a:schemeClr val="accent6"/>
          </a:solidFill>
        </a:ln>
      </dgm:spPr>
      <dgm:t>
        <a:bodyPr/>
        <a:lstStyle/>
        <a:p>
          <a:r>
            <a:rPr lang="en-US" dirty="0" smtClean="0"/>
            <a:t>3</a:t>
          </a:r>
          <a:endParaRPr lang="en-US" dirty="0"/>
        </a:p>
      </dgm:t>
    </dgm:pt>
    <dgm:pt modelId="{194D5E64-4DCE-514A-8B6E-DAD267D3A496}" type="parTrans" cxnId="{E7DAFC9A-36D6-9B4C-9BB9-BAE53C685426}">
      <dgm:prSet/>
      <dgm:spPr/>
      <dgm:t>
        <a:bodyPr/>
        <a:lstStyle/>
        <a:p>
          <a:endParaRPr lang="en-US"/>
        </a:p>
      </dgm:t>
    </dgm:pt>
    <dgm:pt modelId="{A9D5C173-FFEC-3A4B-90FC-A22C12164719}" type="sibTrans" cxnId="{E7DAFC9A-36D6-9B4C-9BB9-BAE53C685426}">
      <dgm:prSet/>
      <dgm:spPr/>
      <dgm:t>
        <a:bodyPr/>
        <a:lstStyle/>
        <a:p>
          <a:endParaRPr lang="en-US"/>
        </a:p>
      </dgm:t>
    </dgm:pt>
    <dgm:pt modelId="{DBC54489-8F45-4843-B66E-41358F3602E9}">
      <dgm:prSet phldrT="[Text]"/>
      <dgm:spPr>
        <a:ln>
          <a:solidFill>
            <a:schemeClr val="accent6"/>
          </a:solidFill>
        </a:ln>
      </dgm:spPr>
      <dgm:t>
        <a:bodyPr/>
        <a:lstStyle/>
        <a:p>
          <a:r>
            <a:rPr lang="en-NZ" dirty="0" smtClean="0"/>
            <a:t>Make a copy of the process image of the parent, with the exception of any shared memory</a:t>
          </a:r>
          <a:endParaRPr lang="en-US" dirty="0"/>
        </a:p>
      </dgm:t>
    </dgm:pt>
    <dgm:pt modelId="{3C73E3FD-AE55-094E-B4D4-71BC04766D1C}" type="parTrans" cxnId="{FAC2048F-2FFE-254E-B2B5-33C51D578449}">
      <dgm:prSet/>
      <dgm:spPr/>
      <dgm:t>
        <a:bodyPr/>
        <a:lstStyle/>
        <a:p>
          <a:endParaRPr lang="en-US"/>
        </a:p>
      </dgm:t>
    </dgm:pt>
    <dgm:pt modelId="{C63140C3-E4EA-2D4F-B352-2FF03E8CB2A9}" type="sibTrans" cxnId="{FAC2048F-2FFE-254E-B2B5-33C51D578449}">
      <dgm:prSet/>
      <dgm:spPr/>
      <dgm:t>
        <a:bodyPr/>
        <a:lstStyle/>
        <a:p>
          <a:endParaRPr lang="en-US"/>
        </a:p>
      </dgm:t>
    </dgm:pt>
    <dgm:pt modelId="{1DAC90B7-6707-834B-80BD-1DE5AD7AE15A}">
      <dgm:prSet/>
      <dgm:spPr>
        <a:solidFill>
          <a:schemeClr val="accent6"/>
        </a:solidFill>
        <a:ln>
          <a:solidFill>
            <a:schemeClr val="accent6"/>
          </a:solidFill>
        </a:ln>
      </dgm:spPr>
      <dgm:t>
        <a:bodyPr/>
        <a:lstStyle/>
        <a:p>
          <a:r>
            <a:rPr lang="en-US" dirty="0" smtClean="0"/>
            <a:t>4</a:t>
          </a:r>
          <a:endParaRPr lang="en-US" dirty="0"/>
        </a:p>
      </dgm:t>
    </dgm:pt>
    <dgm:pt modelId="{B9E08E85-D14E-B946-A99B-029A9FEDE95C}" type="parTrans" cxnId="{7FD9EC4D-1085-884E-96A1-96E4A874E814}">
      <dgm:prSet/>
      <dgm:spPr/>
      <dgm:t>
        <a:bodyPr/>
        <a:lstStyle/>
        <a:p>
          <a:endParaRPr lang="en-US"/>
        </a:p>
      </dgm:t>
    </dgm:pt>
    <dgm:pt modelId="{B86CD9FD-DFA4-BB4F-B712-3440552602AD}" type="sibTrans" cxnId="{7FD9EC4D-1085-884E-96A1-96E4A874E814}">
      <dgm:prSet/>
      <dgm:spPr/>
      <dgm:t>
        <a:bodyPr/>
        <a:lstStyle/>
        <a:p>
          <a:endParaRPr lang="en-US"/>
        </a:p>
      </dgm:t>
    </dgm:pt>
    <dgm:pt modelId="{74CDD88A-549F-F944-B90E-DEA6878AEA99}">
      <dgm:prSet/>
      <dgm:spPr>
        <a:solidFill>
          <a:schemeClr val="accent6"/>
        </a:solidFill>
        <a:ln>
          <a:solidFill>
            <a:schemeClr val="accent6"/>
          </a:solidFill>
        </a:ln>
      </dgm:spPr>
      <dgm:t>
        <a:bodyPr/>
        <a:lstStyle/>
        <a:p>
          <a:r>
            <a:rPr lang="en-US" dirty="0" smtClean="0"/>
            <a:t>5</a:t>
          </a:r>
          <a:endParaRPr lang="en-US" dirty="0"/>
        </a:p>
      </dgm:t>
    </dgm:pt>
    <dgm:pt modelId="{DE7AB666-171E-0A4F-A5C0-1133F49195A2}" type="parTrans" cxnId="{E6692BEB-CF2B-E144-9584-8228470EA7CD}">
      <dgm:prSet/>
      <dgm:spPr/>
      <dgm:t>
        <a:bodyPr/>
        <a:lstStyle/>
        <a:p>
          <a:endParaRPr lang="en-US"/>
        </a:p>
      </dgm:t>
    </dgm:pt>
    <dgm:pt modelId="{4A35F8A7-96F2-8D40-8AA4-64E5659F286C}" type="sibTrans" cxnId="{E6692BEB-CF2B-E144-9584-8228470EA7CD}">
      <dgm:prSet/>
      <dgm:spPr/>
      <dgm:t>
        <a:bodyPr/>
        <a:lstStyle/>
        <a:p>
          <a:endParaRPr lang="en-US"/>
        </a:p>
      </dgm:t>
    </dgm:pt>
    <dgm:pt modelId="{F7D1969B-53A1-7645-97E9-91C4D72C24E4}">
      <dgm:prSet/>
      <dgm:spPr>
        <a:solidFill>
          <a:schemeClr val="accent6"/>
        </a:solidFill>
        <a:ln>
          <a:solidFill>
            <a:schemeClr val="accent6"/>
          </a:solidFill>
        </a:ln>
      </dgm:spPr>
      <dgm:t>
        <a:bodyPr/>
        <a:lstStyle/>
        <a:p>
          <a:r>
            <a:rPr lang="en-US" dirty="0" smtClean="0"/>
            <a:t>6</a:t>
          </a:r>
          <a:endParaRPr lang="en-US" dirty="0"/>
        </a:p>
      </dgm:t>
    </dgm:pt>
    <dgm:pt modelId="{33BEEC36-52EB-954C-BCAC-3DF201A8DEF0}" type="parTrans" cxnId="{CC8A9C78-F290-7E42-B54C-262460726544}">
      <dgm:prSet/>
      <dgm:spPr/>
      <dgm:t>
        <a:bodyPr/>
        <a:lstStyle/>
        <a:p>
          <a:endParaRPr lang="en-US"/>
        </a:p>
      </dgm:t>
    </dgm:pt>
    <dgm:pt modelId="{3819723D-8AEF-164A-8996-DE92AC7AB1FC}" type="sibTrans" cxnId="{CC8A9C78-F290-7E42-B54C-262460726544}">
      <dgm:prSet/>
      <dgm:spPr/>
      <dgm:t>
        <a:bodyPr/>
        <a:lstStyle/>
        <a:p>
          <a:endParaRPr lang="en-US"/>
        </a:p>
      </dgm:t>
    </dgm:pt>
    <dgm:pt modelId="{97D8BB99-6DD4-A64D-AD3A-DDED0AB5B805}">
      <dgm:prSet/>
      <dgm:spPr>
        <a:ln>
          <a:solidFill>
            <a:schemeClr val="accent6"/>
          </a:solidFill>
        </a:ln>
      </dgm:spPr>
      <dgm:t>
        <a:bodyPr/>
        <a:lstStyle/>
        <a:p>
          <a:r>
            <a:rPr lang="en-NZ" dirty="0" smtClean="0"/>
            <a:t>Increments counters for any files owned by the parent, to reflect that an additional process now also owns those files</a:t>
          </a:r>
          <a:endParaRPr lang="en-US" dirty="0"/>
        </a:p>
      </dgm:t>
    </dgm:pt>
    <dgm:pt modelId="{D4EC0175-2A7B-7846-AEC0-2CED9DC198E0}" type="parTrans" cxnId="{9BC9AB2A-1BBE-4447-9A97-EAB40C96F907}">
      <dgm:prSet/>
      <dgm:spPr/>
      <dgm:t>
        <a:bodyPr/>
        <a:lstStyle/>
        <a:p>
          <a:endParaRPr lang="en-US"/>
        </a:p>
      </dgm:t>
    </dgm:pt>
    <dgm:pt modelId="{58F721F1-21CA-7241-BD54-46B71AC774F5}" type="sibTrans" cxnId="{9BC9AB2A-1BBE-4447-9A97-EAB40C96F907}">
      <dgm:prSet/>
      <dgm:spPr/>
      <dgm:t>
        <a:bodyPr/>
        <a:lstStyle/>
        <a:p>
          <a:endParaRPr lang="en-US"/>
        </a:p>
      </dgm:t>
    </dgm:pt>
    <dgm:pt modelId="{A4CC4A05-ABDB-754F-B02E-95B7654E0EF1}">
      <dgm:prSet/>
      <dgm:spPr>
        <a:ln>
          <a:solidFill>
            <a:schemeClr val="accent6"/>
          </a:solidFill>
        </a:ln>
      </dgm:spPr>
      <dgm:t>
        <a:bodyPr/>
        <a:lstStyle/>
        <a:p>
          <a:r>
            <a:rPr lang="en-NZ" dirty="0" smtClean="0"/>
            <a:t>Assigns the child process to the Ready to Run state</a:t>
          </a:r>
          <a:endParaRPr lang="en-US" dirty="0"/>
        </a:p>
      </dgm:t>
    </dgm:pt>
    <dgm:pt modelId="{7EF3CBB4-1032-D043-84EF-69055739C31A}" type="parTrans" cxnId="{F2914AF2-33E1-844F-A905-FEC3A78D4E8B}">
      <dgm:prSet/>
      <dgm:spPr/>
      <dgm:t>
        <a:bodyPr/>
        <a:lstStyle/>
        <a:p>
          <a:endParaRPr lang="en-US"/>
        </a:p>
      </dgm:t>
    </dgm:pt>
    <dgm:pt modelId="{C0E8C3F6-7FE7-F741-886D-D60EF60160E5}" type="sibTrans" cxnId="{F2914AF2-33E1-844F-A905-FEC3A78D4E8B}">
      <dgm:prSet/>
      <dgm:spPr/>
      <dgm:t>
        <a:bodyPr/>
        <a:lstStyle/>
        <a:p>
          <a:endParaRPr lang="en-US"/>
        </a:p>
      </dgm:t>
    </dgm:pt>
    <dgm:pt modelId="{7EF551BC-457B-274E-8D4B-CC6895033FA5}">
      <dgm:prSet/>
      <dgm:spPr>
        <a:ln>
          <a:solidFill>
            <a:schemeClr val="accent6"/>
          </a:solidFill>
        </a:ln>
      </dgm:spPr>
      <dgm:t>
        <a:bodyPr/>
        <a:lstStyle/>
        <a:p>
          <a:r>
            <a:rPr lang="en-NZ" dirty="0" smtClean="0"/>
            <a:t>Returns the ID number of the child to the parent process, and a 0 value to the child process</a:t>
          </a:r>
          <a:endParaRPr lang="en-US" dirty="0"/>
        </a:p>
      </dgm:t>
    </dgm:pt>
    <dgm:pt modelId="{DD47EC6E-971E-074C-94DF-2D30AF441B4A}" type="parTrans" cxnId="{BED3D458-34AC-1C44-BB3D-3B9541D29711}">
      <dgm:prSet/>
      <dgm:spPr/>
      <dgm:t>
        <a:bodyPr/>
        <a:lstStyle/>
        <a:p>
          <a:endParaRPr lang="en-US"/>
        </a:p>
      </dgm:t>
    </dgm:pt>
    <dgm:pt modelId="{C151EA55-0B67-C64E-AEB3-7ABF9CB63829}" type="sibTrans" cxnId="{BED3D458-34AC-1C44-BB3D-3B9541D29711}">
      <dgm:prSet/>
      <dgm:spPr/>
      <dgm:t>
        <a:bodyPr/>
        <a:lstStyle/>
        <a:p>
          <a:endParaRPr lang="en-US"/>
        </a:p>
      </dgm:t>
    </dgm:pt>
    <dgm:pt modelId="{8926A2B0-745B-6F4C-91B7-E5319D29BACB}" type="pres">
      <dgm:prSet presAssocID="{F81AE4C5-B34E-B04C-863C-E46FFAA4324B}" presName="linearFlow" presStyleCnt="0">
        <dgm:presLayoutVars>
          <dgm:dir/>
          <dgm:animLvl val="lvl"/>
          <dgm:resizeHandles val="exact"/>
        </dgm:presLayoutVars>
      </dgm:prSet>
      <dgm:spPr/>
      <dgm:t>
        <a:bodyPr/>
        <a:lstStyle/>
        <a:p>
          <a:endParaRPr lang="en-US"/>
        </a:p>
      </dgm:t>
    </dgm:pt>
    <dgm:pt modelId="{9622AC7A-165F-A548-B86C-9568FB736BB0}" type="pres">
      <dgm:prSet presAssocID="{5DA3418E-DB4B-FF42-B123-DBBD66736BD7}" presName="composite" presStyleCnt="0"/>
      <dgm:spPr/>
    </dgm:pt>
    <dgm:pt modelId="{3ADE00C8-8936-9E44-9966-B4C9443960E7}" type="pres">
      <dgm:prSet presAssocID="{5DA3418E-DB4B-FF42-B123-DBBD66736BD7}" presName="parentText" presStyleLbl="alignNode1" presStyleIdx="0" presStyleCnt="6">
        <dgm:presLayoutVars>
          <dgm:chMax val="1"/>
          <dgm:bulletEnabled val="1"/>
        </dgm:presLayoutVars>
      </dgm:prSet>
      <dgm:spPr/>
      <dgm:t>
        <a:bodyPr/>
        <a:lstStyle/>
        <a:p>
          <a:endParaRPr lang="en-US"/>
        </a:p>
      </dgm:t>
    </dgm:pt>
    <dgm:pt modelId="{DE36E0A4-4385-B342-8B67-3BFD80B681D3}" type="pres">
      <dgm:prSet presAssocID="{5DA3418E-DB4B-FF42-B123-DBBD66736BD7}" presName="descendantText" presStyleLbl="alignAcc1" presStyleIdx="0" presStyleCnt="6">
        <dgm:presLayoutVars>
          <dgm:bulletEnabled val="1"/>
        </dgm:presLayoutVars>
      </dgm:prSet>
      <dgm:spPr/>
      <dgm:t>
        <a:bodyPr/>
        <a:lstStyle/>
        <a:p>
          <a:endParaRPr lang="en-US"/>
        </a:p>
      </dgm:t>
    </dgm:pt>
    <dgm:pt modelId="{A61784F3-6A36-E845-B5C4-6329C1ADFDB7}" type="pres">
      <dgm:prSet presAssocID="{D9665C12-212D-C149-95FA-2C2E0D4140CE}" presName="sp" presStyleCnt="0"/>
      <dgm:spPr/>
    </dgm:pt>
    <dgm:pt modelId="{4E32278F-E81C-0D45-A730-0D709D1AA132}" type="pres">
      <dgm:prSet presAssocID="{36E0E8A0-9D23-A745-B131-E1443F3FB08C}" presName="composite" presStyleCnt="0"/>
      <dgm:spPr/>
    </dgm:pt>
    <dgm:pt modelId="{DC049674-6133-A04F-8C71-4C489DF415B8}" type="pres">
      <dgm:prSet presAssocID="{36E0E8A0-9D23-A745-B131-E1443F3FB08C}" presName="parentText" presStyleLbl="alignNode1" presStyleIdx="1" presStyleCnt="6">
        <dgm:presLayoutVars>
          <dgm:chMax val="1"/>
          <dgm:bulletEnabled val="1"/>
        </dgm:presLayoutVars>
      </dgm:prSet>
      <dgm:spPr/>
      <dgm:t>
        <a:bodyPr/>
        <a:lstStyle/>
        <a:p>
          <a:endParaRPr lang="en-US"/>
        </a:p>
      </dgm:t>
    </dgm:pt>
    <dgm:pt modelId="{E777551D-665B-EF40-A4AE-19569D80B09F}" type="pres">
      <dgm:prSet presAssocID="{36E0E8A0-9D23-A745-B131-E1443F3FB08C}" presName="descendantText" presStyleLbl="alignAcc1" presStyleIdx="1" presStyleCnt="6">
        <dgm:presLayoutVars>
          <dgm:bulletEnabled val="1"/>
        </dgm:presLayoutVars>
      </dgm:prSet>
      <dgm:spPr/>
      <dgm:t>
        <a:bodyPr/>
        <a:lstStyle/>
        <a:p>
          <a:endParaRPr lang="en-US"/>
        </a:p>
      </dgm:t>
    </dgm:pt>
    <dgm:pt modelId="{B88EFC02-6B0C-3545-B8BC-D9C3E1F865A4}" type="pres">
      <dgm:prSet presAssocID="{FE4F06C5-7785-0E41-8120-3B4B38D50BAD}" presName="sp" presStyleCnt="0"/>
      <dgm:spPr/>
    </dgm:pt>
    <dgm:pt modelId="{7BB093BB-1900-D54E-90F3-3DA57DCCBB04}" type="pres">
      <dgm:prSet presAssocID="{8107A9A5-AF29-A94A-93C9-86A17090739D}" presName="composite" presStyleCnt="0"/>
      <dgm:spPr/>
    </dgm:pt>
    <dgm:pt modelId="{60D3C4C0-DB41-9549-A77B-1596F4E9BADE}" type="pres">
      <dgm:prSet presAssocID="{8107A9A5-AF29-A94A-93C9-86A17090739D}" presName="parentText" presStyleLbl="alignNode1" presStyleIdx="2" presStyleCnt="6">
        <dgm:presLayoutVars>
          <dgm:chMax val="1"/>
          <dgm:bulletEnabled val="1"/>
        </dgm:presLayoutVars>
      </dgm:prSet>
      <dgm:spPr/>
      <dgm:t>
        <a:bodyPr/>
        <a:lstStyle/>
        <a:p>
          <a:endParaRPr lang="en-US"/>
        </a:p>
      </dgm:t>
    </dgm:pt>
    <dgm:pt modelId="{E9ED7F19-3597-CC45-BF98-95FE334E7847}" type="pres">
      <dgm:prSet presAssocID="{8107A9A5-AF29-A94A-93C9-86A17090739D}" presName="descendantText" presStyleLbl="alignAcc1" presStyleIdx="2" presStyleCnt="6">
        <dgm:presLayoutVars>
          <dgm:bulletEnabled val="1"/>
        </dgm:presLayoutVars>
      </dgm:prSet>
      <dgm:spPr/>
      <dgm:t>
        <a:bodyPr/>
        <a:lstStyle/>
        <a:p>
          <a:endParaRPr lang="en-US"/>
        </a:p>
      </dgm:t>
    </dgm:pt>
    <dgm:pt modelId="{E5C1B068-E88D-9E46-80B3-B064E16421EE}" type="pres">
      <dgm:prSet presAssocID="{A9D5C173-FFEC-3A4B-90FC-A22C12164719}" presName="sp" presStyleCnt="0"/>
      <dgm:spPr/>
    </dgm:pt>
    <dgm:pt modelId="{12BFE38E-AA77-9147-9563-5B2E10BB83CC}" type="pres">
      <dgm:prSet presAssocID="{1DAC90B7-6707-834B-80BD-1DE5AD7AE15A}" presName="composite" presStyleCnt="0"/>
      <dgm:spPr/>
    </dgm:pt>
    <dgm:pt modelId="{57F9225C-7463-394C-B866-B20156C2172A}" type="pres">
      <dgm:prSet presAssocID="{1DAC90B7-6707-834B-80BD-1DE5AD7AE15A}" presName="parentText" presStyleLbl="alignNode1" presStyleIdx="3" presStyleCnt="6">
        <dgm:presLayoutVars>
          <dgm:chMax val="1"/>
          <dgm:bulletEnabled val="1"/>
        </dgm:presLayoutVars>
      </dgm:prSet>
      <dgm:spPr/>
      <dgm:t>
        <a:bodyPr/>
        <a:lstStyle/>
        <a:p>
          <a:endParaRPr lang="en-US"/>
        </a:p>
      </dgm:t>
    </dgm:pt>
    <dgm:pt modelId="{C8D66159-239C-A947-93EB-FF89054E979D}" type="pres">
      <dgm:prSet presAssocID="{1DAC90B7-6707-834B-80BD-1DE5AD7AE15A}" presName="descendantText" presStyleLbl="alignAcc1" presStyleIdx="3" presStyleCnt="6">
        <dgm:presLayoutVars>
          <dgm:bulletEnabled val="1"/>
        </dgm:presLayoutVars>
      </dgm:prSet>
      <dgm:spPr/>
      <dgm:t>
        <a:bodyPr/>
        <a:lstStyle/>
        <a:p>
          <a:endParaRPr lang="en-US"/>
        </a:p>
      </dgm:t>
    </dgm:pt>
    <dgm:pt modelId="{722EDF77-AFD0-BF44-8E94-25003368AAB7}" type="pres">
      <dgm:prSet presAssocID="{B86CD9FD-DFA4-BB4F-B712-3440552602AD}" presName="sp" presStyleCnt="0"/>
      <dgm:spPr/>
    </dgm:pt>
    <dgm:pt modelId="{18E35F9B-2DE8-134E-A715-A6BE059FD35D}" type="pres">
      <dgm:prSet presAssocID="{74CDD88A-549F-F944-B90E-DEA6878AEA99}" presName="composite" presStyleCnt="0"/>
      <dgm:spPr/>
    </dgm:pt>
    <dgm:pt modelId="{44CC2E2D-F2DF-9041-993A-5C0D23E88755}" type="pres">
      <dgm:prSet presAssocID="{74CDD88A-549F-F944-B90E-DEA6878AEA99}" presName="parentText" presStyleLbl="alignNode1" presStyleIdx="4" presStyleCnt="6">
        <dgm:presLayoutVars>
          <dgm:chMax val="1"/>
          <dgm:bulletEnabled val="1"/>
        </dgm:presLayoutVars>
      </dgm:prSet>
      <dgm:spPr/>
      <dgm:t>
        <a:bodyPr/>
        <a:lstStyle/>
        <a:p>
          <a:endParaRPr lang="en-US"/>
        </a:p>
      </dgm:t>
    </dgm:pt>
    <dgm:pt modelId="{C3846997-357D-6843-BF65-FD04875FAF4D}" type="pres">
      <dgm:prSet presAssocID="{74CDD88A-549F-F944-B90E-DEA6878AEA99}" presName="descendantText" presStyleLbl="alignAcc1" presStyleIdx="4" presStyleCnt="6">
        <dgm:presLayoutVars>
          <dgm:bulletEnabled val="1"/>
        </dgm:presLayoutVars>
      </dgm:prSet>
      <dgm:spPr/>
      <dgm:t>
        <a:bodyPr/>
        <a:lstStyle/>
        <a:p>
          <a:endParaRPr lang="en-US"/>
        </a:p>
      </dgm:t>
    </dgm:pt>
    <dgm:pt modelId="{28A1E4CE-5D83-234A-A715-C9F0EC2D0BD2}" type="pres">
      <dgm:prSet presAssocID="{4A35F8A7-96F2-8D40-8AA4-64E5659F286C}" presName="sp" presStyleCnt="0"/>
      <dgm:spPr/>
    </dgm:pt>
    <dgm:pt modelId="{83C3BB4F-6C14-0340-A036-54A2C4F3EEEA}" type="pres">
      <dgm:prSet presAssocID="{F7D1969B-53A1-7645-97E9-91C4D72C24E4}" presName="composite" presStyleCnt="0"/>
      <dgm:spPr/>
    </dgm:pt>
    <dgm:pt modelId="{A78E5709-1C0A-D648-AB3D-891FA8B66E39}" type="pres">
      <dgm:prSet presAssocID="{F7D1969B-53A1-7645-97E9-91C4D72C24E4}" presName="parentText" presStyleLbl="alignNode1" presStyleIdx="5" presStyleCnt="6">
        <dgm:presLayoutVars>
          <dgm:chMax val="1"/>
          <dgm:bulletEnabled val="1"/>
        </dgm:presLayoutVars>
      </dgm:prSet>
      <dgm:spPr/>
      <dgm:t>
        <a:bodyPr/>
        <a:lstStyle/>
        <a:p>
          <a:endParaRPr lang="en-US"/>
        </a:p>
      </dgm:t>
    </dgm:pt>
    <dgm:pt modelId="{4E432B58-784D-554A-BE3D-1448B6DB0C1D}" type="pres">
      <dgm:prSet presAssocID="{F7D1969B-53A1-7645-97E9-91C4D72C24E4}" presName="descendantText" presStyleLbl="alignAcc1" presStyleIdx="5" presStyleCnt="6">
        <dgm:presLayoutVars>
          <dgm:bulletEnabled val="1"/>
        </dgm:presLayoutVars>
      </dgm:prSet>
      <dgm:spPr/>
      <dgm:t>
        <a:bodyPr/>
        <a:lstStyle/>
        <a:p>
          <a:endParaRPr lang="en-US"/>
        </a:p>
      </dgm:t>
    </dgm:pt>
  </dgm:ptLst>
  <dgm:cxnLst>
    <dgm:cxn modelId="{D9748A12-1647-F046-BCE9-98941FE3BBE6}" type="presOf" srcId="{F7D1969B-53A1-7645-97E9-91C4D72C24E4}" destId="{A78E5709-1C0A-D648-AB3D-891FA8B66E39}" srcOrd="0" destOrd="0" presId="urn:microsoft.com/office/officeart/2005/8/layout/chevron2"/>
    <dgm:cxn modelId="{F2914AF2-33E1-844F-A905-FEC3A78D4E8B}" srcId="{74CDD88A-549F-F944-B90E-DEA6878AEA99}" destId="{A4CC4A05-ABDB-754F-B02E-95B7654E0EF1}" srcOrd="0" destOrd="0" parTransId="{7EF3CBB4-1032-D043-84EF-69055739C31A}" sibTransId="{C0E8C3F6-7FE7-F741-886D-D60EF60160E5}"/>
    <dgm:cxn modelId="{3220F3C0-7C7A-7D4B-897B-58B80CBF0F4E}" srcId="{F81AE4C5-B34E-B04C-863C-E46FFAA4324B}" destId="{5DA3418E-DB4B-FF42-B123-DBBD66736BD7}" srcOrd="0" destOrd="0" parTransId="{FA04BA07-BCD5-2142-8676-BFEF0E3B71DF}" sibTransId="{D9665C12-212D-C149-95FA-2C2E0D4140CE}"/>
    <dgm:cxn modelId="{809E29D6-60D0-A144-990D-33F310BDDDDD}" type="presOf" srcId="{97D8BB99-6DD4-A64D-AD3A-DDED0AB5B805}" destId="{C8D66159-239C-A947-93EB-FF89054E979D}" srcOrd="0" destOrd="0" presId="urn:microsoft.com/office/officeart/2005/8/layout/chevron2"/>
    <dgm:cxn modelId="{DE052205-2EBE-144E-8E21-2D56C3223C00}" srcId="{F81AE4C5-B34E-B04C-863C-E46FFAA4324B}" destId="{36E0E8A0-9D23-A745-B131-E1443F3FB08C}" srcOrd="1" destOrd="0" parTransId="{1404BCD4-0B01-584F-9553-F36FC69B6327}" sibTransId="{FE4F06C5-7785-0E41-8120-3B4B38D50BAD}"/>
    <dgm:cxn modelId="{308B7A5C-FAA8-A642-A490-C8DE38CB335D}" type="presOf" srcId="{F81AE4C5-B34E-B04C-863C-E46FFAA4324B}" destId="{8926A2B0-745B-6F4C-91B7-E5319D29BACB}" srcOrd="0" destOrd="0" presId="urn:microsoft.com/office/officeart/2005/8/layout/chevron2"/>
    <dgm:cxn modelId="{9BC9AB2A-1BBE-4447-9A97-EAB40C96F907}" srcId="{1DAC90B7-6707-834B-80BD-1DE5AD7AE15A}" destId="{97D8BB99-6DD4-A64D-AD3A-DDED0AB5B805}" srcOrd="0" destOrd="0" parTransId="{D4EC0175-2A7B-7846-AEC0-2CED9DC198E0}" sibTransId="{58F721F1-21CA-7241-BD54-46B71AC774F5}"/>
    <dgm:cxn modelId="{2ECB4B7F-8CC5-E641-B13F-7E1B208F0C76}" type="presOf" srcId="{1DAC90B7-6707-834B-80BD-1DE5AD7AE15A}" destId="{57F9225C-7463-394C-B866-B20156C2172A}" srcOrd="0" destOrd="0" presId="urn:microsoft.com/office/officeart/2005/8/layout/chevron2"/>
    <dgm:cxn modelId="{C29BBD3E-5B2B-2F44-AE08-E09FEC211C43}" srcId="{36E0E8A0-9D23-A745-B131-E1443F3FB08C}" destId="{0A02D992-EF2C-9542-88FA-8321DA1BED4B}" srcOrd="0" destOrd="0" parTransId="{7DF984F6-AF85-6141-8CAB-501769B62054}" sibTransId="{7E8BA9DB-8229-8546-9BFC-4234DBFB60E7}"/>
    <dgm:cxn modelId="{95CF7096-10FB-1C40-84BA-20634384EBFD}" type="presOf" srcId="{74CDD88A-549F-F944-B90E-DEA6878AEA99}" destId="{44CC2E2D-F2DF-9041-993A-5C0D23E88755}" srcOrd="0" destOrd="0" presId="urn:microsoft.com/office/officeart/2005/8/layout/chevron2"/>
    <dgm:cxn modelId="{025A13B2-11DE-9E42-9659-2507EEEFCE5B}" type="presOf" srcId="{3779CFD1-782F-BE4B-89A7-D7DFF565E1C4}" destId="{DE36E0A4-4385-B342-8B67-3BFD80B681D3}" srcOrd="0" destOrd="0" presId="urn:microsoft.com/office/officeart/2005/8/layout/chevron2"/>
    <dgm:cxn modelId="{0907DC28-C18D-874F-8534-C7E7AFFEEBEF}" type="presOf" srcId="{A4CC4A05-ABDB-754F-B02E-95B7654E0EF1}" destId="{C3846997-357D-6843-BF65-FD04875FAF4D}" srcOrd="0" destOrd="0" presId="urn:microsoft.com/office/officeart/2005/8/layout/chevron2"/>
    <dgm:cxn modelId="{56BD661F-BF5B-2D41-8F68-496EB1A27E58}" type="presOf" srcId="{5DA3418E-DB4B-FF42-B123-DBBD66736BD7}" destId="{3ADE00C8-8936-9E44-9966-B4C9443960E7}" srcOrd="0" destOrd="0" presId="urn:microsoft.com/office/officeart/2005/8/layout/chevron2"/>
    <dgm:cxn modelId="{D297AB94-C8F4-4646-AB24-F9F845BA51E8}" type="presOf" srcId="{36E0E8A0-9D23-A745-B131-E1443F3FB08C}" destId="{DC049674-6133-A04F-8C71-4C489DF415B8}" srcOrd="0" destOrd="0" presId="urn:microsoft.com/office/officeart/2005/8/layout/chevron2"/>
    <dgm:cxn modelId="{51924A22-C7B9-7A44-BA28-72CE943A5896}" type="presOf" srcId="{0A02D992-EF2C-9542-88FA-8321DA1BED4B}" destId="{E777551D-665B-EF40-A4AE-19569D80B09F}" srcOrd="0" destOrd="0" presId="urn:microsoft.com/office/officeart/2005/8/layout/chevron2"/>
    <dgm:cxn modelId="{CC8A9C78-F290-7E42-B54C-262460726544}" srcId="{F81AE4C5-B34E-B04C-863C-E46FFAA4324B}" destId="{F7D1969B-53A1-7645-97E9-91C4D72C24E4}" srcOrd="5" destOrd="0" parTransId="{33BEEC36-52EB-954C-BCAC-3DF201A8DEF0}" sibTransId="{3819723D-8AEF-164A-8996-DE92AC7AB1FC}"/>
    <dgm:cxn modelId="{E6692BEB-CF2B-E144-9584-8228470EA7CD}" srcId="{F81AE4C5-B34E-B04C-863C-E46FFAA4324B}" destId="{74CDD88A-549F-F944-B90E-DEA6878AEA99}" srcOrd="4" destOrd="0" parTransId="{DE7AB666-171E-0A4F-A5C0-1133F49195A2}" sibTransId="{4A35F8A7-96F2-8D40-8AA4-64E5659F286C}"/>
    <dgm:cxn modelId="{F8E397D9-55E6-6144-A878-244EA0402EDB}" type="presOf" srcId="{7EF551BC-457B-274E-8D4B-CC6895033FA5}" destId="{4E432B58-784D-554A-BE3D-1448B6DB0C1D}" srcOrd="0" destOrd="0" presId="urn:microsoft.com/office/officeart/2005/8/layout/chevron2"/>
    <dgm:cxn modelId="{E7DAFC9A-36D6-9B4C-9BB9-BAE53C685426}" srcId="{F81AE4C5-B34E-B04C-863C-E46FFAA4324B}" destId="{8107A9A5-AF29-A94A-93C9-86A17090739D}" srcOrd="2" destOrd="0" parTransId="{194D5E64-4DCE-514A-8B6E-DAD267D3A496}" sibTransId="{A9D5C173-FFEC-3A4B-90FC-A22C12164719}"/>
    <dgm:cxn modelId="{B198D1DE-67FF-224B-8F04-2ECF07C9ADF2}" type="presOf" srcId="{8107A9A5-AF29-A94A-93C9-86A17090739D}" destId="{60D3C4C0-DB41-9549-A77B-1596F4E9BADE}" srcOrd="0" destOrd="0" presId="urn:microsoft.com/office/officeart/2005/8/layout/chevron2"/>
    <dgm:cxn modelId="{BED3D458-34AC-1C44-BB3D-3B9541D29711}" srcId="{F7D1969B-53A1-7645-97E9-91C4D72C24E4}" destId="{7EF551BC-457B-274E-8D4B-CC6895033FA5}" srcOrd="0" destOrd="0" parTransId="{DD47EC6E-971E-074C-94DF-2D30AF441B4A}" sibTransId="{C151EA55-0B67-C64E-AEB3-7ABF9CB63829}"/>
    <dgm:cxn modelId="{2A9AC3CB-1D20-8D46-BD5A-79F7E563557F}" type="presOf" srcId="{DBC54489-8F45-4843-B66E-41358F3602E9}" destId="{E9ED7F19-3597-CC45-BF98-95FE334E7847}" srcOrd="0" destOrd="0" presId="urn:microsoft.com/office/officeart/2005/8/layout/chevron2"/>
    <dgm:cxn modelId="{502562B5-DFA6-2448-9764-FDE97D130820}" srcId="{5DA3418E-DB4B-FF42-B123-DBBD66736BD7}" destId="{3779CFD1-782F-BE4B-89A7-D7DFF565E1C4}" srcOrd="0" destOrd="0" parTransId="{AC9B584D-4AC9-DE4D-993D-55DB9D9AA3F9}" sibTransId="{AAB55CD0-3683-EA4D-8725-75A55F4038BD}"/>
    <dgm:cxn modelId="{FAC2048F-2FFE-254E-B2B5-33C51D578449}" srcId="{8107A9A5-AF29-A94A-93C9-86A17090739D}" destId="{DBC54489-8F45-4843-B66E-41358F3602E9}" srcOrd="0" destOrd="0" parTransId="{3C73E3FD-AE55-094E-B4D4-71BC04766D1C}" sibTransId="{C63140C3-E4EA-2D4F-B352-2FF03E8CB2A9}"/>
    <dgm:cxn modelId="{7FD9EC4D-1085-884E-96A1-96E4A874E814}" srcId="{F81AE4C5-B34E-B04C-863C-E46FFAA4324B}" destId="{1DAC90B7-6707-834B-80BD-1DE5AD7AE15A}" srcOrd="3" destOrd="0" parTransId="{B9E08E85-D14E-B946-A99B-029A9FEDE95C}" sibTransId="{B86CD9FD-DFA4-BB4F-B712-3440552602AD}"/>
    <dgm:cxn modelId="{C91BEBE4-76B8-2244-9CD1-A5E5B7F091FF}" type="presParOf" srcId="{8926A2B0-745B-6F4C-91B7-E5319D29BACB}" destId="{9622AC7A-165F-A548-B86C-9568FB736BB0}" srcOrd="0" destOrd="0" presId="urn:microsoft.com/office/officeart/2005/8/layout/chevron2"/>
    <dgm:cxn modelId="{DDF98BF4-689E-B340-B878-8859E5DB62AC}" type="presParOf" srcId="{9622AC7A-165F-A548-B86C-9568FB736BB0}" destId="{3ADE00C8-8936-9E44-9966-B4C9443960E7}" srcOrd="0" destOrd="0" presId="urn:microsoft.com/office/officeart/2005/8/layout/chevron2"/>
    <dgm:cxn modelId="{B6B61029-16D2-9547-81AF-78898BE99178}" type="presParOf" srcId="{9622AC7A-165F-A548-B86C-9568FB736BB0}" destId="{DE36E0A4-4385-B342-8B67-3BFD80B681D3}" srcOrd="1" destOrd="0" presId="urn:microsoft.com/office/officeart/2005/8/layout/chevron2"/>
    <dgm:cxn modelId="{4400681D-BFEE-544A-942B-429EE2CFB127}" type="presParOf" srcId="{8926A2B0-745B-6F4C-91B7-E5319D29BACB}" destId="{A61784F3-6A36-E845-B5C4-6329C1ADFDB7}" srcOrd="1" destOrd="0" presId="urn:microsoft.com/office/officeart/2005/8/layout/chevron2"/>
    <dgm:cxn modelId="{C2D3367C-157A-D643-A44F-9448F3821F99}" type="presParOf" srcId="{8926A2B0-745B-6F4C-91B7-E5319D29BACB}" destId="{4E32278F-E81C-0D45-A730-0D709D1AA132}" srcOrd="2" destOrd="0" presId="urn:microsoft.com/office/officeart/2005/8/layout/chevron2"/>
    <dgm:cxn modelId="{780099F0-4CD9-7647-BB46-6F974A054868}" type="presParOf" srcId="{4E32278F-E81C-0D45-A730-0D709D1AA132}" destId="{DC049674-6133-A04F-8C71-4C489DF415B8}" srcOrd="0" destOrd="0" presId="urn:microsoft.com/office/officeart/2005/8/layout/chevron2"/>
    <dgm:cxn modelId="{FCB07308-2556-6C46-904E-B0A8FB6DD656}" type="presParOf" srcId="{4E32278F-E81C-0D45-A730-0D709D1AA132}" destId="{E777551D-665B-EF40-A4AE-19569D80B09F}" srcOrd="1" destOrd="0" presId="urn:microsoft.com/office/officeart/2005/8/layout/chevron2"/>
    <dgm:cxn modelId="{3AF91996-1BEF-6E4B-A13F-1321E466C000}" type="presParOf" srcId="{8926A2B0-745B-6F4C-91B7-E5319D29BACB}" destId="{B88EFC02-6B0C-3545-B8BC-D9C3E1F865A4}" srcOrd="3" destOrd="0" presId="urn:microsoft.com/office/officeart/2005/8/layout/chevron2"/>
    <dgm:cxn modelId="{DA695AA4-43E1-CF47-B355-60438D9822CF}" type="presParOf" srcId="{8926A2B0-745B-6F4C-91B7-E5319D29BACB}" destId="{7BB093BB-1900-D54E-90F3-3DA57DCCBB04}" srcOrd="4" destOrd="0" presId="urn:microsoft.com/office/officeart/2005/8/layout/chevron2"/>
    <dgm:cxn modelId="{B14FC986-A09E-6346-980E-FDB33860078B}" type="presParOf" srcId="{7BB093BB-1900-D54E-90F3-3DA57DCCBB04}" destId="{60D3C4C0-DB41-9549-A77B-1596F4E9BADE}" srcOrd="0" destOrd="0" presId="urn:microsoft.com/office/officeart/2005/8/layout/chevron2"/>
    <dgm:cxn modelId="{DBD1D671-5248-014B-83E5-5D56E91DC1F7}" type="presParOf" srcId="{7BB093BB-1900-D54E-90F3-3DA57DCCBB04}" destId="{E9ED7F19-3597-CC45-BF98-95FE334E7847}" srcOrd="1" destOrd="0" presId="urn:microsoft.com/office/officeart/2005/8/layout/chevron2"/>
    <dgm:cxn modelId="{875F08A5-40E1-404D-B1B2-84FB59F8F05F}" type="presParOf" srcId="{8926A2B0-745B-6F4C-91B7-E5319D29BACB}" destId="{E5C1B068-E88D-9E46-80B3-B064E16421EE}" srcOrd="5" destOrd="0" presId="urn:microsoft.com/office/officeart/2005/8/layout/chevron2"/>
    <dgm:cxn modelId="{321F94AF-78F7-A74C-B6A6-347E4C83BED4}" type="presParOf" srcId="{8926A2B0-745B-6F4C-91B7-E5319D29BACB}" destId="{12BFE38E-AA77-9147-9563-5B2E10BB83CC}" srcOrd="6" destOrd="0" presId="urn:microsoft.com/office/officeart/2005/8/layout/chevron2"/>
    <dgm:cxn modelId="{3DC343E4-8210-DD40-BEE3-83240CBB134F}" type="presParOf" srcId="{12BFE38E-AA77-9147-9563-5B2E10BB83CC}" destId="{57F9225C-7463-394C-B866-B20156C2172A}" srcOrd="0" destOrd="0" presId="urn:microsoft.com/office/officeart/2005/8/layout/chevron2"/>
    <dgm:cxn modelId="{3C488102-E23E-6942-AD3A-79A537555B6C}" type="presParOf" srcId="{12BFE38E-AA77-9147-9563-5B2E10BB83CC}" destId="{C8D66159-239C-A947-93EB-FF89054E979D}" srcOrd="1" destOrd="0" presId="urn:microsoft.com/office/officeart/2005/8/layout/chevron2"/>
    <dgm:cxn modelId="{BD063446-D0C8-4F4C-B58E-4300EB809310}" type="presParOf" srcId="{8926A2B0-745B-6F4C-91B7-E5319D29BACB}" destId="{722EDF77-AFD0-BF44-8E94-25003368AAB7}" srcOrd="7" destOrd="0" presId="urn:microsoft.com/office/officeart/2005/8/layout/chevron2"/>
    <dgm:cxn modelId="{136CA76D-A9A9-B445-A953-B850B9E0A4F5}" type="presParOf" srcId="{8926A2B0-745B-6F4C-91B7-E5319D29BACB}" destId="{18E35F9B-2DE8-134E-A715-A6BE059FD35D}" srcOrd="8" destOrd="0" presId="urn:microsoft.com/office/officeart/2005/8/layout/chevron2"/>
    <dgm:cxn modelId="{874752BA-AD99-2149-B263-C88E18A7FCFD}" type="presParOf" srcId="{18E35F9B-2DE8-134E-A715-A6BE059FD35D}" destId="{44CC2E2D-F2DF-9041-993A-5C0D23E88755}" srcOrd="0" destOrd="0" presId="urn:microsoft.com/office/officeart/2005/8/layout/chevron2"/>
    <dgm:cxn modelId="{7A527C34-E7FB-7B48-964E-0DC9939E7B7C}" type="presParOf" srcId="{18E35F9B-2DE8-134E-A715-A6BE059FD35D}" destId="{C3846997-357D-6843-BF65-FD04875FAF4D}" srcOrd="1" destOrd="0" presId="urn:microsoft.com/office/officeart/2005/8/layout/chevron2"/>
    <dgm:cxn modelId="{E2DA0EAE-2F98-364E-9ABB-9F83497EAE11}" type="presParOf" srcId="{8926A2B0-745B-6F4C-91B7-E5319D29BACB}" destId="{28A1E4CE-5D83-234A-A715-C9F0EC2D0BD2}" srcOrd="9" destOrd="0" presId="urn:microsoft.com/office/officeart/2005/8/layout/chevron2"/>
    <dgm:cxn modelId="{C7A1F205-065D-5249-8FD5-23C205CE00B9}" type="presParOf" srcId="{8926A2B0-745B-6F4C-91B7-E5319D29BACB}" destId="{83C3BB4F-6C14-0340-A036-54A2C4F3EEEA}" srcOrd="10" destOrd="0" presId="urn:microsoft.com/office/officeart/2005/8/layout/chevron2"/>
    <dgm:cxn modelId="{1DD56D43-FB66-FF4C-8B7B-0C3C53560F3E}" type="presParOf" srcId="{83C3BB4F-6C14-0340-A036-54A2C4F3EEEA}" destId="{A78E5709-1C0A-D648-AB3D-891FA8B66E39}" srcOrd="0" destOrd="0" presId="urn:microsoft.com/office/officeart/2005/8/layout/chevron2"/>
    <dgm:cxn modelId="{BC56CC77-A816-2A44-9502-35D8BFC9E984}" type="presParOf" srcId="{83C3BB4F-6C14-0340-A036-54A2C4F3EEEA}" destId="{4E432B58-784D-554A-BE3D-1448B6DB0C1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CF3FE69-6D24-1B49-B8F5-47CFEB6421DF}"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7D6FDBE2-044C-D946-AF66-4E6D1EAAC546}">
      <dgm:prSet/>
      <dgm:spPr/>
      <dgm:t>
        <a:bodyPr/>
        <a:lstStyle/>
        <a:p>
          <a:pPr rtl="0"/>
          <a:r>
            <a:rPr lang="en-US" dirty="0" smtClean="0"/>
            <a:t>Each thread has:</a:t>
          </a:r>
          <a:endParaRPr lang="en-US" dirty="0"/>
        </a:p>
      </dgm:t>
    </dgm:pt>
    <dgm:pt modelId="{0C034ED2-9521-1B46-8D37-35A152C771D9}" type="parTrans" cxnId="{5B3C6F0C-0F90-AA4F-8D06-A3770335ED96}">
      <dgm:prSet/>
      <dgm:spPr/>
      <dgm:t>
        <a:bodyPr/>
        <a:lstStyle/>
        <a:p>
          <a:endParaRPr lang="en-US"/>
        </a:p>
      </dgm:t>
    </dgm:pt>
    <dgm:pt modelId="{F2104036-C024-8C42-9434-0BB4743791EF}" type="sibTrans" cxnId="{5B3C6F0C-0F90-AA4F-8D06-A3770335ED96}">
      <dgm:prSet/>
      <dgm:spPr/>
      <dgm:t>
        <a:bodyPr/>
        <a:lstStyle/>
        <a:p>
          <a:endParaRPr lang="en-US"/>
        </a:p>
      </dgm:t>
    </dgm:pt>
    <dgm:pt modelId="{49DD2062-7C67-9D4E-A6C0-A4F6C65106E7}">
      <dgm:prSet/>
      <dgm:spPr/>
      <dgm:t>
        <a:bodyPr/>
        <a:lstStyle/>
        <a:p>
          <a:pPr rtl="0"/>
          <a:r>
            <a:rPr lang="en-US" dirty="0" smtClean="0"/>
            <a:t>an execution state (Running, Ready, etc.)</a:t>
          </a:r>
          <a:endParaRPr lang="en-US" dirty="0"/>
        </a:p>
      </dgm:t>
    </dgm:pt>
    <dgm:pt modelId="{03EF178E-485E-444B-B4CF-2446D801B317}" type="parTrans" cxnId="{B41FF676-8C39-0241-8B4C-3D60670E8EB5}">
      <dgm:prSet/>
      <dgm:spPr/>
      <dgm:t>
        <a:bodyPr/>
        <a:lstStyle/>
        <a:p>
          <a:endParaRPr lang="en-US"/>
        </a:p>
      </dgm:t>
    </dgm:pt>
    <dgm:pt modelId="{0613634A-EF56-D64F-AD59-8999790F6090}" type="sibTrans" cxnId="{B41FF676-8C39-0241-8B4C-3D60670E8EB5}">
      <dgm:prSet/>
      <dgm:spPr/>
      <dgm:t>
        <a:bodyPr/>
        <a:lstStyle/>
        <a:p>
          <a:endParaRPr lang="en-US"/>
        </a:p>
      </dgm:t>
    </dgm:pt>
    <dgm:pt modelId="{4355AE52-8070-0C48-81BD-42FC0AA13B04}">
      <dgm:prSet/>
      <dgm:spPr/>
      <dgm:t>
        <a:bodyPr/>
        <a:lstStyle/>
        <a:p>
          <a:pPr rtl="0"/>
          <a:r>
            <a:rPr lang="en-US" dirty="0" smtClean="0"/>
            <a:t>saved thread context when not running</a:t>
          </a:r>
          <a:endParaRPr lang="en-US" dirty="0"/>
        </a:p>
      </dgm:t>
    </dgm:pt>
    <dgm:pt modelId="{92CC476F-D53A-BC45-A22A-A5E577E991C6}" type="parTrans" cxnId="{BA99F35D-F315-B64A-B2FA-A9CC6CC3E61A}">
      <dgm:prSet/>
      <dgm:spPr/>
      <dgm:t>
        <a:bodyPr/>
        <a:lstStyle/>
        <a:p>
          <a:endParaRPr lang="en-US"/>
        </a:p>
      </dgm:t>
    </dgm:pt>
    <dgm:pt modelId="{2264E98C-F2FA-944E-8B55-A8BEB23316E0}" type="sibTrans" cxnId="{BA99F35D-F315-B64A-B2FA-A9CC6CC3E61A}">
      <dgm:prSet/>
      <dgm:spPr/>
      <dgm:t>
        <a:bodyPr/>
        <a:lstStyle/>
        <a:p>
          <a:endParaRPr lang="en-US"/>
        </a:p>
      </dgm:t>
    </dgm:pt>
    <dgm:pt modelId="{890DC9E8-3B3E-864E-A4AF-795D59B4B4CF}">
      <dgm:prSet/>
      <dgm:spPr/>
      <dgm:t>
        <a:bodyPr/>
        <a:lstStyle/>
        <a:p>
          <a:pPr rtl="0"/>
          <a:r>
            <a:rPr lang="en-US" dirty="0" smtClean="0"/>
            <a:t>an execution stack</a:t>
          </a:r>
          <a:endParaRPr lang="en-US" dirty="0"/>
        </a:p>
      </dgm:t>
    </dgm:pt>
    <dgm:pt modelId="{AAF4AC6E-2567-C34E-A87E-2D33DA449641}" type="parTrans" cxnId="{29DDDDDC-6775-0E4D-A0ED-BB689C0ADED6}">
      <dgm:prSet/>
      <dgm:spPr/>
      <dgm:t>
        <a:bodyPr/>
        <a:lstStyle/>
        <a:p>
          <a:endParaRPr lang="en-US"/>
        </a:p>
      </dgm:t>
    </dgm:pt>
    <dgm:pt modelId="{510B5EB9-6AEC-F943-AF5B-AB983733739A}" type="sibTrans" cxnId="{29DDDDDC-6775-0E4D-A0ED-BB689C0ADED6}">
      <dgm:prSet/>
      <dgm:spPr/>
      <dgm:t>
        <a:bodyPr/>
        <a:lstStyle/>
        <a:p>
          <a:endParaRPr lang="en-US"/>
        </a:p>
      </dgm:t>
    </dgm:pt>
    <dgm:pt modelId="{2BC1316B-0411-5246-A176-EC0C463C5CEB}">
      <dgm:prSet/>
      <dgm:spPr/>
      <dgm:t>
        <a:bodyPr/>
        <a:lstStyle/>
        <a:p>
          <a:pPr rtl="0"/>
          <a:r>
            <a:rPr lang="en-US" dirty="0" smtClean="0"/>
            <a:t>some per-thread static storage for local variables</a:t>
          </a:r>
          <a:endParaRPr lang="en-US" dirty="0"/>
        </a:p>
      </dgm:t>
    </dgm:pt>
    <dgm:pt modelId="{E4BBBBD0-FDD9-1646-8A75-DC9703F771D0}" type="parTrans" cxnId="{3EDC08E8-5384-EE4D-8DAF-228782216A8A}">
      <dgm:prSet/>
      <dgm:spPr/>
      <dgm:t>
        <a:bodyPr/>
        <a:lstStyle/>
        <a:p>
          <a:endParaRPr lang="en-US"/>
        </a:p>
      </dgm:t>
    </dgm:pt>
    <dgm:pt modelId="{172371D8-5807-814A-B5B9-17F05F1A7746}" type="sibTrans" cxnId="{3EDC08E8-5384-EE4D-8DAF-228782216A8A}">
      <dgm:prSet/>
      <dgm:spPr/>
      <dgm:t>
        <a:bodyPr/>
        <a:lstStyle/>
        <a:p>
          <a:endParaRPr lang="en-US"/>
        </a:p>
      </dgm:t>
    </dgm:pt>
    <dgm:pt modelId="{741B2E95-EC62-3E45-9B75-41EA9ED65D20}">
      <dgm:prSet/>
      <dgm:spPr/>
      <dgm:t>
        <a:bodyPr/>
        <a:lstStyle/>
        <a:p>
          <a:pPr rtl="0"/>
          <a:r>
            <a:rPr lang="en-US" dirty="0" smtClean="0"/>
            <a:t>access to the memory and resources of its process (all threads of a process share this)</a:t>
          </a:r>
          <a:endParaRPr lang="en-US" dirty="0"/>
        </a:p>
      </dgm:t>
    </dgm:pt>
    <dgm:pt modelId="{CB728BB5-4A17-DF44-87C5-0DE31F870D10}" type="parTrans" cxnId="{2D5A94CD-5BC9-884A-A532-5DDC5C551573}">
      <dgm:prSet/>
      <dgm:spPr/>
      <dgm:t>
        <a:bodyPr/>
        <a:lstStyle/>
        <a:p>
          <a:endParaRPr lang="en-US"/>
        </a:p>
      </dgm:t>
    </dgm:pt>
    <dgm:pt modelId="{8EFE1291-B1E4-2840-8592-6C089E5953F2}" type="sibTrans" cxnId="{2D5A94CD-5BC9-884A-A532-5DDC5C551573}">
      <dgm:prSet/>
      <dgm:spPr/>
      <dgm:t>
        <a:bodyPr/>
        <a:lstStyle/>
        <a:p>
          <a:endParaRPr lang="en-US"/>
        </a:p>
      </dgm:t>
    </dgm:pt>
    <dgm:pt modelId="{50825A7A-F96C-8748-8EAC-3F49A06BD7C7}" type="pres">
      <dgm:prSet presAssocID="{9CF3FE69-6D24-1B49-B8F5-47CFEB6421DF}" presName="linear" presStyleCnt="0">
        <dgm:presLayoutVars>
          <dgm:dir/>
          <dgm:animLvl val="lvl"/>
          <dgm:resizeHandles val="exact"/>
        </dgm:presLayoutVars>
      </dgm:prSet>
      <dgm:spPr/>
      <dgm:t>
        <a:bodyPr/>
        <a:lstStyle/>
        <a:p>
          <a:endParaRPr lang="en-US"/>
        </a:p>
      </dgm:t>
    </dgm:pt>
    <dgm:pt modelId="{201D5F21-1DB1-104C-AE9A-CBE95FAE25C1}" type="pres">
      <dgm:prSet presAssocID="{7D6FDBE2-044C-D946-AF66-4E6D1EAAC546}" presName="parentLin" presStyleCnt="0"/>
      <dgm:spPr/>
    </dgm:pt>
    <dgm:pt modelId="{6683806C-140C-074A-8B5B-FDCCA9146C25}" type="pres">
      <dgm:prSet presAssocID="{7D6FDBE2-044C-D946-AF66-4E6D1EAAC546}" presName="parentLeftMargin" presStyleLbl="node1" presStyleIdx="0" presStyleCnt="1"/>
      <dgm:spPr/>
      <dgm:t>
        <a:bodyPr/>
        <a:lstStyle/>
        <a:p>
          <a:endParaRPr lang="en-US"/>
        </a:p>
      </dgm:t>
    </dgm:pt>
    <dgm:pt modelId="{5E289D48-2C1F-DB42-885C-FA72D3EFD61D}" type="pres">
      <dgm:prSet presAssocID="{7D6FDBE2-044C-D946-AF66-4E6D1EAAC546}" presName="parentText" presStyleLbl="node1" presStyleIdx="0" presStyleCnt="1">
        <dgm:presLayoutVars>
          <dgm:chMax val="0"/>
          <dgm:bulletEnabled val="1"/>
        </dgm:presLayoutVars>
      </dgm:prSet>
      <dgm:spPr/>
      <dgm:t>
        <a:bodyPr/>
        <a:lstStyle/>
        <a:p>
          <a:endParaRPr lang="en-US"/>
        </a:p>
      </dgm:t>
    </dgm:pt>
    <dgm:pt modelId="{90C74369-D664-AD40-8D6C-0392A0591598}" type="pres">
      <dgm:prSet presAssocID="{7D6FDBE2-044C-D946-AF66-4E6D1EAAC546}" presName="negativeSpace" presStyleCnt="0"/>
      <dgm:spPr/>
    </dgm:pt>
    <dgm:pt modelId="{03E24D38-E902-DF4A-817F-AECD509B69DC}" type="pres">
      <dgm:prSet presAssocID="{7D6FDBE2-044C-D946-AF66-4E6D1EAAC546}" presName="childText" presStyleLbl="conFgAcc1" presStyleIdx="0" presStyleCnt="1">
        <dgm:presLayoutVars>
          <dgm:bulletEnabled val="1"/>
        </dgm:presLayoutVars>
      </dgm:prSet>
      <dgm:spPr/>
      <dgm:t>
        <a:bodyPr/>
        <a:lstStyle/>
        <a:p>
          <a:endParaRPr lang="en-US"/>
        </a:p>
      </dgm:t>
    </dgm:pt>
  </dgm:ptLst>
  <dgm:cxnLst>
    <dgm:cxn modelId="{C8379F6D-D1AE-5C41-B1B4-E6415743336D}" type="presOf" srcId="{7D6FDBE2-044C-D946-AF66-4E6D1EAAC546}" destId="{5E289D48-2C1F-DB42-885C-FA72D3EFD61D}" srcOrd="1" destOrd="0" presId="urn:microsoft.com/office/officeart/2005/8/layout/list1"/>
    <dgm:cxn modelId="{B8AB2E99-26F4-8543-9F73-293F36C17D4F}" type="presOf" srcId="{49DD2062-7C67-9D4E-A6C0-A4F6C65106E7}" destId="{03E24D38-E902-DF4A-817F-AECD509B69DC}" srcOrd="0" destOrd="0" presId="urn:microsoft.com/office/officeart/2005/8/layout/list1"/>
    <dgm:cxn modelId="{CFBCB090-B3A5-354F-A19F-7004EC67D32C}" type="presOf" srcId="{9CF3FE69-6D24-1B49-B8F5-47CFEB6421DF}" destId="{50825A7A-F96C-8748-8EAC-3F49A06BD7C7}" srcOrd="0" destOrd="0" presId="urn:microsoft.com/office/officeart/2005/8/layout/list1"/>
    <dgm:cxn modelId="{73612C1A-72F4-A04B-8686-34FC288B672A}" type="presOf" srcId="{741B2E95-EC62-3E45-9B75-41EA9ED65D20}" destId="{03E24D38-E902-DF4A-817F-AECD509B69DC}" srcOrd="0" destOrd="4" presId="urn:microsoft.com/office/officeart/2005/8/layout/list1"/>
    <dgm:cxn modelId="{CC29AFCC-E493-214A-902D-3D6E742DC188}" type="presOf" srcId="{2BC1316B-0411-5246-A176-EC0C463C5CEB}" destId="{03E24D38-E902-DF4A-817F-AECD509B69DC}" srcOrd="0" destOrd="3" presId="urn:microsoft.com/office/officeart/2005/8/layout/list1"/>
    <dgm:cxn modelId="{BA99F35D-F315-B64A-B2FA-A9CC6CC3E61A}" srcId="{7D6FDBE2-044C-D946-AF66-4E6D1EAAC546}" destId="{4355AE52-8070-0C48-81BD-42FC0AA13B04}" srcOrd="1" destOrd="0" parTransId="{92CC476F-D53A-BC45-A22A-A5E577E991C6}" sibTransId="{2264E98C-F2FA-944E-8B55-A8BEB23316E0}"/>
    <dgm:cxn modelId="{6D346A50-14EC-F644-A460-5BEFB939DCFC}" type="presOf" srcId="{4355AE52-8070-0C48-81BD-42FC0AA13B04}" destId="{03E24D38-E902-DF4A-817F-AECD509B69DC}" srcOrd="0" destOrd="1" presId="urn:microsoft.com/office/officeart/2005/8/layout/list1"/>
    <dgm:cxn modelId="{2B65EC89-2F3E-244A-874A-E597ACDA0CCA}" type="presOf" srcId="{890DC9E8-3B3E-864E-A4AF-795D59B4B4CF}" destId="{03E24D38-E902-DF4A-817F-AECD509B69DC}" srcOrd="0" destOrd="2" presId="urn:microsoft.com/office/officeart/2005/8/layout/list1"/>
    <dgm:cxn modelId="{B41FF676-8C39-0241-8B4C-3D60670E8EB5}" srcId="{7D6FDBE2-044C-D946-AF66-4E6D1EAAC546}" destId="{49DD2062-7C67-9D4E-A6C0-A4F6C65106E7}" srcOrd="0" destOrd="0" parTransId="{03EF178E-485E-444B-B4CF-2446D801B317}" sibTransId="{0613634A-EF56-D64F-AD59-8999790F6090}"/>
    <dgm:cxn modelId="{DC6B6945-15C6-C84C-94D2-9CAA399D7194}" type="presOf" srcId="{7D6FDBE2-044C-D946-AF66-4E6D1EAAC546}" destId="{6683806C-140C-074A-8B5B-FDCCA9146C25}" srcOrd="0" destOrd="0" presId="urn:microsoft.com/office/officeart/2005/8/layout/list1"/>
    <dgm:cxn modelId="{29DDDDDC-6775-0E4D-A0ED-BB689C0ADED6}" srcId="{7D6FDBE2-044C-D946-AF66-4E6D1EAAC546}" destId="{890DC9E8-3B3E-864E-A4AF-795D59B4B4CF}" srcOrd="2" destOrd="0" parTransId="{AAF4AC6E-2567-C34E-A87E-2D33DA449641}" sibTransId="{510B5EB9-6AEC-F943-AF5B-AB983733739A}"/>
    <dgm:cxn modelId="{5B3C6F0C-0F90-AA4F-8D06-A3770335ED96}" srcId="{9CF3FE69-6D24-1B49-B8F5-47CFEB6421DF}" destId="{7D6FDBE2-044C-D946-AF66-4E6D1EAAC546}" srcOrd="0" destOrd="0" parTransId="{0C034ED2-9521-1B46-8D37-35A152C771D9}" sibTransId="{F2104036-C024-8C42-9434-0BB4743791EF}"/>
    <dgm:cxn modelId="{2D5A94CD-5BC9-884A-A532-5DDC5C551573}" srcId="{7D6FDBE2-044C-D946-AF66-4E6D1EAAC546}" destId="{741B2E95-EC62-3E45-9B75-41EA9ED65D20}" srcOrd="4" destOrd="0" parTransId="{CB728BB5-4A17-DF44-87C5-0DE31F870D10}" sibTransId="{8EFE1291-B1E4-2840-8592-6C089E5953F2}"/>
    <dgm:cxn modelId="{3EDC08E8-5384-EE4D-8DAF-228782216A8A}" srcId="{7D6FDBE2-044C-D946-AF66-4E6D1EAAC546}" destId="{2BC1316B-0411-5246-A176-EC0C463C5CEB}" srcOrd="3" destOrd="0" parTransId="{E4BBBBD0-FDD9-1646-8A75-DC9703F771D0}" sibTransId="{172371D8-5807-814A-B5B9-17F05F1A7746}"/>
    <dgm:cxn modelId="{94A1B379-B8BE-9A4A-8365-F7CA50FC6121}" type="presParOf" srcId="{50825A7A-F96C-8748-8EAC-3F49A06BD7C7}" destId="{201D5F21-1DB1-104C-AE9A-CBE95FAE25C1}" srcOrd="0" destOrd="0" presId="urn:microsoft.com/office/officeart/2005/8/layout/list1"/>
    <dgm:cxn modelId="{98132EB5-9F26-DE40-9B01-FEE5C05024A2}" type="presParOf" srcId="{201D5F21-1DB1-104C-AE9A-CBE95FAE25C1}" destId="{6683806C-140C-074A-8B5B-FDCCA9146C25}" srcOrd="0" destOrd="0" presId="urn:microsoft.com/office/officeart/2005/8/layout/list1"/>
    <dgm:cxn modelId="{5CC69D89-3D30-3C4C-A0F9-D8DD97F1E149}" type="presParOf" srcId="{201D5F21-1DB1-104C-AE9A-CBE95FAE25C1}" destId="{5E289D48-2C1F-DB42-885C-FA72D3EFD61D}" srcOrd="1" destOrd="0" presId="urn:microsoft.com/office/officeart/2005/8/layout/list1"/>
    <dgm:cxn modelId="{D954BCBA-DF8D-E842-9AF8-2B7FFE60839F}" type="presParOf" srcId="{50825A7A-F96C-8748-8EAC-3F49A06BD7C7}" destId="{90C74369-D664-AD40-8D6C-0392A0591598}" srcOrd="1" destOrd="0" presId="urn:microsoft.com/office/officeart/2005/8/layout/list1"/>
    <dgm:cxn modelId="{9D12287F-B167-2F49-A3B4-11505F40E978}" type="presParOf" srcId="{50825A7A-F96C-8748-8EAC-3F49A06BD7C7}" destId="{03E24D38-E902-DF4A-817F-AECD509B69D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8612792-3CCB-3147-AB6A-564A067D979F}"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AFA0CC6C-5A11-3541-A96B-BBB9E8F10083}">
      <dgm:prSet custT="1"/>
      <dgm:spPr/>
      <dgm:t>
        <a:bodyPr/>
        <a:lstStyle/>
        <a:p>
          <a:pPr rtl="0"/>
          <a:r>
            <a:rPr lang="en-US" sz="1800" dirty="0" smtClean="0"/>
            <a:t>Takes less time to create a new thread than a process</a:t>
          </a:r>
          <a:endParaRPr lang="en-US" sz="1800" dirty="0"/>
        </a:p>
      </dgm:t>
    </dgm:pt>
    <dgm:pt modelId="{0051A69D-4669-124D-85A6-0A75C8565B53}" type="parTrans" cxnId="{EE406D00-A366-AB41-B013-79960A0EF781}">
      <dgm:prSet/>
      <dgm:spPr/>
      <dgm:t>
        <a:bodyPr/>
        <a:lstStyle/>
        <a:p>
          <a:endParaRPr lang="en-US"/>
        </a:p>
      </dgm:t>
    </dgm:pt>
    <dgm:pt modelId="{89B2846F-B036-B845-98E7-5447983B519B}" type="sibTrans" cxnId="{EE406D00-A366-AB41-B013-79960A0EF781}">
      <dgm:prSet/>
      <dgm:spPr/>
      <dgm:t>
        <a:bodyPr/>
        <a:lstStyle/>
        <a:p>
          <a:endParaRPr lang="en-US" dirty="0"/>
        </a:p>
      </dgm:t>
    </dgm:pt>
    <dgm:pt modelId="{72BE931D-4917-064A-8CED-E89B3B49C005}">
      <dgm:prSet custT="1"/>
      <dgm:spPr/>
      <dgm:t>
        <a:bodyPr/>
        <a:lstStyle/>
        <a:p>
          <a:pPr rtl="0"/>
          <a:r>
            <a:rPr lang="en-US" sz="1800" dirty="0" smtClean="0"/>
            <a:t>Less time to terminate a thread than a process</a:t>
          </a:r>
          <a:endParaRPr lang="en-US" sz="1800" dirty="0"/>
        </a:p>
      </dgm:t>
    </dgm:pt>
    <dgm:pt modelId="{4B95287D-3311-4B44-822D-7DBF087E83C4}" type="parTrans" cxnId="{545C5D4E-2318-DA44-81A1-FE37C177C142}">
      <dgm:prSet/>
      <dgm:spPr/>
      <dgm:t>
        <a:bodyPr/>
        <a:lstStyle/>
        <a:p>
          <a:endParaRPr lang="en-US"/>
        </a:p>
      </dgm:t>
    </dgm:pt>
    <dgm:pt modelId="{383132FC-8629-134A-9906-CD52E08F6531}" type="sibTrans" cxnId="{545C5D4E-2318-DA44-81A1-FE37C177C142}">
      <dgm:prSet/>
      <dgm:spPr/>
      <dgm:t>
        <a:bodyPr/>
        <a:lstStyle/>
        <a:p>
          <a:endParaRPr lang="en-US" dirty="0"/>
        </a:p>
      </dgm:t>
    </dgm:pt>
    <dgm:pt modelId="{1765FA09-159F-6843-8FFB-18AA17877074}">
      <dgm:prSet custT="1"/>
      <dgm:spPr/>
      <dgm:t>
        <a:bodyPr/>
        <a:lstStyle/>
        <a:p>
          <a:pPr rtl="0"/>
          <a:r>
            <a:rPr lang="en-US" sz="1800" dirty="0" smtClean="0"/>
            <a:t>Switching between two threads takes less time than switching between processes</a:t>
          </a:r>
          <a:endParaRPr lang="en-US" sz="1800" dirty="0"/>
        </a:p>
      </dgm:t>
    </dgm:pt>
    <dgm:pt modelId="{2F61D544-E6BE-5A4A-B671-6050A491E6EE}" type="parTrans" cxnId="{D1A6B5C9-FAE6-E84A-9BDE-4250B3BC4505}">
      <dgm:prSet/>
      <dgm:spPr/>
      <dgm:t>
        <a:bodyPr/>
        <a:lstStyle/>
        <a:p>
          <a:endParaRPr lang="en-US"/>
        </a:p>
      </dgm:t>
    </dgm:pt>
    <dgm:pt modelId="{AF82CA53-B444-2C4A-A223-DA80E41EF993}" type="sibTrans" cxnId="{D1A6B5C9-FAE6-E84A-9BDE-4250B3BC4505}">
      <dgm:prSet/>
      <dgm:spPr/>
      <dgm:t>
        <a:bodyPr/>
        <a:lstStyle/>
        <a:p>
          <a:endParaRPr lang="en-US" dirty="0"/>
        </a:p>
      </dgm:t>
    </dgm:pt>
    <dgm:pt modelId="{AD34B155-D904-644D-95D1-187D4C7439BD}">
      <dgm:prSet custT="1"/>
      <dgm:spPr/>
      <dgm:t>
        <a:bodyPr/>
        <a:lstStyle/>
        <a:p>
          <a:pPr rtl="0"/>
          <a:r>
            <a:rPr lang="en-US" sz="1800" dirty="0" smtClean="0"/>
            <a:t>Threads enhance efficiency in communication between programs</a:t>
          </a:r>
          <a:endParaRPr lang="en-US" sz="1800" dirty="0"/>
        </a:p>
      </dgm:t>
    </dgm:pt>
    <dgm:pt modelId="{7C71F8B5-0903-7B4E-89CC-A33A4F72AF14}" type="parTrans" cxnId="{B2CDC935-D2D5-1B4A-9185-022688E19A2B}">
      <dgm:prSet/>
      <dgm:spPr/>
      <dgm:t>
        <a:bodyPr/>
        <a:lstStyle/>
        <a:p>
          <a:endParaRPr lang="en-US"/>
        </a:p>
      </dgm:t>
    </dgm:pt>
    <dgm:pt modelId="{09A54BFE-F92A-F14A-9470-DB6AA6E7DBC4}" type="sibTrans" cxnId="{B2CDC935-D2D5-1B4A-9185-022688E19A2B}">
      <dgm:prSet/>
      <dgm:spPr/>
      <dgm:t>
        <a:bodyPr/>
        <a:lstStyle/>
        <a:p>
          <a:endParaRPr lang="en-US"/>
        </a:p>
      </dgm:t>
    </dgm:pt>
    <dgm:pt modelId="{F31B188B-EE04-7A41-B087-53347EEFDF99}" type="pres">
      <dgm:prSet presAssocID="{18612792-3CCB-3147-AB6A-564A067D979F}" presName="Name0" presStyleCnt="0">
        <dgm:presLayoutVars>
          <dgm:dir/>
          <dgm:animLvl val="lvl"/>
          <dgm:resizeHandles val="exact"/>
        </dgm:presLayoutVars>
      </dgm:prSet>
      <dgm:spPr/>
      <dgm:t>
        <a:bodyPr/>
        <a:lstStyle/>
        <a:p>
          <a:endParaRPr lang="en-US"/>
        </a:p>
      </dgm:t>
    </dgm:pt>
    <dgm:pt modelId="{386799D7-94D7-814E-8B46-9492E2021E75}" type="pres">
      <dgm:prSet presAssocID="{18612792-3CCB-3147-AB6A-564A067D979F}" presName="tSp" presStyleCnt="0"/>
      <dgm:spPr/>
    </dgm:pt>
    <dgm:pt modelId="{49582FC7-E5E8-FD46-97E2-1C712C16B51B}" type="pres">
      <dgm:prSet presAssocID="{18612792-3CCB-3147-AB6A-564A067D979F}" presName="bSp" presStyleCnt="0"/>
      <dgm:spPr/>
    </dgm:pt>
    <dgm:pt modelId="{A88E4BEC-E3E1-7A47-8F0D-4E9A043F7A3F}" type="pres">
      <dgm:prSet presAssocID="{18612792-3CCB-3147-AB6A-564A067D979F}" presName="process" presStyleCnt="0"/>
      <dgm:spPr/>
    </dgm:pt>
    <dgm:pt modelId="{6B723AA7-98F1-004E-92ED-62FA82380A40}" type="pres">
      <dgm:prSet presAssocID="{AFA0CC6C-5A11-3541-A96B-BBB9E8F10083}" presName="composite1" presStyleCnt="0"/>
      <dgm:spPr/>
    </dgm:pt>
    <dgm:pt modelId="{BC24B6E1-8926-6843-9594-F3E8EEF720BF}" type="pres">
      <dgm:prSet presAssocID="{AFA0CC6C-5A11-3541-A96B-BBB9E8F10083}" presName="dummyNode1" presStyleLbl="node1" presStyleIdx="0" presStyleCnt="4"/>
      <dgm:spPr/>
    </dgm:pt>
    <dgm:pt modelId="{C025B061-28CD-1A44-A68C-27DC3598CC6C}" type="pres">
      <dgm:prSet presAssocID="{AFA0CC6C-5A11-3541-A96B-BBB9E8F10083}" presName="childNode1" presStyleLbl="bgAcc1" presStyleIdx="0" presStyleCnt="4">
        <dgm:presLayoutVars>
          <dgm:bulletEnabled val="1"/>
        </dgm:presLayoutVars>
      </dgm:prSet>
      <dgm:spPr/>
    </dgm:pt>
    <dgm:pt modelId="{96DAA187-7B06-664F-AA58-18925EE1891B}" type="pres">
      <dgm:prSet presAssocID="{AFA0CC6C-5A11-3541-A96B-BBB9E8F10083}" presName="childNode1tx" presStyleLbl="bgAcc1" presStyleIdx="0" presStyleCnt="4">
        <dgm:presLayoutVars>
          <dgm:bulletEnabled val="1"/>
        </dgm:presLayoutVars>
      </dgm:prSet>
      <dgm:spPr/>
    </dgm:pt>
    <dgm:pt modelId="{D4D7556E-CD4B-0F43-B97B-025926CE55A9}" type="pres">
      <dgm:prSet presAssocID="{AFA0CC6C-5A11-3541-A96B-BBB9E8F10083}" presName="parentNode1" presStyleLbl="node1" presStyleIdx="0" presStyleCnt="4" custScaleX="113305" custScaleY="273175">
        <dgm:presLayoutVars>
          <dgm:chMax val="1"/>
          <dgm:bulletEnabled val="1"/>
        </dgm:presLayoutVars>
      </dgm:prSet>
      <dgm:spPr/>
      <dgm:t>
        <a:bodyPr/>
        <a:lstStyle/>
        <a:p>
          <a:endParaRPr lang="en-US"/>
        </a:p>
      </dgm:t>
    </dgm:pt>
    <dgm:pt modelId="{7F1022CC-12C5-4345-9F79-304BA44059D2}" type="pres">
      <dgm:prSet presAssocID="{AFA0CC6C-5A11-3541-A96B-BBB9E8F10083}" presName="connSite1" presStyleCnt="0"/>
      <dgm:spPr/>
    </dgm:pt>
    <dgm:pt modelId="{551E1238-A39B-B149-8297-AA72CE9A22C8}" type="pres">
      <dgm:prSet presAssocID="{89B2846F-B036-B845-98E7-5447983B519B}" presName="Name9" presStyleLbl="sibTrans2D1" presStyleIdx="0" presStyleCnt="3" custLinFactNeighborX="46084" custLinFactNeighborY="-15907"/>
      <dgm:spPr/>
      <dgm:t>
        <a:bodyPr/>
        <a:lstStyle/>
        <a:p>
          <a:endParaRPr lang="en-US"/>
        </a:p>
      </dgm:t>
    </dgm:pt>
    <dgm:pt modelId="{8E2546F3-012C-2348-9075-98FF862FAE46}" type="pres">
      <dgm:prSet presAssocID="{72BE931D-4917-064A-8CED-E89B3B49C005}" presName="composite2" presStyleCnt="0"/>
      <dgm:spPr/>
    </dgm:pt>
    <dgm:pt modelId="{EE0F488B-75C0-4144-9FD6-ACFC2CF22638}" type="pres">
      <dgm:prSet presAssocID="{72BE931D-4917-064A-8CED-E89B3B49C005}" presName="dummyNode2" presStyleLbl="node1" presStyleIdx="0" presStyleCnt="4"/>
      <dgm:spPr/>
    </dgm:pt>
    <dgm:pt modelId="{5FF00021-0035-EC44-9F54-1581344B5540}" type="pres">
      <dgm:prSet presAssocID="{72BE931D-4917-064A-8CED-E89B3B49C005}" presName="childNode2" presStyleLbl="bgAcc1" presStyleIdx="1" presStyleCnt="4">
        <dgm:presLayoutVars>
          <dgm:bulletEnabled val="1"/>
        </dgm:presLayoutVars>
      </dgm:prSet>
      <dgm:spPr/>
    </dgm:pt>
    <dgm:pt modelId="{07E77F62-D5DE-9246-B8F6-78FD9550873C}" type="pres">
      <dgm:prSet presAssocID="{72BE931D-4917-064A-8CED-E89B3B49C005}" presName="childNode2tx" presStyleLbl="bgAcc1" presStyleIdx="1" presStyleCnt="4">
        <dgm:presLayoutVars>
          <dgm:bulletEnabled val="1"/>
        </dgm:presLayoutVars>
      </dgm:prSet>
      <dgm:spPr/>
    </dgm:pt>
    <dgm:pt modelId="{F8DEE456-5D02-F24A-9584-7CB10AA1B0B3}" type="pres">
      <dgm:prSet presAssocID="{72BE931D-4917-064A-8CED-E89B3B49C005}" presName="parentNode2" presStyleLbl="node1" presStyleIdx="1" presStyleCnt="4" custScaleX="137971" custScaleY="240981">
        <dgm:presLayoutVars>
          <dgm:chMax val="0"/>
          <dgm:bulletEnabled val="1"/>
        </dgm:presLayoutVars>
      </dgm:prSet>
      <dgm:spPr/>
      <dgm:t>
        <a:bodyPr/>
        <a:lstStyle/>
        <a:p>
          <a:endParaRPr lang="en-US"/>
        </a:p>
      </dgm:t>
    </dgm:pt>
    <dgm:pt modelId="{C54100DE-91BD-4440-9BF7-98ED8E46F6C0}" type="pres">
      <dgm:prSet presAssocID="{72BE931D-4917-064A-8CED-E89B3B49C005}" presName="connSite2" presStyleCnt="0"/>
      <dgm:spPr/>
    </dgm:pt>
    <dgm:pt modelId="{77A16B1F-811E-5249-9C4A-E45362F95CB1}" type="pres">
      <dgm:prSet presAssocID="{383132FC-8629-134A-9906-CD52E08F6531}" presName="Name18" presStyleLbl="sibTrans2D1" presStyleIdx="1" presStyleCnt="3" custLinFactNeighborX="15062" custLinFactNeighborY="13787"/>
      <dgm:spPr/>
      <dgm:t>
        <a:bodyPr/>
        <a:lstStyle/>
        <a:p>
          <a:endParaRPr lang="en-US"/>
        </a:p>
      </dgm:t>
    </dgm:pt>
    <dgm:pt modelId="{C8D35E00-E8F9-344D-A0A4-0805AC08AE07}" type="pres">
      <dgm:prSet presAssocID="{1765FA09-159F-6843-8FFB-18AA17877074}" presName="composite1" presStyleCnt="0"/>
      <dgm:spPr/>
    </dgm:pt>
    <dgm:pt modelId="{4B113F1A-6971-C74D-93B7-B466E820B9E8}" type="pres">
      <dgm:prSet presAssocID="{1765FA09-159F-6843-8FFB-18AA17877074}" presName="dummyNode1" presStyleLbl="node1" presStyleIdx="1" presStyleCnt="4"/>
      <dgm:spPr/>
    </dgm:pt>
    <dgm:pt modelId="{2401F2B1-4C8C-3B40-BFC1-E2B42A50EB44}" type="pres">
      <dgm:prSet presAssocID="{1765FA09-159F-6843-8FFB-18AA17877074}" presName="childNode1" presStyleLbl="bgAcc1" presStyleIdx="2" presStyleCnt="4">
        <dgm:presLayoutVars>
          <dgm:bulletEnabled val="1"/>
        </dgm:presLayoutVars>
      </dgm:prSet>
      <dgm:spPr/>
    </dgm:pt>
    <dgm:pt modelId="{5B12B861-D846-F84D-881F-A2EB39D50CB6}" type="pres">
      <dgm:prSet presAssocID="{1765FA09-159F-6843-8FFB-18AA17877074}" presName="childNode1tx" presStyleLbl="bgAcc1" presStyleIdx="2" presStyleCnt="4">
        <dgm:presLayoutVars>
          <dgm:bulletEnabled val="1"/>
        </dgm:presLayoutVars>
      </dgm:prSet>
      <dgm:spPr/>
    </dgm:pt>
    <dgm:pt modelId="{877379AA-74FD-3B4E-B4C4-F6D60C04083B}" type="pres">
      <dgm:prSet presAssocID="{1765FA09-159F-6843-8FFB-18AA17877074}" presName="parentNode1" presStyleLbl="node1" presStyleIdx="2" presStyleCnt="4" custScaleX="154449" custScaleY="345556">
        <dgm:presLayoutVars>
          <dgm:chMax val="1"/>
          <dgm:bulletEnabled val="1"/>
        </dgm:presLayoutVars>
      </dgm:prSet>
      <dgm:spPr/>
      <dgm:t>
        <a:bodyPr/>
        <a:lstStyle/>
        <a:p>
          <a:endParaRPr lang="en-US"/>
        </a:p>
      </dgm:t>
    </dgm:pt>
    <dgm:pt modelId="{6AA7EA57-E851-8049-A6C9-65B7EF761E43}" type="pres">
      <dgm:prSet presAssocID="{1765FA09-159F-6843-8FFB-18AA17877074}" presName="connSite1" presStyleCnt="0"/>
      <dgm:spPr/>
    </dgm:pt>
    <dgm:pt modelId="{89B61966-62BD-9A4E-B31E-31C32831A504}" type="pres">
      <dgm:prSet presAssocID="{AF82CA53-B444-2C4A-A223-DA80E41EF993}" presName="Name9" presStyleLbl="sibTrans2D1" presStyleIdx="2" presStyleCnt="3" custLinFactNeighborX="42309" custLinFactNeighborY="-27021"/>
      <dgm:spPr/>
      <dgm:t>
        <a:bodyPr/>
        <a:lstStyle/>
        <a:p>
          <a:endParaRPr lang="en-US"/>
        </a:p>
      </dgm:t>
    </dgm:pt>
    <dgm:pt modelId="{85BABCFF-DEBC-E548-91CD-3B8952718110}" type="pres">
      <dgm:prSet presAssocID="{AD34B155-D904-644D-95D1-187D4C7439BD}" presName="composite2" presStyleCnt="0"/>
      <dgm:spPr/>
    </dgm:pt>
    <dgm:pt modelId="{EA439E54-9D59-AC4A-8214-D756227D4F2A}" type="pres">
      <dgm:prSet presAssocID="{AD34B155-D904-644D-95D1-187D4C7439BD}" presName="dummyNode2" presStyleLbl="node1" presStyleIdx="2" presStyleCnt="4"/>
      <dgm:spPr/>
    </dgm:pt>
    <dgm:pt modelId="{E1E1BC13-FC71-954D-A46E-211E173FDACF}" type="pres">
      <dgm:prSet presAssocID="{AD34B155-D904-644D-95D1-187D4C7439BD}" presName="childNode2" presStyleLbl="bgAcc1" presStyleIdx="3" presStyleCnt="4" custScaleX="136011" custScaleY="49036" custLinFactNeighborX="7653" custLinFactNeighborY="11125">
        <dgm:presLayoutVars>
          <dgm:bulletEnabled val="1"/>
        </dgm:presLayoutVars>
      </dgm:prSet>
      <dgm:spPr/>
      <dgm:t>
        <a:bodyPr/>
        <a:lstStyle/>
        <a:p>
          <a:endParaRPr lang="en-US"/>
        </a:p>
      </dgm:t>
    </dgm:pt>
    <dgm:pt modelId="{F945C3D2-839E-724B-B409-98982F52C1F6}" type="pres">
      <dgm:prSet presAssocID="{AD34B155-D904-644D-95D1-187D4C7439BD}" presName="childNode2tx" presStyleLbl="bgAcc1" presStyleIdx="3" presStyleCnt="4">
        <dgm:presLayoutVars>
          <dgm:bulletEnabled val="1"/>
        </dgm:presLayoutVars>
      </dgm:prSet>
      <dgm:spPr/>
      <dgm:t>
        <a:bodyPr/>
        <a:lstStyle/>
        <a:p>
          <a:endParaRPr lang="en-US"/>
        </a:p>
      </dgm:t>
    </dgm:pt>
    <dgm:pt modelId="{2FCD161A-46FB-A047-ABDE-85957AB23A74}" type="pres">
      <dgm:prSet presAssocID="{AD34B155-D904-644D-95D1-187D4C7439BD}" presName="parentNode2" presStyleLbl="node1" presStyleIdx="3" presStyleCnt="4" custScaleX="160014" custScaleY="253800">
        <dgm:presLayoutVars>
          <dgm:chMax val="0"/>
          <dgm:bulletEnabled val="1"/>
        </dgm:presLayoutVars>
      </dgm:prSet>
      <dgm:spPr/>
      <dgm:t>
        <a:bodyPr/>
        <a:lstStyle/>
        <a:p>
          <a:endParaRPr lang="en-US"/>
        </a:p>
      </dgm:t>
    </dgm:pt>
    <dgm:pt modelId="{895F1F65-BB13-4C40-8BB6-33B7764587BE}" type="pres">
      <dgm:prSet presAssocID="{AD34B155-D904-644D-95D1-187D4C7439BD}" presName="connSite2" presStyleCnt="0"/>
      <dgm:spPr/>
    </dgm:pt>
  </dgm:ptLst>
  <dgm:cxnLst>
    <dgm:cxn modelId="{EE406D00-A366-AB41-B013-79960A0EF781}" srcId="{18612792-3CCB-3147-AB6A-564A067D979F}" destId="{AFA0CC6C-5A11-3541-A96B-BBB9E8F10083}" srcOrd="0" destOrd="0" parTransId="{0051A69D-4669-124D-85A6-0A75C8565B53}" sibTransId="{89B2846F-B036-B845-98E7-5447983B519B}"/>
    <dgm:cxn modelId="{E80E7BFC-0935-8448-8E11-2BA60A5E9471}" type="presOf" srcId="{AF82CA53-B444-2C4A-A223-DA80E41EF993}" destId="{89B61966-62BD-9A4E-B31E-31C32831A504}" srcOrd="0" destOrd="0" presId="urn:microsoft.com/office/officeart/2005/8/layout/hProcess4"/>
    <dgm:cxn modelId="{D1A6B5C9-FAE6-E84A-9BDE-4250B3BC4505}" srcId="{18612792-3CCB-3147-AB6A-564A067D979F}" destId="{1765FA09-159F-6843-8FFB-18AA17877074}" srcOrd="2" destOrd="0" parTransId="{2F61D544-E6BE-5A4A-B671-6050A491E6EE}" sibTransId="{AF82CA53-B444-2C4A-A223-DA80E41EF993}"/>
    <dgm:cxn modelId="{4B2EB48D-7938-A647-981E-BCB567E68E07}" type="presOf" srcId="{89B2846F-B036-B845-98E7-5447983B519B}" destId="{551E1238-A39B-B149-8297-AA72CE9A22C8}" srcOrd="0" destOrd="0" presId="urn:microsoft.com/office/officeart/2005/8/layout/hProcess4"/>
    <dgm:cxn modelId="{CC614737-B347-EE46-BB55-40B0F42B2A7A}" type="presOf" srcId="{18612792-3CCB-3147-AB6A-564A067D979F}" destId="{F31B188B-EE04-7A41-B087-53347EEFDF99}" srcOrd="0" destOrd="0" presId="urn:microsoft.com/office/officeart/2005/8/layout/hProcess4"/>
    <dgm:cxn modelId="{A84F8DFC-CD99-0C42-84FB-88AEC30B4B45}" type="presOf" srcId="{AD34B155-D904-644D-95D1-187D4C7439BD}" destId="{2FCD161A-46FB-A047-ABDE-85957AB23A74}" srcOrd="0" destOrd="0" presId="urn:microsoft.com/office/officeart/2005/8/layout/hProcess4"/>
    <dgm:cxn modelId="{B2CDC935-D2D5-1B4A-9185-022688E19A2B}" srcId="{18612792-3CCB-3147-AB6A-564A067D979F}" destId="{AD34B155-D904-644D-95D1-187D4C7439BD}" srcOrd="3" destOrd="0" parTransId="{7C71F8B5-0903-7B4E-89CC-A33A4F72AF14}" sibTransId="{09A54BFE-F92A-F14A-9470-DB6AA6E7DBC4}"/>
    <dgm:cxn modelId="{BAFF7E74-F536-8C42-9BC2-0C9B7FD60F15}" type="presOf" srcId="{72BE931D-4917-064A-8CED-E89B3B49C005}" destId="{F8DEE456-5D02-F24A-9584-7CB10AA1B0B3}" srcOrd="0" destOrd="0" presId="urn:microsoft.com/office/officeart/2005/8/layout/hProcess4"/>
    <dgm:cxn modelId="{F8C8C330-C624-B541-8815-DF5338E7CB45}" type="presOf" srcId="{AFA0CC6C-5A11-3541-A96B-BBB9E8F10083}" destId="{D4D7556E-CD4B-0F43-B97B-025926CE55A9}" srcOrd="0" destOrd="0" presId="urn:microsoft.com/office/officeart/2005/8/layout/hProcess4"/>
    <dgm:cxn modelId="{32ED87A2-F321-D442-A964-8BC29D06AEE4}" type="presOf" srcId="{1765FA09-159F-6843-8FFB-18AA17877074}" destId="{877379AA-74FD-3B4E-B4C4-F6D60C04083B}" srcOrd="0" destOrd="0" presId="urn:microsoft.com/office/officeart/2005/8/layout/hProcess4"/>
    <dgm:cxn modelId="{A415A00C-441E-B44A-8358-0446E773409E}" type="presOf" srcId="{383132FC-8629-134A-9906-CD52E08F6531}" destId="{77A16B1F-811E-5249-9C4A-E45362F95CB1}" srcOrd="0" destOrd="0" presId="urn:microsoft.com/office/officeart/2005/8/layout/hProcess4"/>
    <dgm:cxn modelId="{545C5D4E-2318-DA44-81A1-FE37C177C142}" srcId="{18612792-3CCB-3147-AB6A-564A067D979F}" destId="{72BE931D-4917-064A-8CED-E89B3B49C005}" srcOrd="1" destOrd="0" parTransId="{4B95287D-3311-4B44-822D-7DBF087E83C4}" sibTransId="{383132FC-8629-134A-9906-CD52E08F6531}"/>
    <dgm:cxn modelId="{3C317063-F441-5A44-ABF3-DDCA76DC01C0}" type="presParOf" srcId="{F31B188B-EE04-7A41-B087-53347EEFDF99}" destId="{386799D7-94D7-814E-8B46-9492E2021E75}" srcOrd="0" destOrd="0" presId="urn:microsoft.com/office/officeart/2005/8/layout/hProcess4"/>
    <dgm:cxn modelId="{C7C41215-B1FE-E54B-9463-0BD3B96E3EE0}" type="presParOf" srcId="{F31B188B-EE04-7A41-B087-53347EEFDF99}" destId="{49582FC7-E5E8-FD46-97E2-1C712C16B51B}" srcOrd="1" destOrd="0" presId="urn:microsoft.com/office/officeart/2005/8/layout/hProcess4"/>
    <dgm:cxn modelId="{C8DEBA6D-E6D1-0A49-8DB3-922A122B083D}" type="presParOf" srcId="{F31B188B-EE04-7A41-B087-53347EEFDF99}" destId="{A88E4BEC-E3E1-7A47-8F0D-4E9A043F7A3F}" srcOrd="2" destOrd="0" presId="urn:microsoft.com/office/officeart/2005/8/layout/hProcess4"/>
    <dgm:cxn modelId="{E4C9713B-AAA3-E94D-BE16-36E01D12F228}" type="presParOf" srcId="{A88E4BEC-E3E1-7A47-8F0D-4E9A043F7A3F}" destId="{6B723AA7-98F1-004E-92ED-62FA82380A40}" srcOrd="0" destOrd="0" presId="urn:microsoft.com/office/officeart/2005/8/layout/hProcess4"/>
    <dgm:cxn modelId="{BB000E4B-9D31-E448-A23E-BB043C7A1748}" type="presParOf" srcId="{6B723AA7-98F1-004E-92ED-62FA82380A40}" destId="{BC24B6E1-8926-6843-9594-F3E8EEF720BF}" srcOrd="0" destOrd="0" presId="urn:microsoft.com/office/officeart/2005/8/layout/hProcess4"/>
    <dgm:cxn modelId="{0B17FE1B-7BDF-1C47-9505-F3B5816A7848}" type="presParOf" srcId="{6B723AA7-98F1-004E-92ED-62FA82380A40}" destId="{C025B061-28CD-1A44-A68C-27DC3598CC6C}" srcOrd="1" destOrd="0" presId="urn:microsoft.com/office/officeart/2005/8/layout/hProcess4"/>
    <dgm:cxn modelId="{420AE265-021E-0641-B8CA-FC6FE11864E0}" type="presParOf" srcId="{6B723AA7-98F1-004E-92ED-62FA82380A40}" destId="{96DAA187-7B06-664F-AA58-18925EE1891B}" srcOrd="2" destOrd="0" presId="urn:microsoft.com/office/officeart/2005/8/layout/hProcess4"/>
    <dgm:cxn modelId="{22ACAE72-A578-194A-BC2B-DCA1043DA502}" type="presParOf" srcId="{6B723AA7-98F1-004E-92ED-62FA82380A40}" destId="{D4D7556E-CD4B-0F43-B97B-025926CE55A9}" srcOrd="3" destOrd="0" presId="urn:microsoft.com/office/officeart/2005/8/layout/hProcess4"/>
    <dgm:cxn modelId="{3A35D0D8-BA9E-1F4C-AB09-033EF9ED6049}" type="presParOf" srcId="{6B723AA7-98F1-004E-92ED-62FA82380A40}" destId="{7F1022CC-12C5-4345-9F79-304BA44059D2}" srcOrd="4" destOrd="0" presId="urn:microsoft.com/office/officeart/2005/8/layout/hProcess4"/>
    <dgm:cxn modelId="{3354864E-398F-6A47-BF10-E4A764661CF4}" type="presParOf" srcId="{A88E4BEC-E3E1-7A47-8F0D-4E9A043F7A3F}" destId="{551E1238-A39B-B149-8297-AA72CE9A22C8}" srcOrd="1" destOrd="0" presId="urn:microsoft.com/office/officeart/2005/8/layout/hProcess4"/>
    <dgm:cxn modelId="{1D605FED-8AA2-0C45-8262-68641BEE3233}" type="presParOf" srcId="{A88E4BEC-E3E1-7A47-8F0D-4E9A043F7A3F}" destId="{8E2546F3-012C-2348-9075-98FF862FAE46}" srcOrd="2" destOrd="0" presId="urn:microsoft.com/office/officeart/2005/8/layout/hProcess4"/>
    <dgm:cxn modelId="{6D512F4C-DAAB-D946-8C63-6BC2D095761D}" type="presParOf" srcId="{8E2546F3-012C-2348-9075-98FF862FAE46}" destId="{EE0F488B-75C0-4144-9FD6-ACFC2CF22638}" srcOrd="0" destOrd="0" presId="urn:microsoft.com/office/officeart/2005/8/layout/hProcess4"/>
    <dgm:cxn modelId="{9ECA3E92-AD40-D340-B338-C9B881F3B3E6}" type="presParOf" srcId="{8E2546F3-012C-2348-9075-98FF862FAE46}" destId="{5FF00021-0035-EC44-9F54-1581344B5540}" srcOrd="1" destOrd="0" presId="urn:microsoft.com/office/officeart/2005/8/layout/hProcess4"/>
    <dgm:cxn modelId="{742AB3AE-2FF0-744D-832A-B49320CF59A8}" type="presParOf" srcId="{8E2546F3-012C-2348-9075-98FF862FAE46}" destId="{07E77F62-D5DE-9246-B8F6-78FD9550873C}" srcOrd="2" destOrd="0" presId="urn:microsoft.com/office/officeart/2005/8/layout/hProcess4"/>
    <dgm:cxn modelId="{3B391245-C902-C545-9286-37958865CE1F}" type="presParOf" srcId="{8E2546F3-012C-2348-9075-98FF862FAE46}" destId="{F8DEE456-5D02-F24A-9584-7CB10AA1B0B3}" srcOrd="3" destOrd="0" presId="urn:microsoft.com/office/officeart/2005/8/layout/hProcess4"/>
    <dgm:cxn modelId="{E4C6C6F7-6F51-694D-9361-45896C7EF557}" type="presParOf" srcId="{8E2546F3-012C-2348-9075-98FF862FAE46}" destId="{C54100DE-91BD-4440-9BF7-98ED8E46F6C0}" srcOrd="4" destOrd="0" presId="urn:microsoft.com/office/officeart/2005/8/layout/hProcess4"/>
    <dgm:cxn modelId="{66F60A7C-92E6-B14C-A90E-FF167CDF6B06}" type="presParOf" srcId="{A88E4BEC-E3E1-7A47-8F0D-4E9A043F7A3F}" destId="{77A16B1F-811E-5249-9C4A-E45362F95CB1}" srcOrd="3" destOrd="0" presId="urn:microsoft.com/office/officeart/2005/8/layout/hProcess4"/>
    <dgm:cxn modelId="{BCB93A6F-CB23-D249-BE80-5FD4765678D0}" type="presParOf" srcId="{A88E4BEC-E3E1-7A47-8F0D-4E9A043F7A3F}" destId="{C8D35E00-E8F9-344D-A0A4-0805AC08AE07}" srcOrd="4" destOrd="0" presId="urn:microsoft.com/office/officeart/2005/8/layout/hProcess4"/>
    <dgm:cxn modelId="{E0A2AEC2-63C9-1041-AEE9-A40ECB926F7E}" type="presParOf" srcId="{C8D35E00-E8F9-344D-A0A4-0805AC08AE07}" destId="{4B113F1A-6971-C74D-93B7-B466E820B9E8}" srcOrd="0" destOrd="0" presId="urn:microsoft.com/office/officeart/2005/8/layout/hProcess4"/>
    <dgm:cxn modelId="{B5931D8F-1FAB-994B-BC84-DACA99A21EDA}" type="presParOf" srcId="{C8D35E00-E8F9-344D-A0A4-0805AC08AE07}" destId="{2401F2B1-4C8C-3B40-BFC1-E2B42A50EB44}" srcOrd="1" destOrd="0" presId="urn:microsoft.com/office/officeart/2005/8/layout/hProcess4"/>
    <dgm:cxn modelId="{852E746E-A76F-4449-8387-C6FA76B9B234}" type="presParOf" srcId="{C8D35E00-E8F9-344D-A0A4-0805AC08AE07}" destId="{5B12B861-D846-F84D-881F-A2EB39D50CB6}" srcOrd="2" destOrd="0" presId="urn:microsoft.com/office/officeart/2005/8/layout/hProcess4"/>
    <dgm:cxn modelId="{3A4F000A-7CDB-3946-88A0-77DEAE54A37E}" type="presParOf" srcId="{C8D35E00-E8F9-344D-A0A4-0805AC08AE07}" destId="{877379AA-74FD-3B4E-B4C4-F6D60C04083B}" srcOrd="3" destOrd="0" presId="urn:microsoft.com/office/officeart/2005/8/layout/hProcess4"/>
    <dgm:cxn modelId="{08498C5D-BFC1-8742-9596-6D378B308952}" type="presParOf" srcId="{C8D35E00-E8F9-344D-A0A4-0805AC08AE07}" destId="{6AA7EA57-E851-8049-A6C9-65B7EF761E43}" srcOrd="4" destOrd="0" presId="urn:microsoft.com/office/officeart/2005/8/layout/hProcess4"/>
    <dgm:cxn modelId="{42175E97-1E5B-E54E-A10B-9945ACA15ED2}" type="presParOf" srcId="{A88E4BEC-E3E1-7A47-8F0D-4E9A043F7A3F}" destId="{89B61966-62BD-9A4E-B31E-31C32831A504}" srcOrd="5" destOrd="0" presId="urn:microsoft.com/office/officeart/2005/8/layout/hProcess4"/>
    <dgm:cxn modelId="{0E620D9F-F472-5048-9D00-B670A8452454}" type="presParOf" srcId="{A88E4BEC-E3E1-7A47-8F0D-4E9A043F7A3F}" destId="{85BABCFF-DEBC-E548-91CD-3B8952718110}" srcOrd="6" destOrd="0" presId="urn:microsoft.com/office/officeart/2005/8/layout/hProcess4"/>
    <dgm:cxn modelId="{B5234E19-DFD3-4E44-B12F-F9869259AD67}" type="presParOf" srcId="{85BABCFF-DEBC-E548-91CD-3B8952718110}" destId="{EA439E54-9D59-AC4A-8214-D756227D4F2A}" srcOrd="0" destOrd="0" presId="urn:microsoft.com/office/officeart/2005/8/layout/hProcess4"/>
    <dgm:cxn modelId="{C18B8B0B-044B-AD48-B1DD-4FB30240E68B}" type="presParOf" srcId="{85BABCFF-DEBC-E548-91CD-3B8952718110}" destId="{E1E1BC13-FC71-954D-A46E-211E173FDACF}" srcOrd="1" destOrd="0" presId="urn:microsoft.com/office/officeart/2005/8/layout/hProcess4"/>
    <dgm:cxn modelId="{78B7E0A3-F2FF-EF45-A89D-6EE7252D95AA}" type="presParOf" srcId="{85BABCFF-DEBC-E548-91CD-3B8952718110}" destId="{F945C3D2-839E-724B-B409-98982F52C1F6}" srcOrd="2" destOrd="0" presId="urn:microsoft.com/office/officeart/2005/8/layout/hProcess4"/>
    <dgm:cxn modelId="{C714618E-6541-E647-9497-1F6E23EAC9B4}" type="presParOf" srcId="{85BABCFF-DEBC-E548-91CD-3B8952718110}" destId="{2FCD161A-46FB-A047-ABDE-85957AB23A74}" srcOrd="3" destOrd="0" presId="urn:microsoft.com/office/officeart/2005/8/layout/hProcess4"/>
    <dgm:cxn modelId="{F635C4F9-DD2A-E941-BF83-2B27FE12DF20}" type="presParOf" srcId="{85BABCFF-DEBC-E548-91CD-3B8952718110}" destId="{895F1F65-BB13-4C40-8BB6-33B7764587B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B8DB157-70D1-D946-9957-9D2E900191DB}"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37283412-E5DA-E04E-971A-85D005A3FF54}">
      <dgm:prSet custT="1"/>
      <dgm:spPr>
        <a:noFill/>
      </dgm:spPr>
      <dgm:t>
        <a:bodyPr/>
        <a:lstStyle/>
        <a:p>
          <a:pPr marL="282575" lvl="0" indent="-282575" algn="l" defTabSz="266700" rtl="0" fontAlgn="base">
            <a:lnSpc>
              <a:spcPct val="90000"/>
            </a:lnSpc>
            <a:spcBef>
              <a:spcPts val="1800"/>
            </a:spcBef>
            <a:spcAft>
              <a:spcPct val="35000"/>
            </a:spcAft>
            <a:buClr>
              <a:schemeClr val="accent1"/>
            </a:buClr>
            <a:buSzPct val="75000"/>
            <a:buFont typeface="Wingdings" pitchFamily="2" charset="2"/>
            <a:buChar char="n"/>
          </a:pPr>
          <a:r>
            <a:rPr lang="en-US" sz="2800" b="1" kern="1200" dirty="0" smtClean="0">
              <a:solidFill>
                <a:schemeClr val="tx1">
                  <a:lumMod val="85000"/>
                  <a:lumOff val="15000"/>
                </a:schemeClr>
              </a:solidFill>
              <a:latin typeface="+mn-lt"/>
              <a:ea typeface="+mn-ea"/>
              <a:cs typeface="+mn-cs"/>
            </a:rPr>
            <a:t> </a:t>
          </a:r>
          <a:r>
            <a:rPr lang="en-US" sz="2800" b="0" kern="1200" dirty="0" smtClean="0">
              <a:solidFill>
                <a:schemeClr val="tx1">
                  <a:lumMod val="85000"/>
                  <a:lumOff val="15000"/>
                </a:schemeClr>
              </a:solidFill>
              <a:latin typeface="+mn-lt"/>
              <a:ea typeface="+mn-ea"/>
              <a:cs typeface="+mn-cs"/>
            </a:rPr>
            <a:t>Most of the state information dealing with execution is maintained in thread-level data structures</a:t>
          </a:r>
        </a:p>
      </dgm:t>
    </dgm:pt>
    <dgm:pt modelId="{C192C523-29D6-9D4E-9940-FF2D0293B3DB}" type="parTrans" cxnId="{4608F162-6B43-F14B-9657-26B57B4AF3D5}">
      <dgm:prSet/>
      <dgm:spPr/>
      <dgm:t>
        <a:bodyPr/>
        <a:lstStyle/>
        <a:p>
          <a:endParaRPr lang="en-US"/>
        </a:p>
      </dgm:t>
    </dgm:pt>
    <dgm:pt modelId="{DEBF46A9-9CE1-064E-BE01-7F59B89792D8}" type="sibTrans" cxnId="{4608F162-6B43-F14B-9657-26B57B4AF3D5}">
      <dgm:prSet/>
      <dgm:spPr/>
      <dgm:t>
        <a:bodyPr/>
        <a:lstStyle/>
        <a:p>
          <a:endParaRPr lang="en-US"/>
        </a:p>
      </dgm:t>
    </dgm:pt>
    <dgm:pt modelId="{DAD9EDE4-4AC7-D04A-B636-BC58E09E9E52}" type="pres">
      <dgm:prSet presAssocID="{0B8DB157-70D1-D946-9957-9D2E900191DB}" presName="outerComposite" presStyleCnt="0">
        <dgm:presLayoutVars>
          <dgm:chMax val="5"/>
          <dgm:dir/>
          <dgm:resizeHandles val="exact"/>
        </dgm:presLayoutVars>
      </dgm:prSet>
      <dgm:spPr/>
      <dgm:t>
        <a:bodyPr/>
        <a:lstStyle/>
        <a:p>
          <a:endParaRPr lang="en-US"/>
        </a:p>
      </dgm:t>
    </dgm:pt>
    <dgm:pt modelId="{F9741F5B-6F22-5E49-B84B-FB6CF7538A0B}" type="pres">
      <dgm:prSet presAssocID="{0B8DB157-70D1-D946-9957-9D2E900191DB}" presName="dummyMaxCanvas" presStyleCnt="0">
        <dgm:presLayoutVars/>
      </dgm:prSet>
      <dgm:spPr/>
    </dgm:pt>
    <dgm:pt modelId="{0E668DFA-8A2E-204D-89CB-B704450A70C8}" type="pres">
      <dgm:prSet presAssocID="{0B8DB157-70D1-D946-9957-9D2E900191DB}" presName="OneNode_1" presStyleLbl="node1" presStyleIdx="0" presStyleCnt="1" custScaleX="94786" custScaleY="125725" custLinFactNeighborX="2281" custLinFactNeighborY="-14664">
        <dgm:presLayoutVars>
          <dgm:bulletEnabled val="1"/>
        </dgm:presLayoutVars>
      </dgm:prSet>
      <dgm:spPr/>
      <dgm:t>
        <a:bodyPr/>
        <a:lstStyle/>
        <a:p>
          <a:endParaRPr lang="en-US"/>
        </a:p>
      </dgm:t>
    </dgm:pt>
  </dgm:ptLst>
  <dgm:cxnLst>
    <dgm:cxn modelId="{4608F162-6B43-F14B-9657-26B57B4AF3D5}" srcId="{0B8DB157-70D1-D946-9957-9D2E900191DB}" destId="{37283412-E5DA-E04E-971A-85D005A3FF54}" srcOrd="0" destOrd="0" parTransId="{C192C523-29D6-9D4E-9940-FF2D0293B3DB}" sibTransId="{DEBF46A9-9CE1-064E-BE01-7F59B89792D8}"/>
    <dgm:cxn modelId="{9221B076-4229-8B44-9A7C-A21A9E83C6AD}" type="presOf" srcId="{0B8DB157-70D1-D946-9957-9D2E900191DB}" destId="{DAD9EDE4-4AC7-D04A-B636-BC58E09E9E52}" srcOrd="0" destOrd="0" presId="urn:microsoft.com/office/officeart/2005/8/layout/vProcess5"/>
    <dgm:cxn modelId="{130793E1-D91D-CC41-A69C-022B9FDD995A}" type="presOf" srcId="{37283412-E5DA-E04E-971A-85D005A3FF54}" destId="{0E668DFA-8A2E-204D-89CB-B704450A70C8}" srcOrd="0" destOrd="0" presId="urn:microsoft.com/office/officeart/2005/8/layout/vProcess5"/>
    <dgm:cxn modelId="{F86CC778-5A41-734F-AD2D-06A498E27C8C}" type="presParOf" srcId="{DAD9EDE4-4AC7-D04A-B636-BC58E09E9E52}" destId="{F9741F5B-6F22-5E49-B84B-FB6CF7538A0B}" srcOrd="0" destOrd="0" presId="urn:microsoft.com/office/officeart/2005/8/layout/vProcess5"/>
    <dgm:cxn modelId="{528F5AE9-EC5A-7844-AF97-7A176DB0858E}" type="presParOf" srcId="{DAD9EDE4-4AC7-D04A-B636-BC58E09E9E52}" destId="{0E668DFA-8A2E-204D-89CB-B704450A70C8}" srcOrd="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09159E0-43FE-E847-BD1F-013D39EEF7AD}" type="doc">
      <dgm:prSet loTypeId="urn:microsoft.com/office/officeart/2005/8/layout/arrow6" loCatId="relationship" qsTypeId="urn:microsoft.com/office/officeart/2005/8/quickstyle/simple4" qsCatId="simple" csTypeId="urn:microsoft.com/office/officeart/2005/8/colors/accent1_2" csCatId="accent1"/>
      <dgm:spPr/>
      <dgm:t>
        <a:bodyPr/>
        <a:lstStyle/>
        <a:p>
          <a:endParaRPr lang="en-US"/>
        </a:p>
      </dgm:t>
    </dgm:pt>
    <dgm:pt modelId="{6799D16A-35E0-6740-9B74-8F1C9729CE21}">
      <dgm:prSet/>
      <dgm:spPr/>
      <dgm:t>
        <a:bodyPr/>
        <a:lstStyle/>
        <a:p>
          <a:pPr rtl="0"/>
          <a:r>
            <a:rPr lang="en-US" dirty="0" smtClean="0"/>
            <a:t>User Level Thread (ULT)</a:t>
          </a:r>
          <a:endParaRPr lang="en-US" dirty="0"/>
        </a:p>
      </dgm:t>
    </dgm:pt>
    <dgm:pt modelId="{FDD94F53-35CB-2242-8F4E-828BB85D3FAF}" type="parTrans" cxnId="{6AB236C5-4BDC-1E45-8B59-718C7F7B3667}">
      <dgm:prSet/>
      <dgm:spPr/>
      <dgm:t>
        <a:bodyPr/>
        <a:lstStyle/>
        <a:p>
          <a:endParaRPr lang="en-US"/>
        </a:p>
      </dgm:t>
    </dgm:pt>
    <dgm:pt modelId="{184FBB80-03CA-734D-8281-28A639685E55}" type="sibTrans" cxnId="{6AB236C5-4BDC-1E45-8B59-718C7F7B3667}">
      <dgm:prSet/>
      <dgm:spPr/>
      <dgm:t>
        <a:bodyPr/>
        <a:lstStyle/>
        <a:p>
          <a:endParaRPr lang="en-US"/>
        </a:p>
      </dgm:t>
    </dgm:pt>
    <dgm:pt modelId="{C803ADBF-8CE0-C844-8CEF-99760ABDF659}">
      <dgm:prSet/>
      <dgm:spPr/>
      <dgm:t>
        <a:bodyPr/>
        <a:lstStyle/>
        <a:p>
          <a:pPr rtl="0"/>
          <a:endParaRPr lang="en-NZ" dirty="0"/>
        </a:p>
      </dgm:t>
    </dgm:pt>
    <dgm:pt modelId="{66974104-EED0-1346-B9EA-2004DB459F12}" type="parTrans" cxnId="{6417AEE5-8F4B-4641-99FA-8F439BE8AD4E}">
      <dgm:prSet/>
      <dgm:spPr/>
      <dgm:t>
        <a:bodyPr/>
        <a:lstStyle/>
        <a:p>
          <a:endParaRPr lang="en-US"/>
        </a:p>
      </dgm:t>
    </dgm:pt>
    <dgm:pt modelId="{D9EE15B6-445A-8C46-A10D-7C487F0E2F37}" type="sibTrans" cxnId="{6417AEE5-8F4B-4641-99FA-8F439BE8AD4E}">
      <dgm:prSet/>
      <dgm:spPr/>
      <dgm:t>
        <a:bodyPr/>
        <a:lstStyle/>
        <a:p>
          <a:endParaRPr lang="en-US"/>
        </a:p>
      </dgm:t>
    </dgm:pt>
    <dgm:pt modelId="{DC411167-CC55-CB42-BD03-7807F64D5679}">
      <dgm:prSet/>
      <dgm:spPr/>
      <dgm:t>
        <a:bodyPr/>
        <a:lstStyle/>
        <a:p>
          <a:pPr rtl="0"/>
          <a:r>
            <a:rPr lang="en-NZ" dirty="0" smtClean="0"/>
            <a:t>Kernel level Thread (KLT) </a:t>
          </a:r>
          <a:endParaRPr lang="en-NZ" dirty="0"/>
        </a:p>
      </dgm:t>
    </dgm:pt>
    <dgm:pt modelId="{98E173CB-7F0A-B344-AD55-CDD680A68ED8}" type="parTrans" cxnId="{2366C24F-60CA-F941-9291-5FE1DC720459}">
      <dgm:prSet/>
      <dgm:spPr/>
      <dgm:t>
        <a:bodyPr/>
        <a:lstStyle/>
        <a:p>
          <a:endParaRPr lang="en-US"/>
        </a:p>
      </dgm:t>
    </dgm:pt>
    <dgm:pt modelId="{3060C359-71F5-1C41-96AA-761973EDE44E}" type="sibTrans" cxnId="{2366C24F-60CA-F941-9291-5FE1DC720459}">
      <dgm:prSet/>
      <dgm:spPr/>
      <dgm:t>
        <a:bodyPr/>
        <a:lstStyle/>
        <a:p>
          <a:endParaRPr lang="en-US"/>
        </a:p>
      </dgm:t>
    </dgm:pt>
    <dgm:pt modelId="{179BE68D-A4BF-DB4D-8129-B93AAA7C285F}" type="pres">
      <dgm:prSet presAssocID="{309159E0-43FE-E847-BD1F-013D39EEF7AD}" presName="compositeShape" presStyleCnt="0">
        <dgm:presLayoutVars>
          <dgm:chMax val="2"/>
          <dgm:dir/>
          <dgm:resizeHandles val="exact"/>
        </dgm:presLayoutVars>
      </dgm:prSet>
      <dgm:spPr/>
      <dgm:t>
        <a:bodyPr/>
        <a:lstStyle/>
        <a:p>
          <a:endParaRPr lang="en-US"/>
        </a:p>
      </dgm:t>
    </dgm:pt>
    <dgm:pt modelId="{7BE085AC-6150-B14A-A83D-67F237B285BA}" type="pres">
      <dgm:prSet presAssocID="{309159E0-43FE-E847-BD1F-013D39EEF7AD}" presName="ribbon" presStyleLbl="node1" presStyleIdx="0" presStyleCnt="1"/>
      <dgm:spPr/>
    </dgm:pt>
    <dgm:pt modelId="{14344616-8A66-5441-84C7-1DA3555BB89A}" type="pres">
      <dgm:prSet presAssocID="{309159E0-43FE-E847-BD1F-013D39EEF7AD}" presName="leftArrowText" presStyleLbl="node1" presStyleIdx="0" presStyleCnt="1">
        <dgm:presLayoutVars>
          <dgm:chMax val="0"/>
          <dgm:bulletEnabled val="1"/>
        </dgm:presLayoutVars>
      </dgm:prSet>
      <dgm:spPr/>
      <dgm:t>
        <a:bodyPr/>
        <a:lstStyle/>
        <a:p>
          <a:endParaRPr lang="en-US"/>
        </a:p>
      </dgm:t>
    </dgm:pt>
    <dgm:pt modelId="{E8D499D1-31A4-DF4A-800E-FEE8DE3CF070}" type="pres">
      <dgm:prSet presAssocID="{309159E0-43FE-E847-BD1F-013D39EEF7AD}" presName="rightArrowText" presStyleLbl="node1" presStyleIdx="0" presStyleCnt="1">
        <dgm:presLayoutVars>
          <dgm:chMax val="0"/>
          <dgm:bulletEnabled val="1"/>
        </dgm:presLayoutVars>
      </dgm:prSet>
      <dgm:spPr/>
      <dgm:t>
        <a:bodyPr/>
        <a:lstStyle/>
        <a:p>
          <a:endParaRPr lang="en-US"/>
        </a:p>
      </dgm:t>
    </dgm:pt>
  </dgm:ptLst>
  <dgm:cxnLst>
    <dgm:cxn modelId="{6AB236C5-4BDC-1E45-8B59-718C7F7B3667}" srcId="{309159E0-43FE-E847-BD1F-013D39EEF7AD}" destId="{6799D16A-35E0-6740-9B74-8F1C9729CE21}" srcOrd="0" destOrd="0" parTransId="{FDD94F53-35CB-2242-8F4E-828BB85D3FAF}" sibTransId="{184FBB80-03CA-734D-8281-28A639685E55}"/>
    <dgm:cxn modelId="{6417AEE5-8F4B-4641-99FA-8F439BE8AD4E}" srcId="{6799D16A-35E0-6740-9B74-8F1C9729CE21}" destId="{C803ADBF-8CE0-C844-8CEF-99760ABDF659}" srcOrd="0" destOrd="0" parTransId="{66974104-EED0-1346-B9EA-2004DB459F12}" sibTransId="{D9EE15B6-445A-8C46-A10D-7C487F0E2F37}"/>
    <dgm:cxn modelId="{4113267C-F4E8-3449-99A4-4769CBC644C2}" type="presOf" srcId="{309159E0-43FE-E847-BD1F-013D39EEF7AD}" destId="{179BE68D-A4BF-DB4D-8129-B93AAA7C285F}" srcOrd="0" destOrd="0" presId="urn:microsoft.com/office/officeart/2005/8/layout/arrow6"/>
    <dgm:cxn modelId="{2366C24F-60CA-F941-9291-5FE1DC720459}" srcId="{309159E0-43FE-E847-BD1F-013D39EEF7AD}" destId="{DC411167-CC55-CB42-BD03-7807F64D5679}" srcOrd="1" destOrd="0" parTransId="{98E173CB-7F0A-B344-AD55-CDD680A68ED8}" sibTransId="{3060C359-71F5-1C41-96AA-761973EDE44E}"/>
    <dgm:cxn modelId="{A1EAAB7D-39C8-5040-A558-2DB749CD5550}" type="presOf" srcId="{6799D16A-35E0-6740-9B74-8F1C9729CE21}" destId="{14344616-8A66-5441-84C7-1DA3555BB89A}" srcOrd="0" destOrd="0" presId="urn:microsoft.com/office/officeart/2005/8/layout/arrow6"/>
    <dgm:cxn modelId="{CC350241-4CE9-9845-AF36-D7F87CF53113}" type="presOf" srcId="{C803ADBF-8CE0-C844-8CEF-99760ABDF659}" destId="{14344616-8A66-5441-84C7-1DA3555BB89A}" srcOrd="0" destOrd="1" presId="urn:microsoft.com/office/officeart/2005/8/layout/arrow6"/>
    <dgm:cxn modelId="{49B51B94-D00F-C94C-8B1B-5B6F27740137}" type="presOf" srcId="{DC411167-CC55-CB42-BD03-7807F64D5679}" destId="{E8D499D1-31A4-DF4A-800E-FEE8DE3CF070}" srcOrd="0" destOrd="0" presId="urn:microsoft.com/office/officeart/2005/8/layout/arrow6"/>
    <dgm:cxn modelId="{CA1E3604-8001-F540-8762-420E6AE12C19}" type="presParOf" srcId="{179BE68D-A4BF-DB4D-8129-B93AAA7C285F}" destId="{7BE085AC-6150-B14A-A83D-67F237B285BA}" srcOrd="0" destOrd="0" presId="urn:microsoft.com/office/officeart/2005/8/layout/arrow6"/>
    <dgm:cxn modelId="{DCD030F6-B08A-2444-96FF-0210B0FD9B9F}" type="presParOf" srcId="{179BE68D-A4BF-DB4D-8129-B93AAA7C285F}" destId="{14344616-8A66-5441-84C7-1DA3555BB89A}" srcOrd="1" destOrd="0" presId="urn:microsoft.com/office/officeart/2005/8/layout/arrow6"/>
    <dgm:cxn modelId="{FCF31685-E93E-EE40-8A76-0D06BFCD8AC9}" type="presParOf" srcId="{179BE68D-A4BF-DB4D-8129-B93AAA7C285F}" destId="{E8D499D1-31A4-DF4A-800E-FEE8DE3CF070}"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D2D2D33-BB61-8241-A197-5D26C46A14BC}" type="doc">
      <dgm:prSet loTypeId="urn:microsoft.com/office/officeart/2005/8/layout/arrow2" loCatId="process" qsTypeId="urn:microsoft.com/office/officeart/2005/8/quickstyle/simple4" qsCatId="simple" csTypeId="urn:microsoft.com/office/officeart/2005/8/colors/accent1_2" csCatId="accent1" phldr="1"/>
      <dgm:spPr/>
      <dgm:t>
        <a:bodyPr/>
        <a:lstStyle/>
        <a:p>
          <a:endParaRPr lang="en-US"/>
        </a:p>
      </dgm:t>
    </dgm:pt>
    <dgm:pt modelId="{7F122F77-B3B0-0B42-97EC-FC618BD3A352}">
      <dgm:prSet custT="1"/>
      <dgm:spPr/>
      <dgm:t>
        <a:bodyPr/>
        <a:lstStyle/>
        <a:p>
          <a:pPr rtl="0"/>
          <a:r>
            <a:rPr lang="en-US" sz="1900" b="0" dirty="0" smtClean="0"/>
            <a:t>Thread switching does not require kernel mode privileges</a:t>
          </a:r>
          <a:endParaRPr lang="en-US" sz="1900" b="0" dirty="0"/>
        </a:p>
      </dgm:t>
    </dgm:pt>
    <dgm:pt modelId="{031850AE-5C94-9243-9FF7-5560C1533A05}" type="parTrans" cxnId="{A892F406-AFDF-4041-88E4-5BB40484A68C}">
      <dgm:prSet/>
      <dgm:spPr/>
      <dgm:t>
        <a:bodyPr/>
        <a:lstStyle/>
        <a:p>
          <a:endParaRPr lang="en-US"/>
        </a:p>
      </dgm:t>
    </dgm:pt>
    <dgm:pt modelId="{C374204F-E9ED-E44E-AEDF-0338168C79AA}" type="sibTrans" cxnId="{A892F406-AFDF-4041-88E4-5BB40484A68C}">
      <dgm:prSet/>
      <dgm:spPr/>
      <dgm:t>
        <a:bodyPr/>
        <a:lstStyle/>
        <a:p>
          <a:endParaRPr lang="en-US"/>
        </a:p>
      </dgm:t>
    </dgm:pt>
    <dgm:pt modelId="{29134C3A-9B00-4549-BB8B-B66432C1096F}">
      <dgm:prSet custT="1"/>
      <dgm:spPr/>
      <dgm:t>
        <a:bodyPr/>
        <a:lstStyle/>
        <a:p>
          <a:pPr rtl="0"/>
          <a:r>
            <a:rPr lang="en-US" sz="1900" b="0" dirty="0" smtClean="0"/>
            <a:t>Scheduling can be application specific</a:t>
          </a:r>
          <a:endParaRPr lang="en-US" sz="1900" b="0" dirty="0"/>
        </a:p>
      </dgm:t>
    </dgm:pt>
    <dgm:pt modelId="{625EA1CE-AD9C-DE4E-AEF7-229DE929EEA9}" type="parTrans" cxnId="{B2DA335C-CDB5-4B41-8B71-C0A42FD923D2}">
      <dgm:prSet/>
      <dgm:spPr/>
      <dgm:t>
        <a:bodyPr/>
        <a:lstStyle/>
        <a:p>
          <a:endParaRPr lang="en-US"/>
        </a:p>
      </dgm:t>
    </dgm:pt>
    <dgm:pt modelId="{ABFEF0E3-C81A-F749-818C-BA04D29119D3}" type="sibTrans" cxnId="{B2DA335C-CDB5-4B41-8B71-C0A42FD923D2}">
      <dgm:prSet/>
      <dgm:spPr/>
      <dgm:t>
        <a:bodyPr/>
        <a:lstStyle/>
        <a:p>
          <a:endParaRPr lang="en-US"/>
        </a:p>
      </dgm:t>
    </dgm:pt>
    <dgm:pt modelId="{931538E1-ED54-6F49-A1F9-7381F4898C01}">
      <dgm:prSet custT="1"/>
      <dgm:spPr/>
      <dgm:t>
        <a:bodyPr/>
        <a:lstStyle/>
        <a:p>
          <a:pPr rtl="0"/>
          <a:r>
            <a:rPr lang="en-US" sz="1900" b="0" dirty="0" smtClean="0"/>
            <a:t>ULTs can run on any OS</a:t>
          </a:r>
          <a:endParaRPr lang="en-US" sz="1900" b="0" dirty="0"/>
        </a:p>
      </dgm:t>
    </dgm:pt>
    <dgm:pt modelId="{50F4AEAD-4AC6-9B4C-980F-551E2057EB91}" type="parTrans" cxnId="{7A27E4A7-F91C-304B-825F-17F5A44F0437}">
      <dgm:prSet/>
      <dgm:spPr/>
      <dgm:t>
        <a:bodyPr/>
        <a:lstStyle/>
        <a:p>
          <a:endParaRPr lang="en-US"/>
        </a:p>
      </dgm:t>
    </dgm:pt>
    <dgm:pt modelId="{D8471B37-87A9-AE43-A95F-FBFDE1EE108D}" type="sibTrans" cxnId="{7A27E4A7-F91C-304B-825F-17F5A44F0437}">
      <dgm:prSet/>
      <dgm:spPr/>
      <dgm:t>
        <a:bodyPr/>
        <a:lstStyle/>
        <a:p>
          <a:endParaRPr lang="en-US"/>
        </a:p>
      </dgm:t>
    </dgm:pt>
    <dgm:pt modelId="{06822A1B-AD09-F74E-A827-5C7ED814A0BC}" type="pres">
      <dgm:prSet presAssocID="{5D2D2D33-BB61-8241-A197-5D26C46A14BC}" presName="arrowDiagram" presStyleCnt="0">
        <dgm:presLayoutVars>
          <dgm:chMax val="5"/>
          <dgm:dir/>
          <dgm:resizeHandles val="exact"/>
        </dgm:presLayoutVars>
      </dgm:prSet>
      <dgm:spPr/>
      <dgm:t>
        <a:bodyPr/>
        <a:lstStyle/>
        <a:p>
          <a:endParaRPr lang="en-US"/>
        </a:p>
      </dgm:t>
    </dgm:pt>
    <dgm:pt modelId="{45521A5A-8BF5-6D4F-8820-9F7A7D2AACC9}" type="pres">
      <dgm:prSet presAssocID="{5D2D2D33-BB61-8241-A197-5D26C46A14BC}" presName="arrow" presStyleLbl="bgShp" presStyleIdx="0" presStyleCnt="1" custScaleY="96800" custLinFactNeighborX="-7000" custLinFactNeighborY="-3600"/>
      <dgm:spPr>
        <a:solidFill>
          <a:schemeClr val="accent6">
            <a:lumMod val="75000"/>
          </a:schemeClr>
        </a:solidFill>
      </dgm:spPr>
      <dgm:t>
        <a:bodyPr/>
        <a:lstStyle/>
        <a:p>
          <a:endParaRPr lang="en-US"/>
        </a:p>
      </dgm:t>
    </dgm:pt>
    <dgm:pt modelId="{4F4A8D4C-6494-6A46-B0AE-43C2851407F8}" type="pres">
      <dgm:prSet presAssocID="{5D2D2D33-BB61-8241-A197-5D26C46A14BC}" presName="arrowDiagram3" presStyleCnt="0"/>
      <dgm:spPr/>
    </dgm:pt>
    <dgm:pt modelId="{93EAFCAC-773B-E94E-854B-E2F2A383AFC6}" type="pres">
      <dgm:prSet presAssocID="{7F122F77-B3B0-0B42-97EC-FC618BD3A352}" presName="bullet3a" presStyleLbl="node1" presStyleIdx="0" presStyleCnt="3" custLinFactY="-30288" custLinFactNeighborX="50000" custLinFactNeighborY="-100000"/>
      <dgm:spPr>
        <a:blipFill rotWithShape="0">
          <a:blip xmlns:r="http://schemas.openxmlformats.org/officeDocument/2006/relationships" r:embed="rId1"/>
          <a:tile tx="0" ty="0" sx="100000" sy="100000" flip="none" algn="tl"/>
        </a:blipFill>
      </dgm:spPr>
      <dgm:t>
        <a:bodyPr/>
        <a:lstStyle/>
        <a:p>
          <a:endParaRPr lang="en-US"/>
        </a:p>
      </dgm:t>
    </dgm:pt>
    <dgm:pt modelId="{E4D42CE9-ECF2-5744-AA05-BF91A11852C6}" type="pres">
      <dgm:prSet presAssocID="{7F122F77-B3B0-0B42-97EC-FC618BD3A352}" presName="textBox3a" presStyleLbl="revTx" presStyleIdx="0" presStyleCnt="3" custScaleX="168672" custScaleY="55018" custLinFactNeighborX="30044" custLinFactNeighborY="-20761">
        <dgm:presLayoutVars>
          <dgm:bulletEnabled val="1"/>
        </dgm:presLayoutVars>
      </dgm:prSet>
      <dgm:spPr/>
      <dgm:t>
        <a:bodyPr/>
        <a:lstStyle/>
        <a:p>
          <a:endParaRPr lang="en-US"/>
        </a:p>
      </dgm:t>
    </dgm:pt>
    <dgm:pt modelId="{1036C2CF-90BA-A94C-AD44-42882AF2DD37}" type="pres">
      <dgm:prSet presAssocID="{29134C3A-9B00-4549-BB8B-B66432C1096F}" presName="bullet3b" presStyleLbl="node1" presStyleIdx="1" presStyleCnt="3" custLinFactNeighborX="28723" custLinFactNeighborY="-51064"/>
      <dgm:spPr>
        <a:blipFill rotWithShape="0">
          <a:blip xmlns:r="http://schemas.openxmlformats.org/officeDocument/2006/relationships" r:embed="rId1"/>
          <a:tile tx="0" ty="0" sx="100000" sy="100000" flip="none" algn="tl"/>
        </a:blipFill>
      </dgm:spPr>
      <dgm:t>
        <a:bodyPr/>
        <a:lstStyle/>
        <a:p>
          <a:endParaRPr lang="en-US"/>
        </a:p>
      </dgm:t>
    </dgm:pt>
    <dgm:pt modelId="{A85E126F-226F-CC4E-84E7-84C919015917}" type="pres">
      <dgm:prSet presAssocID="{29134C3A-9B00-4549-BB8B-B66432C1096F}" presName="textBox3b" presStyleLbl="revTx" presStyleIdx="1" presStyleCnt="3" custScaleX="141667" custScaleY="29412" custLinFactNeighborX="8334" custLinFactNeighborY="-25735">
        <dgm:presLayoutVars>
          <dgm:bulletEnabled val="1"/>
        </dgm:presLayoutVars>
      </dgm:prSet>
      <dgm:spPr/>
      <dgm:t>
        <a:bodyPr/>
        <a:lstStyle/>
        <a:p>
          <a:endParaRPr lang="en-US"/>
        </a:p>
      </dgm:t>
    </dgm:pt>
    <dgm:pt modelId="{54DF5CF8-7AEE-2A40-9C1E-D941B6A8084B}" type="pres">
      <dgm:prSet presAssocID="{931538E1-ED54-6F49-A1F9-7381F4898C01}" presName="bullet3c" presStyleLbl="node1" presStyleIdx="2" presStyleCnt="3" custLinFactX="34615" custLinFactNeighborX="100000" custLinFactNeighborY="-62500"/>
      <dgm:spPr>
        <a:blipFill rotWithShape="0">
          <a:blip xmlns:r="http://schemas.openxmlformats.org/officeDocument/2006/relationships" r:embed="rId1"/>
          <a:tile tx="0" ty="0" sx="100000" sy="100000" flip="none" algn="tl"/>
        </a:blipFill>
      </dgm:spPr>
      <dgm:t>
        <a:bodyPr/>
        <a:lstStyle/>
        <a:p>
          <a:endParaRPr lang="en-US"/>
        </a:p>
      </dgm:t>
    </dgm:pt>
    <dgm:pt modelId="{FBB2E895-1B5B-4449-B16F-AEA0D14C0847}" type="pres">
      <dgm:prSet presAssocID="{931538E1-ED54-6F49-A1F9-7381F4898C01}" presName="textBox3c" presStyleLbl="revTx" presStyleIdx="2" presStyleCnt="3" custFlipVert="0" custScaleX="66664" custScaleY="41294" custLinFactNeighborX="-2085" custLinFactNeighborY="-11655">
        <dgm:presLayoutVars>
          <dgm:bulletEnabled val="1"/>
        </dgm:presLayoutVars>
      </dgm:prSet>
      <dgm:spPr/>
      <dgm:t>
        <a:bodyPr/>
        <a:lstStyle/>
        <a:p>
          <a:endParaRPr lang="en-US"/>
        </a:p>
      </dgm:t>
    </dgm:pt>
  </dgm:ptLst>
  <dgm:cxnLst>
    <dgm:cxn modelId="{BAFF5A5B-6903-8D46-AC32-B4BBCFA3012D}" type="presOf" srcId="{29134C3A-9B00-4549-BB8B-B66432C1096F}" destId="{A85E126F-226F-CC4E-84E7-84C919015917}" srcOrd="0" destOrd="0" presId="urn:microsoft.com/office/officeart/2005/8/layout/arrow2"/>
    <dgm:cxn modelId="{A892F406-AFDF-4041-88E4-5BB40484A68C}" srcId="{5D2D2D33-BB61-8241-A197-5D26C46A14BC}" destId="{7F122F77-B3B0-0B42-97EC-FC618BD3A352}" srcOrd="0" destOrd="0" parTransId="{031850AE-5C94-9243-9FF7-5560C1533A05}" sibTransId="{C374204F-E9ED-E44E-AEDF-0338168C79AA}"/>
    <dgm:cxn modelId="{7A27E4A7-F91C-304B-825F-17F5A44F0437}" srcId="{5D2D2D33-BB61-8241-A197-5D26C46A14BC}" destId="{931538E1-ED54-6F49-A1F9-7381F4898C01}" srcOrd="2" destOrd="0" parTransId="{50F4AEAD-4AC6-9B4C-980F-551E2057EB91}" sibTransId="{D8471B37-87A9-AE43-A95F-FBFDE1EE108D}"/>
    <dgm:cxn modelId="{398FEA40-58CD-8B48-BB40-239FF40F1038}" type="presOf" srcId="{7F122F77-B3B0-0B42-97EC-FC618BD3A352}" destId="{E4D42CE9-ECF2-5744-AA05-BF91A11852C6}" srcOrd="0" destOrd="0" presId="urn:microsoft.com/office/officeart/2005/8/layout/arrow2"/>
    <dgm:cxn modelId="{0DE9C766-752F-814B-9A52-43E9DFC5C89A}" type="presOf" srcId="{5D2D2D33-BB61-8241-A197-5D26C46A14BC}" destId="{06822A1B-AD09-F74E-A827-5C7ED814A0BC}" srcOrd="0" destOrd="0" presId="urn:microsoft.com/office/officeart/2005/8/layout/arrow2"/>
    <dgm:cxn modelId="{F147EB4A-3126-2D4A-94D8-EC121154B413}" type="presOf" srcId="{931538E1-ED54-6F49-A1F9-7381F4898C01}" destId="{FBB2E895-1B5B-4449-B16F-AEA0D14C0847}" srcOrd="0" destOrd="0" presId="urn:microsoft.com/office/officeart/2005/8/layout/arrow2"/>
    <dgm:cxn modelId="{B2DA335C-CDB5-4B41-8B71-C0A42FD923D2}" srcId="{5D2D2D33-BB61-8241-A197-5D26C46A14BC}" destId="{29134C3A-9B00-4549-BB8B-B66432C1096F}" srcOrd="1" destOrd="0" parTransId="{625EA1CE-AD9C-DE4E-AEF7-229DE929EEA9}" sibTransId="{ABFEF0E3-C81A-F749-818C-BA04D29119D3}"/>
    <dgm:cxn modelId="{D2B59B31-AF25-224F-8472-0143B83F267D}" type="presParOf" srcId="{06822A1B-AD09-F74E-A827-5C7ED814A0BC}" destId="{45521A5A-8BF5-6D4F-8820-9F7A7D2AACC9}" srcOrd="0" destOrd="0" presId="urn:microsoft.com/office/officeart/2005/8/layout/arrow2"/>
    <dgm:cxn modelId="{46966A0D-1326-AD47-A702-3A9FC56B3A56}" type="presParOf" srcId="{06822A1B-AD09-F74E-A827-5C7ED814A0BC}" destId="{4F4A8D4C-6494-6A46-B0AE-43C2851407F8}" srcOrd="1" destOrd="0" presId="urn:microsoft.com/office/officeart/2005/8/layout/arrow2"/>
    <dgm:cxn modelId="{84725B19-BD38-1D41-9CEE-93B45F9E3B7C}" type="presParOf" srcId="{4F4A8D4C-6494-6A46-B0AE-43C2851407F8}" destId="{93EAFCAC-773B-E94E-854B-E2F2A383AFC6}" srcOrd="0" destOrd="0" presId="urn:microsoft.com/office/officeart/2005/8/layout/arrow2"/>
    <dgm:cxn modelId="{3322F543-F4D8-1C4A-9EBC-011B38254A5C}" type="presParOf" srcId="{4F4A8D4C-6494-6A46-B0AE-43C2851407F8}" destId="{E4D42CE9-ECF2-5744-AA05-BF91A11852C6}" srcOrd="1" destOrd="0" presId="urn:microsoft.com/office/officeart/2005/8/layout/arrow2"/>
    <dgm:cxn modelId="{A5FB7B02-4780-074A-8B20-A1044B752F51}" type="presParOf" srcId="{4F4A8D4C-6494-6A46-B0AE-43C2851407F8}" destId="{1036C2CF-90BA-A94C-AD44-42882AF2DD37}" srcOrd="2" destOrd="0" presId="urn:microsoft.com/office/officeart/2005/8/layout/arrow2"/>
    <dgm:cxn modelId="{2FD83B11-DA58-4347-81AB-EBCDD3B23196}" type="presParOf" srcId="{4F4A8D4C-6494-6A46-B0AE-43C2851407F8}" destId="{A85E126F-226F-CC4E-84E7-84C919015917}" srcOrd="3" destOrd="0" presId="urn:microsoft.com/office/officeart/2005/8/layout/arrow2"/>
    <dgm:cxn modelId="{5F41EE59-BB40-6A40-A42B-B8A8AFA68EC0}" type="presParOf" srcId="{4F4A8D4C-6494-6A46-B0AE-43C2851407F8}" destId="{54DF5CF8-7AEE-2A40-9C1E-D941B6A8084B}" srcOrd="4" destOrd="0" presId="urn:microsoft.com/office/officeart/2005/8/layout/arrow2"/>
    <dgm:cxn modelId="{3D1FCFBB-0AE5-0446-929E-862AB5D38043}" type="presParOf" srcId="{4F4A8D4C-6494-6A46-B0AE-43C2851407F8}" destId="{FBB2E895-1B5B-4449-B16F-AEA0D14C0847}"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DBB81C-2E50-BF48-A4AE-72E7EA7AEDEB}"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94BCFAB0-9BDD-6A4C-BDA3-38544E1BA07C}">
      <dgm:prSet phldrT="[Text]"/>
      <dgm:spPr>
        <a:solidFill>
          <a:schemeClr val="accent6"/>
        </a:solidFill>
      </dgm:spPr>
      <dgm:t>
        <a:bodyPr/>
        <a:lstStyle/>
        <a:p>
          <a:r>
            <a:rPr lang="en-US" dirty="0" smtClean="0"/>
            <a:t>identifier</a:t>
          </a:r>
          <a:endParaRPr lang="en-US" dirty="0"/>
        </a:p>
      </dgm:t>
    </dgm:pt>
    <dgm:pt modelId="{181B9A04-3E97-AC4B-B0D3-45D2CFCF36F3}" type="parTrans" cxnId="{94B777FE-C758-B041-BF04-66700F503577}">
      <dgm:prSet/>
      <dgm:spPr/>
      <dgm:t>
        <a:bodyPr/>
        <a:lstStyle/>
        <a:p>
          <a:endParaRPr lang="en-US"/>
        </a:p>
      </dgm:t>
    </dgm:pt>
    <dgm:pt modelId="{1F5FEA36-125C-C546-BF17-E399976F0522}" type="sibTrans" cxnId="{94B777FE-C758-B041-BF04-66700F503577}">
      <dgm:prSet/>
      <dgm:spPr/>
      <dgm:t>
        <a:bodyPr/>
        <a:lstStyle/>
        <a:p>
          <a:endParaRPr lang="en-US"/>
        </a:p>
      </dgm:t>
    </dgm:pt>
    <dgm:pt modelId="{A22EA74F-013B-934F-81B5-A61D7773663C}">
      <dgm:prSet/>
      <dgm:spPr>
        <a:solidFill>
          <a:schemeClr val="accent3">
            <a:lumMod val="75000"/>
          </a:schemeClr>
        </a:solidFill>
      </dgm:spPr>
      <dgm:t>
        <a:bodyPr/>
        <a:lstStyle/>
        <a:p>
          <a:r>
            <a:rPr lang="en-US" smtClean="0"/>
            <a:t>state</a:t>
          </a:r>
          <a:endParaRPr lang="en-US" dirty="0" smtClean="0"/>
        </a:p>
      </dgm:t>
    </dgm:pt>
    <dgm:pt modelId="{11A75EB7-B46C-0F46-B791-946256687DF5}" type="parTrans" cxnId="{7B5E7862-2FCC-C04C-A1F7-1B7B624286CB}">
      <dgm:prSet/>
      <dgm:spPr/>
      <dgm:t>
        <a:bodyPr/>
        <a:lstStyle/>
        <a:p>
          <a:endParaRPr lang="en-US"/>
        </a:p>
      </dgm:t>
    </dgm:pt>
    <dgm:pt modelId="{D7C600B0-36F9-1942-89B4-6165C2B30ADA}" type="sibTrans" cxnId="{7B5E7862-2FCC-C04C-A1F7-1B7B624286CB}">
      <dgm:prSet/>
      <dgm:spPr/>
      <dgm:t>
        <a:bodyPr/>
        <a:lstStyle/>
        <a:p>
          <a:endParaRPr lang="en-US"/>
        </a:p>
      </dgm:t>
    </dgm:pt>
    <dgm:pt modelId="{E90F924F-9396-2442-BDA3-BF3934D5AB60}">
      <dgm:prSet/>
      <dgm:spPr/>
      <dgm:t>
        <a:bodyPr/>
        <a:lstStyle/>
        <a:p>
          <a:r>
            <a:rPr lang="en-US" dirty="0" smtClean="0"/>
            <a:t>priority</a:t>
          </a:r>
        </a:p>
      </dgm:t>
    </dgm:pt>
    <dgm:pt modelId="{8C88B6AE-623E-C34E-BC73-D913467AE923}" type="parTrans" cxnId="{D11826D9-C42F-604B-A5FB-49F75F15EF21}">
      <dgm:prSet/>
      <dgm:spPr/>
      <dgm:t>
        <a:bodyPr/>
        <a:lstStyle/>
        <a:p>
          <a:endParaRPr lang="en-US"/>
        </a:p>
      </dgm:t>
    </dgm:pt>
    <dgm:pt modelId="{60E8B68D-DBEE-FC42-B8FF-A51F1633897F}" type="sibTrans" cxnId="{D11826D9-C42F-604B-A5FB-49F75F15EF21}">
      <dgm:prSet/>
      <dgm:spPr/>
      <dgm:t>
        <a:bodyPr/>
        <a:lstStyle/>
        <a:p>
          <a:endParaRPr lang="en-US"/>
        </a:p>
      </dgm:t>
    </dgm:pt>
    <dgm:pt modelId="{715CFDD4-B3DA-BE4A-9A9E-CD0BCBFEBF8C}">
      <dgm:prSet/>
      <dgm:spPr>
        <a:solidFill>
          <a:schemeClr val="accent2">
            <a:lumMod val="75000"/>
          </a:schemeClr>
        </a:solidFill>
      </dgm:spPr>
      <dgm:t>
        <a:bodyPr/>
        <a:lstStyle/>
        <a:p>
          <a:r>
            <a:rPr lang="en-US" dirty="0" smtClean="0"/>
            <a:t>program counter</a:t>
          </a:r>
        </a:p>
      </dgm:t>
    </dgm:pt>
    <dgm:pt modelId="{6AF81781-7F0F-8049-A28E-7FEA6AB1332B}" type="parTrans" cxnId="{B62CBCC7-E483-3247-A54D-0B9E0E859E94}">
      <dgm:prSet/>
      <dgm:spPr/>
      <dgm:t>
        <a:bodyPr/>
        <a:lstStyle/>
        <a:p>
          <a:endParaRPr lang="en-US"/>
        </a:p>
      </dgm:t>
    </dgm:pt>
    <dgm:pt modelId="{3E9D0AA6-A96B-184D-B5F1-76679BE3EBAC}" type="sibTrans" cxnId="{B62CBCC7-E483-3247-A54D-0B9E0E859E94}">
      <dgm:prSet/>
      <dgm:spPr/>
      <dgm:t>
        <a:bodyPr/>
        <a:lstStyle/>
        <a:p>
          <a:endParaRPr lang="en-US"/>
        </a:p>
      </dgm:t>
    </dgm:pt>
    <dgm:pt modelId="{19C7F067-6540-364F-AF6B-A3236C627A2B}">
      <dgm:prSet/>
      <dgm:spPr>
        <a:solidFill>
          <a:srgbClr val="660066"/>
        </a:solidFill>
      </dgm:spPr>
      <dgm:t>
        <a:bodyPr/>
        <a:lstStyle/>
        <a:p>
          <a:r>
            <a:rPr lang="en-US" smtClean="0"/>
            <a:t>memory pointers</a:t>
          </a:r>
          <a:endParaRPr lang="en-US" dirty="0" smtClean="0"/>
        </a:p>
      </dgm:t>
    </dgm:pt>
    <dgm:pt modelId="{29284481-9978-CA4D-B013-AA4E7E29BA25}" type="parTrans" cxnId="{D3680B97-74C3-1E42-BC94-A82A050499ED}">
      <dgm:prSet/>
      <dgm:spPr/>
      <dgm:t>
        <a:bodyPr/>
        <a:lstStyle/>
        <a:p>
          <a:endParaRPr lang="en-US"/>
        </a:p>
      </dgm:t>
    </dgm:pt>
    <dgm:pt modelId="{A080CD70-E361-284F-9C78-74B99DD4BCB6}" type="sibTrans" cxnId="{D3680B97-74C3-1E42-BC94-A82A050499ED}">
      <dgm:prSet/>
      <dgm:spPr/>
      <dgm:t>
        <a:bodyPr/>
        <a:lstStyle/>
        <a:p>
          <a:endParaRPr lang="en-US"/>
        </a:p>
      </dgm:t>
    </dgm:pt>
    <dgm:pt modelId="{0C8479D2-2CDE-6B40-A71B-1E3405C8F018}">
      <dgm:prSet/>
      <dgm:spPr>
        <a:solidFill>
          <a:schemeClr val="tx1"/>
        </a:solidFill>
      </dgm:spPr>
      <dgm:t>
        <a:bodyPr/>
        <a:lstStyle/>
        <a:p>
          <a:r>
            <a:rPr lang="en-US" smtClean="0"/>
            <a:t>context data</a:t>
          </a:r>
          <a:endParaRPr lang="en-US" dirty="0" smtClean="0"/>
        </a:p>
      </dgm:t>
    </dgm:pt>
    <dgm:pt modelId="{B60EBA34-062E-F04E-BA3F-648E9A095B91}" type="parTrans" cxnId="{E94B71F2-E47D-5F42-8026-568B259FB73D}">
      <dgm:prSet/>
      <dgm:spPr/>
      <dgm:t>
        <a:bodyPr/>
        <a:lstStyle/>
        <a:p>
          <a:endParaRPr lang="en-US"/>
        </a:p>
      </dgm:t>
    </dgm:pt>
    <dgm:pt modelId="{BEFD6BE7-F3CB-CE4C-AC80-0CD3E62D3C67}" type="sibTrans" cxnId="{E94B71F2-E47D-5F42-8026-568B259FB73D}">
      <dgm:prSet/>
      <dgm:spPr/>
      <dgm:t>
        <a:bodyPr/>
        <a:lstStyle/>
        <a:p>
          <a:endParaRPr lang="en-US"/>
        </a:p>
      </dgm:t>
    </dgm:pt>
    <dgm:pt modelId="{582286A7-690C-4840-B35D-D2575D0CA780}">
      <dgm:prSet/>
      <dgm:spPr>
        <a:solidFill>
          <a:schemeClr val="tx2"/>
        </a:solidFill>
      </dgm:spPr>
      <dgm:t>
        <a:bodyPr/>
        <a:lstStyle/>
        <a:p>
          <a:r>
            <a:rPr lang="en-US" dirty="0" smtClean="0"/>
            <a:t>I/O status information</a:t>
          </a:r>
        </a:p>
      </dgm:t>
    </dgm:pt>
    <dgm:pt modelId="{AB572F8D-D126-E24C-AF7D-C56801B4CDF1}" type="parTrans" cxnId="{32451E63-39E0-6746-A222-CACC7AF9EF8D}">
      <dgm:prSet/>
      <dgm:spPr/>
      <dgm:t>
        <a:bodyPr/>
        <a:lstStyle/>
        <a:p>
          <a:endParaRPr lang="en-US"/>
        </a:p>
      </dgm:t>
    </dgm:pt>
    <dgm:pt modelId="{0D8A5698-71EC-0B40-AA18-B8D55498C836}" type="sibTrans" cxnId="{32451E63-39E0-6746-A222-CACC7AF9EF8D}">
      <dgm:prSet/>
      <dgm:spPr/>
      <dgm:t>
        <a:bodyPr/>
        <a:lstStyle/>
        <a:p>
          <a:endParaRPr lang="en-US"/>
        </a:p>
      </dgm:t>
    </dgm:pt>
    <dgm:pt modelId="{B6242E29-052A-3A41-8102-2545FCCE8336}">
      <dgm:prSet/>
      <dgm:spPr>
        <a:solidFill>
          <a:schemeClr val="accent4">
            <a:lumMod val="75000"/>
          </a:schemeClr>
        </a:solidFill>
      </dgm:spPr>
      <dgm:t>
        <a:bodyPr/>
        <a:lstStyle/>
        <a:p>
          <a:r>
            <a:rPr lang="en-US" smtClean="0"/>
            <a:t>accounting information</a:t>
          </a:r>
          <a:endParaRPr lang="en-US" dirty="0" smtClean="0"/>
        </a:p>
      </dgm:t>
    </dgm:pt>
    <dgm:pt modelId="{FE2AE043-DA28-CF42-AC1E-77698602D003}" type="parTrans" cxnId="{5E9E2A84-9A7D-A44C-9465-DB3354B56A81}">
      <dgm:prSet/>
      <dgm:spPr/>
      <dgm:t>
        <a:bodyPr/>
        <a:lstStyle/>
        <a:p>
          <a:endParaRPr lang="en-US"/>
        </a:p>
      </dgm:t>
    </dgm:pt>
    <dgm:pt modelId="{4E7ADB18-FE2B-6146-A7BB-7D528526954C}" type="sibTrans" cxnId="{5E9E2A84-9A7D-A44C-9465-DB3354B56A81}">
      <dgm:prSet/>
      <dgm:spPr/>
      <dgm:t>
        <a:bodyPr/>
        <a:lstStyle/>
        <a:p>
          <a:endParaRPr lang="en-US"/>
        </a:p>
      </dgm:t>
    </dgm:pt>
    <dgm:pt modelId="{685CC5D3-5A33-4348-9730-FBED9A117716}" type="pres">
      <dgm:prSet presAssocID="{ECDBB81C-2E50-BF48-A4AE-72E7EA7AEDEB}" presName="diagram" presStyleCnt="0">
        <dgm:presLayoutVars>
          <dgm:dir/>
          <dgm:resizeHandles val="exact"/>
        </dgm:presLayoutVars>
      </dgm:prSet>
      <dgm:spPr/>
      <dgm:t>
        <a:bodyPr/>
        <a:lstStyle/>
        <a:p>
          <a:endParaRPr lang="en-US"/>
        </a:p>
      </dgm:t>
    </dgm:pt>
    <dgm:pt modelId="{843458A4-26D2-2C44-B9FB-71A1610693F2}" type="pres">
      <dgm:prSet presAssocID="{94BCFAB0-9BDD-6A4C-BDA3-38544E1BA07C}" presName="node" presStyleLbl="node1" presStyleIdx="0" presStyleCnt="8" custScaleY="85911" custLinFactX="83129" custLinFactNeighborX="100000" custLinFactNeighborY="-27780">
        <dgm:presLayoutVars>
          <dgm:bulletEnabled val="1"/>
        </dgm:presLayoutVars>
      </dgm:prSet>
      <dgm:spPr/>
      <dgm:t>
        <a:bodyPr/>
        <a:lstStyle/>
        <a:p>
          <a:endParaRPr lang="en-US"/>
        </a:p>
      </dgm:t>
    </dgm:pt>
    <dgm:pt modelId="{505486F8-265A-344C-997A-20E64C179B1B}" type="pres">
      <dgm:prSet presAssocID="{1F5FEA36-125C-C546-BF17-E399976F0522}" presName="sibTrans" presStyleCnt="0"/>
      <dgm:spPr/>
    </dgm:pt>
    <dgm:pt modelId="{FFB3EB76-2E6C-B649-857A-BF94DBD248C3}" type="pres">
      <dgm:prSet presAssocID="{A22EA74F-013B-934F-81B5-A61D7773663C}" presName="node" presStyleLbl="node1" presStyleIdx="1" presStyleCnt="8" custLinFactNeighborX="-26466" custLinFactNeighborY="65175">
        <dgm:presLayoutVars>
          <dgm:bulletEnabled val="1"/>
        </dgm:presLayoutVars>
      </dgm:prSet>
      <dgm:spPr/>
      <dgm:t>
        <a:bodyPr/>
        <a:lstStyle/>
        <a:p>
          <a:endParaRPr lang="en-US"/>
        </a:p>
      </dgm:t>
    </dgm:pt>
    <dgm:pt modelId="{3B3A30A3-E8E2-1740-9022-E95420533982}" type="pres">
      <dgm:prSet presAssocID="{D7C600B0-36F9-1942-89B4-6165C2B30ADA}" presName="sibTrans" presStyleCnt="0"/>
      <dgm:spPr/>
    </dgm:pt>
    <dgm:pt modelId="{F9C2771E-E09D-7E4B-8BC7-2EACC928AB9D}" type="pres">
      <dgm:prSet presAssocID="{E90F924F-9396-2442-BDA3-BF3934D5AB60}" presName="node" presStyleLbl="node1" presStyleIdx="2" presStyleCnt="8" custLinFactNeighborX="-36870" custLinFactNeighborY="65175">
        <dgm:presLayoutVars>
          <dgm:bulletEnabled val="1"/>
        </dgm:presLayoutVars>
      </dgm:prSet>
      <dgm:spPr/>
      <dgm:t>
        <a:bodyPr/>
        <a:lstStyle/>
        <a:p>
          <a:endParaRPr lang="en-US"/>
        </a:p>
      </dgm:t>
    </dgm:pt>
    <dgm:pt modelId="{6C4059F1-FE40-9F4A-8D0D-A07772629B23}" type="pres">
      <dgm:prSet presAssocID="{60E8B68D-DBEE-FC42-B8FF-A51F1633897F}" presName="sibTrans" presStyleCnt="0"/>
      <dgm:spPr/>
    </dgm:pt>
    <dgm:pt modelId="{B373FAC3-5061-AF49-B501-530831A6C23F}" type="pres">
      <dgm:prSet presAssocID="{715CFDD4-B3DA-BE4A-9A9E-CD0BCBFEBF8C}" presName="node" presStyleLbl="node1" presStyleIdx="3" presStyleCnt="8" custLinFactNeighborX="-47275" custLinFactNeighborY="65175">
        <dgm:presLayoutVars>
          <dgm:bulletEnabled val="1"/>
        </dgm:presLayoutVars>
      </dgm:prSet>
      <dgm:spPr/>
      <dgm:t>
        <a:bodyPr/>
        <a:lstStyle/>
        <a:p>
          <a:endParaRPr lang="en-US"/>
        </a:p>
      </dgm:t>
    </dgm:pt>
    <dgm:pt modelId="{16357438-5BB6-2941-8CAF-C76EAF764FBD}" type="pres">
      <dgm:prSet presAssocID="{3E9D0AA6-A96B-184D-B5F1-76679BE3EBAC}" presName="sibTrans" presStyleCnt="0"/>
      <dgm:spPr/>
    </dgm:pt>
    <dgm:pt modelId="{C89EF9B4-EDC8-C84D-A659-29B518ACADDB}" type="pres">
      <dgm:prSet presAssocID="{19C7F067-6540-364F-AF6B-A3236C627A2B}" presName="node" presStyleLbl="node1" presStyleIdx="4" presStyleCnt="8" custLinFactNeighborX="27761" custLinFactNeighborY="48104">
        <dgm:presLayoutVars>
          <dgm:bulletEnabled val="1"/>
        </dgm:presLayoutVars>
      </dgm:prSet>
      <dgm:spPr/>
      <dgm:t>
        <a:bodyPr/>
        <a:lstStyle/>
        <a:p>
          <a:endParaRPr lang="en-US"/>
        </a:p>
      </dgm:t>
    </dgm:pt>
    <dgm:pt modelId="{DC75E8E5-983A-6348-83ED-A5DE3C2B5ADF}" type="pres">
      <dgm:prSet presAssocID="{A080CD70-E361-284F-9C78-74B99DD4BCB6}" presName="sibTrans" presStyleCnt="0"/>
      <dgm:spPr/>
    </dgm:pt>
    <dgm:pt modelId="{5787ADE3-2B9F-7944-82CB-CE71DF883FF9}" type="pres">
      <dgm:prSet presAssocID="{0C8479D2-2CDE-6B40-A71B-1E3405C8F018}" presName="node" presStyleLbl="node1" presStyleIdx="5" presStyleCnt="8" custLinFactNeighborX="17356" custLinFactNeighborY="48104">
        <dgm:presLayoutVars>
          <dgm:bulletEnabled val="1"/>
        </dgm:presLayoutVars>
      </dgm:prSet>
      <dgm:spPr/>
      <dgm:t>
        <a:bodyPr/>
        <a:lstStyle/>
        <a:p>
          <a:endParaRPr lang="en-US"/>
        </a:p>
      </dgm:t>
    </dgm:pt>
    <dgm:pt modelId="{019EA49A-43C9-6648-932D-ADF84E4B4D6F}" type="pres">
      <dgm:prSet presAssocID="{BEFD6BE7-F3CB-CE4C-AC80-0CD3E62D3C67}" presName="sibTrans" presStyleCnt="0"/>
      <dgm:spPr/>
    </dgm:pt>
    <dgm:pt modelId="{F5765459-F0DD-B04E-8F83-90F8421A8211}" type="pres">
      <dgm:prSet presAssocID="{582286A7-690C-4840-B35D-D2575D0CA780}" presName="node" presStyleLbl="node1" presStyleIdx="6" presStyleCnt="8" custLinFactNeighborX="6951" custLinFactNeighborY="48104">
        <dgm:presLayoutVars>
          <dgm:bulletEnabled val="1"/>
        </dgm:presLayoutVars>
      </dgm:prSet>
      <dgm:spPr/>
      <dgm:t>
        <a:bodyPr/>
        <a:lstStyle/>
        <a:p>
          <a:endParaRPr lang="en-US"/>
        </a:p>
      </dgm:t>
    </dgm:pt>
    <dgm:pt modelId="{7DCAB91D-9C5C-6D4E-B913-58A90D09C08A}" type="pres">
      <dgm:prSet presAssocID="{0D8A5698-71EC-0B40-AA18-B8D55498C836}" presName="sibTrans" presStyleCnt="0"/>
      <dgm:spPr/>
    </dgm:pt>
    <dgm:pt modelId="{4B2744D8-5219-FE41-ACC6-C2EE72C25ABB}" type="pres">
      <dgm:prSet presAssocID="{B6242E29-052A-3A41-8102-2545FCCE8336}" presName="node" presStyleLbl="node1" presStyleIdx="7" presStyleCnt="8" custLinFactNeighborX="-3453" custLinFactNeighborY="48104">
        <dgm:presLayoutVars>
          <dgm:bulletEnabled val="1"/>
        </dgm:presLayoutVars>
      </dgm:prSet>
      <dgm:spPr/>
      <dgm:t>
        <a:bodyPr/>
        <a:lstStyle/>
        <a:p>
          <a:endParaRPr lang="en-US"/>
        </a:p>
      </dgm:t>
    </dgm:pt>
  </dgm:ptLst>
  <dgm:cxnLst>
    <dgm:cxn modelId="{E94B71F2-E47D-5F42-8026-568B259FB73D}" srcId="{ECDBB81C-2E50-BF48-A4AE-72E7EA7AEDEB}" destId="{0C8479D2-2CDE-6B40-A71B-1E3405C8F018}" srcOrd="5" destOrd="0" parTransId="{B60EBA34-062E-F04E-BA3F-648E9A095B91}" sibTransId="{BEFD6BE7-F3CB-CE4C-AC80-0CD3E62D3C67}"/>
    <dgm:cxn modelId="{32451E63-39E0-6746-A222-CACC7AF9EF8D}" srcId="{ECDBB81C-2E50-BF48-A4AE-72E7EA7AEDEB}" destId="{582286A7-690C-4840-B35D-D2575D0CA780}" srcOrd="6" destOrd="0" parTransId="{AB572F8D-D126-E24C-AF7D-C56801B4CDF1}" sibTransId="{0D8A5698-71EC-0B40-AA18-B8D55498C836}"/>
    <dgm:cxn modelId="{F8A8FCB9-EDE4-E14C-AA60-BC652F5FDC92}" type="presOf" srcId="{19C7F067-6540-364F-AF6B-A3236C627A2B}" destId="{C89EF9B4-EDC8-C84D-A659-29B518ACADDB}" srcOrd="0" destOrd="0" presId="urn:microsoft.com/office/officeart/2005/8/layout/default#1"/>
    <dgm:cxn modelId="{B62CBCC7-E483-3247-A54D-0B9E0E859E94}" srcId="{ECDBB81C-2E50-BF48-A4AE-72E7EA7AEDEB}" destId="{715CFDD4-B3DA-BE4A-9A9E-CD0BCBFEBF8C}" srcOrd="3" destOrd="0" parTransId="{6AF81781-7F0F-8049-A28E-7FEA6AB1332B}" sibTransId="{3E9D0AA6-A96B-184D-B5F1-76679BE3EBAC}"/>
    <dgm:cxn modelId="{5E9E2A84-9A7D-A44C-9465-DB3354B56A81}" srcId="{ECDBB81C-2E50-BF48-A4AE-72E7EA7AEDEB}" destId="{B6242E29-052A-3A41-8102-2545FCCE8336}" srcOrd="7" destOrd="0" parTransId="{FE2AE043-DA28-CF42-AC1E-77698602D003}" sibTransId="{4E7ADB18-FE2B-6146-A7BB-7D528526954C}"/>
    <dgm:cxn modelId="{9C298117-6321-6245-94ED-4369A1AD1112}" type="presOf" srcId="{ECDBB81C-2E50-BF48-A4AE-72E7EA7AEDEB}" destId="{685CC5D3-5A33-4348-9730-FBED9A117716}" srcOrd="0" destOrd="0" presId="urn:microsoft.com/office/officeart/2005/8/layout/default#1"/>
    <dgm:cxn modelId="{76ED1D46-3EBB-E043-BA49-C5A49027C917}" type="presOf" srcId="{715CFDD4-B3DA-BE4A-9A9E-CD0BCBFEBF8C}" destId="{B373FAC3-5061-AF49-B501-530831A6C23F}" srcOrd="0" destOrd="0" presId="urn:microsoft.com/office/officeart/2005/8/layout/default#1"/>
    <dgm:cxn modelId="{D3680B97-74C3-1E42-BC94-A82A050499ED}" srcId="{ECDBB81C-2E50-BF48-A4AE-72E7EA7AEDEB}" destId="{19C7F067-6540-364F-AF6B-A3236C627A2B}" srcOrd="4" destOrd="0" parTransId="{29284481-9978-CA4D-B013-AA4E7E29BA25}" sibTransId="{A080CD70-E361-284F-9C78-74B99DD4BCB6}"/>
    <dgm:cxn modelId="{7B5E7862-2FCC-C04C-A1F7-1B7B624286CB}" srcId="{ECDBB81C-2E50-BF48-A4AE-72E7EA7AEDEB}" destId="{A22EA74F-013B-934F-81B5-A61D7773663C}" srcOrd="1" destOrd="0" parTransId="{11A75EB7-B46C-0F46-B791-946256687DF5}" sibTransId="{D7C600B0-36F9-1942-89B4-6165C2B30ADA}"/>
    <dgm:cxn modelId="{DA718B85-FAFC-6A4B-90FA-02073F22134E}" type="presOf" srcId="{582286A7-690C-4840-B35D-D2575D0CA780}" destId="{F5765459-F0DD-B04E-8F83-90F8421A8211}" srcOrd="0" destOrd="0" presId="urn:microsoft.com/office/officeart/2005/8/layout/default#1"/>
    <dgm:cxn modelId="{8D7692C7-16D8-A34F-9BEC-C0CC13E47028}" type="presOf" srcId="{E90F924F-9396-2442-BDA3-BF3934D5AB60}" destId="{F9C2771E-E09D-7E4B-8BC7-2EACC928AB9D}" srcOrd="0" destOrd="0" presId="urn:microsoft.com/office/officeart/2005/8/layout/default#1"/>
    <dgm:cxn modelId="{D11826D9-C42F-604B-A5FB-49F75F15EF21}" srcId="{ECDBB81C-2E50-BF48-A4AE-72E7EA7AEDEB}" destId="{E90F924F-9396-2442-BDA3-BF3934D5AB60}" srcOrd="2" destOrd="0" parTransId="{8C88B6AE-623E-C34E-BC73-D913467AE923}" sibTransId="{60E8B68D-DBEE-FC42-B8FF-A51F1633897F}"/>
    <dgm:cxn modelId="{E0357F0D-F7AF-934D-9A06-E5A754B0559D}" type="presOf" srcId="{0C8479D2-2CDE-6B40-A71B-1E3405C8F018}" destId="{5787ADE3-2B9F-7944-82CB-CE71DF883FF9}" srcOrd="0" destOrd="0" presId="urn:microsoft.com/office/officeart/2005/8/layout/default#1"/>
    <dgm:cxn modelId="{B87879C1-41F8-2244-B440-5AF0A67260B3}" type="presOf" srcId="{A22EA74F-013B-934F-81B5-A61D7773663C}" destId="{FFB3EB76-2E6C-B649-857A-BF94DBD248C3}" srcOrd="0" destOrd="0" presId="urn:microsoft.com/office/officeart/2005/8/layout/default#1"/>
    <dgm:cxn modelId="{94B777FE-C758-B041-BF04-66700F503577}" srcId="{ECDBB81C-2E50-BF48-A4AE-72E7EA7AEDEB}" destId="{94BCFAB0-9BDD-6A4C-BDA3-38544E1BA07C}" srcOrd="0" destOrd="0" parTransId="{181B9A04-3E97-AC4B-B0D3-45D2CFCF36F3}" sibTransId="{1F5FEA36-125C-C546-BF17-E399976F0522}"/>
    <dgm:cxn modelId="{658A2C7B-F7A7-BA4C-A820-AFD02D6412B1}" type="presOf" srcId="{B6242E29-052A-3A41-8102-2545FCCE8336}" destId="{4B2744D8-5219-FE41-ACC6-C2EE72C25ABB}" srcOrd="0" destOrd="0" presId="urn:microsoft.com/office/officeart/2005/8/layout/default#1"/>
    <dgm:cxn modelId="{5C6184B1-C248-0244-9D3B-CB3286EE82C6}" type="presOf" srcId="{94BCFAB0-9BDD-6A4C-BDA3-38544E1BA07C}" destId="{843458A4-26D2-2C44-B9FB-71A1610693F2}" srcOrd="0" destOrd="0" presId="urn:microsoft.com/office/officeart/2005/8/layout/default#1"/>
    <dgm:cxn modelId="{7EF2C9DA-85EF-7442-A4A9-7B581D60E7B8}" type="presParOf" srcId="{685CC5D3-5A33-4348-9730-FBED9A117716}" destId="{843458A4-26D2-2C44-B9FB-71A1610693F2}" srcOrd="0" destOrd="0" presId="urn:microsoft.com/office/officeart/2005/8/layout/default#1"/>
    <dgm:cxn modelId="{5C8F52C9-B5CF-6449-8A4D-9A70028BC589}" type="presParOf" srcId="{685CC5D3-5A33-4348-9730-FBED9A117716}" destId="{505486F8-265A-344C-997A-20E64C179B1B}" srcOrd="1" destOrd="0" presId="urn:microsoft.com/office/officeart/2005/8/layout/default#1"/>
    <dgm:cxn modelId="{16931890-2685-4E49-88CE-620FF1BBCE6F}" type="presParOf" srcId="{685CC5D3-5A33-4348-9730-FBED9A117716}" destId="{FFB3EB76-2E6C-B649-857A-BF94DBD248C3}" srcOrd="2" destOrd="0" presId="urn:microsoft.com/office/officeart/2005/8/layout/default#1"/>
    <dgm:cxn modelId="{0B00EBED-7E94-2246-9226-DF4649402497}" type="presParOf" srcId="{685CC5D3-5A33-4348-9730-FBED9A117716}" destId="{3B3A30A3-E8E2-1740-9022-E95420533982}" srcOrd="3" destOrd="0" presId="urn:microsoft.com/office/officeart/2005/8/layout/default#1"/>
    <dgm:cxn modelId="{732A31AB-B05F-804C-81F1-BA6EBBB76D96}" type="presParOf" srcId="{685CC5D3-5A33-4348-9730-FBED9A117716}" destId="{F9C2771E-E09D-7E4B-8BC7-2EACC928AB9D}" srcOrd="4" destOrd="0" presId="urn:microsoft.com/office/officeart/2005/8/layout/default#1"/>
    <dgm:cxn modelId="{7672E6C8-EB69-DE42-B633-4A052796C174}" type="presParOf" srcId="{685CC5D3-5A33-4348-9730-FBED9A117716}" destId="{6C4059F1-FE40-9F4A-8D0D-A07772629B23}" srcOrd="5" destOrd="0" presId="urn:microsoft.com/office/officeart/2005/8/layout/default#1"/>
    <dgm:cxn modelId="{7C237E49-7C18-D242-8569-2D312C0F0547}" type="presParOf" srcId="{685CC5D3-5A33-4348-9730-FBED9A117716}" destId="{B373FAC3-5061-AF49-B501-530831A6C23F}" srcOrd="6" destOrd="0" presId="urn:microsoft.com/office/officeart/2005/8/layout/default#1"/>
    <dgm:cxn modelId="{10526CC4-8B66-4A42-88E5-E90ED268E972}" type="presParOf" srcId="{685CC5D3-5A33-4348-9730-FBED9A117716}" destId="{16357438-5BB6-2941-8CAF-C76EAF764FBD}" srcOrd="7" destOrd="0" presId="urn:microsoft.com/office/officeart/2005/8/layout/default#1"/>
    <dgm:cxn modelId="{55AB9F21-3FA3-1D43-9052-DC0B95C5AE6C}" type="presParOf" srcId="{685CC5D3-5A33-4348-9730-FBED9A117716}" destId="{C89EF9B4-EDC8-C84D-A659-29B518ACADDB}" srcOrd="8" destOrd="0" presId="urn:microsoft.com/office/officeart/2005/8/layout/default#1"/>
    <dgm:cxn modelId="{11261CBA-B301-A946-97BE-9449D17B4C05}" type="presParOf" srcId="{685CC5D3-5A33-4348-9730-FBED9A117716}" destId="{DC75E8E5-983A-6348-83ED-A5DE3C2B5ADF}" srcOrd="9" destOrd="0" presId="urn:microsoft.com/office/officeart/2005/8/layout/default#1"/>
    <dgm:cxn modelId="{1BC9729C-2CF8-E140-AB9C-278D0A638EEB}" type="presParOf" srcId="{685CC5D3-5A33-4348-9730-FBED9A117716}" destId="{5787ADE3-2B9F-7944-82CB-CE71DF883FF9}" srcOrd="10" destOrd="0" presId="urn:microsoft.com/office/officeart/2005/8/layout/default#1"/>
    <dgm:cxn modelId="{0CB81EF3-D786-A94F-B3FA-9A14F577EC74}" type="presParOf" srcId="{685CC5D3-5A33-4348-9730-FBED9A117716}" destId="{019EA49A-43C9-6648-932D-ADF84E4B4D6F}" srcOrd="11" destOrd="0" presId="urn:microsoft.com/office/officeart/2005/8/layout/default#1"/>
    <dgm:cxn modelId="{5B9413BC-C58A-9D47-BA77-99E98E16DB29}" type="presParOf" srcId="{685CC5D3-5A33-4348-9730-FBED9A117716}" destId="{F5765459-F0DD-B04E-8F83-90F8421A8211}" srcOrd="12" destOrd="0" presId="urn:microsoft.com/office/officeart/2005/8/layout/default#1"/>
    <dgm:cxn modelId="{4877862B-8475-D047-8BC3-FB8987FB0CF4}" type="presParOf" srcId="{685CC5D3-5A33-4348-9730-FBED9A117716}" destId="{7DCAB91D-9C5C-6D4E-B913-58A90D09C08A}" srcOrd="13" destOrd="0" presId="urn:microsoft.com/office/officeart/2005/8/layout/default#1"/>
    <dgm:cxn modelId="{DA7E1A16-06A0-C944-BFD7-757C56DB1565}" type="presParOf" srcId="{685CC5D3-5A33-4348-9730-FBED9A117716}" destId="{4B2744D8-5219-FE41-ACC6-C2EE72C25ABB}" srcOrd="14"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D499258-9C88-764C-849A-F097FAE1347C}"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ADAB1287-3588-6C43-B8AB-2C5C385437BB}">
      <dgm:prSet custT="1"/>
      <dgm:spPr>
        <a:solidFill>
          <a:schemeClr val="accent1">
            <a:lumMod val="75000"/>
          </a:schemeClr>
        </a:solidFill>
      </dgm:spPr>
      <dgm:t>
        <a:bodyPr/>
        <a:lstStyle/>
        <a:p>
          <a:pPr rtl="0"/>
          <a:r>
            <a:rPr lang="en-US" sz="2200" dirty="0" smtClean="0"/>
            <a:t>Jacketing</a:t>
          </a:r>
          <a:endParaRPr lang="en-US" sz="2200" dirty="0"/>
        </a:p>
      </dgm:t>
    </dgm:pt>
    <dgm:pt modelId="{A6380617-1639-C148-ADCD-247CD6883FA5}" type="parTrans" cxnId="{2BF47C9E-593D-E442-9CFD-42D4002E1558}">
      <dgm:prSet/>
      <dgm:spPr/>
      <dgm:t>
        <a:bodyPr/>
        <a:lstStyle/>
        <a:p>
          <a:endParaRPr lang="en-US"/>
        </a:p>
      </dgm:t>
    </dgm:pt>
    <dgm:pt modelId="{4BD13EC5-5940-6F4B-90D2-52502FCC94C9}" type="sibTrans" cxnId="{2BF47C9E-593D-E442-9CFD-42D4002E1558}">
      <dgm:prSet/>
      <dgm:spPr>
        <a:solidFill>
          <a:schemeClr val="accent6">
            <a:lumMod val="75000"/>
            <a:alpha val="90000"/>
          </a:schemeClr>
        </a:solidFill>
      </dgm:spPr>
      <dgm:t>
        <a:bodyPr/>
        <a:lstStyle/>
        <a:p>
          <a:endParaRPr lang="en-US" dirty="0"/>
        </a:p>
      </dgm:t>
    </dgm:pt>
    <dgm:pt modelId="{C2BD9EFC-99C7-2E44-BBC2-D460C2E00173}">
      <dgm:prSet custT="1"/>
      <dgm:spPr>
        <a:solidFill>
          <a:schemeClr val="accent1">
            <a:lumMod val="75000"/>
          </a:schemeClr>
        </a:solidFill>
      </dgm:spPr>
      <dgm:t>
        <a:bodyPr/>
        <a:lstStyle/>
        <a:p>
          <a:pPr rtl="0"/>
          <a:r>
            <a:rPr lang="en-US" sz="2200" dirty="0" smtClean="0"/>
            <a:t>converts a blocking system call into a non-blocking system call</a:t>
          </a:r>
          <a:endParaRPr lang="en-US" sz="2200" dirty="0"/>
        </a:p>
      </dgm:t>
    </dgm:pt>
    <dgm:pt modelId="{3A2E73C9-083C-4244-BFC4-1B45924EF68A}" type="parTrans" cxnId="{0EB1CA93-8C88-1544-BCD9-37E13D1A125E}">
      <dgm:prSet/>
      <dgm:spPr/>
      <dgm:t>
        <a:bodyPr/>
        <a:lstStyle/>
        <a:p>
          <a:endParaRPr lang="en-US"/>
        </a:p>
      </dgm:t>
    </dgm:pt>
    <dgm:pt modelId="{E3727B35-55DE-0A46-BAC6-CFF9D77D9AD8}" type="sibTrans" cxnId="{0EB1CA93-8C88-1544-BCD9-37E13D1A125E}">
      <dgm:prSet/>
      <dgm:spPr/>
      <dgm:t>
        <a:bodyPr/>
        <a:lstStyle/>
        <a:p>
          <a:endParaRPr lang="en-US"/>
        </a:p>
      </dgm:t>
    </dgm:pt>
    <dgm:pt modelId="{BE75259B-7A2F-CE4D-8266-703E1E137D07}">
      <dgm:prSet/>
      <dgm:spPr>
        <a:solidFill>
          <a:schemeClr val="accent1">
            <a:lumMod val="75000"/>
          </a:schemeClr>
        </a:solidFill>
      </dgm:spPr>
      <dgm:t>
        <a:bodyPr/>
        <a:lstStyle/>
        <a:p>
          <a:pPr rtl="0"/>
          <a:r>
            <a:rPr lang="en-US" dirty="0" smtClean="0"/>
            <a:t>Writing an application as multiple processes rather than multiple threads</a:t>
          </a:r>
          <a:endParaRPr lang="en-US" dirty="0"/>
        </a:p>
      </dgm:t>
    </dgm:pt>
    <dgm:pt modelId="{B3F41D15-37CD-6B45-9640-E17DEF7AA7B2}" type="parTrans" cxnId="{BFCC0CF6-C55F-DF48-96E7-D06F2DC7BEC4}">
      <dgm:prSet/>
      <dgm:spPr/>
      <dgm:t>
        <a:bodyPr/>
        <a:lstStyle/>
        <a:p>
          <a:endParaRPr lang="en-US"/>
        </a:p>
      </dgm:t>
    </dgm:pt>
    <dgm:pt modelId="{9497A349-DED3-EF4E-993D-4DEBB682B126}" type="sibTrans" cxnId="{BFCC0CF6-C55F-DF48-96E7-D06F2DC7BEC4}">
      <dgm:prSet/>
      <dgm:spPr/>
      <dgm:t>
        <a:bodyPr/>
        <a:lstStyle/>
        <a:p>
          <a:endParaRPr lang="en-US"/>
        </a:p>
      </dgm:t>
    </dgm:pt>
    <dgm:pt modelId="{14D59842-93C7-D24A-B018-720787BF8051}" type="pres">
      <dgm:prSet presAssocID="{AD499258-9C88-764C-849A-F097FAE1347C}" presName="outerComposite" presStyleCnt="0">
        <dgm:presLayoutVars>
          <dgm:chMax val="5"/>
          <dgm:dir/>
          <dgm:resizeHandles val="exact"/>
        </dgm:presLayoutVars>
      </dgm:prSet>
      <dgm:spPr/>
      <dgm:t>
        <a:bodyPr/>
        <a:lstStyle/>
        <a:p>
          <a:endParaRPr lang="en-US"/>
        </a:p>
      </dgm:t>
    </dgm:pt>
    <dgm:pt modelId="{9A586BBB-850C-7647-B0BB-7C8D53187BD8}" type="pres">
      <dgm:prSet presAssocID="{AD499258-9C88-764C-849A-F097FAE1347C}" presName="dummyMaxCanvas" presStyleCnt="0">
        <dgm:presLayoutVars/>
      </dgm:prSet>
      <dgm:spPr/>
    </dgm:pt>
    <dgm:pt modelId="{01078792-7B28-FF43-A32C-003396C6EF4C}" type="pres">
      <dgm:prSet presAssocID="{AD499258-9C88-764C-849A-F097FAE1347C}" presName="TwoNodes_1" presStyleLbl="node1" presStyleIdx="0" presStyleCnt="2" custScaleX="83957" custScaleY="83838">
        <dgm:presLayoutVars>
          <dgm:bulletEnabled val="1"/>
        </dgm:presLayoutVars>
      </dgm:prSet>
      <dgm:spPr/>
      <dgm:t>
        <a:bodyPr/>
        <a:lstStyle/>
        <a:p>
          <a:endParaRPr lang="en-US"/>
        </a:p>
      </dgm:t>
    </dgm:pt>
    <dgm:pt modelId="{C478A6ED-69A6-584A-A2DA-3955A2E0623F}" type="pres">
      <dgm:prSet presAssocID="{AD499258-9C88-764C-849A-F097FAE1347C}" presName="TwoNodes_2" presStyleLbl="node1" presStyleIdx="1" presStyleCnt="2" custScaleX="67914" custScaleY="91919">
        <dgm:presLayoutVars>
          <dgm:bulletEnabled val="1"/>
        </dgm:presLayoutVars>
      </dgm:prSet>
      <dgm:spPr/>
      <dgm:t>
        <a:bodyPr/>
        <a:lstStyle/>
        <a:p>
          <a:endParaRPr lang="en-US"/>
        </a:p>
      </dgm:t>
    </dgm:pt>
    <dgm:pt modelId="{468D6BA6-6676-084C-80C4-3CF75C066D1F}" type="pres">
      <dgm:prSet presAssocID="{AD499258-9C88-764C-849A-F097FAE1347C}" presName="TwoConn_1-2" presStyleLbl="fgAccFollowNode1" presStyleIdx="0" presStyleCnt="1" custScaleX="86480" custLinFactNeighborX="-46076" custLinFactNeighborY="3380">
        <dgm:presLayoutVars>
          <dgm:bulletEnabled val="1"/>
        </dgm:presLayoutVars>
      </dgm:prSet>
      <dgm:spPr/>
      <dgm:t>
        <a:bodyPr/>
        <a:lstStyle/>
        <a:p>
          <a:endParaRPr lang="en-US"/>
        </a:p>
      </dgm:t>
    </dgm:pt>
    <dgm:pt modelId="{A357A542-83EF-7540-86A4-DE36440B3A9E}" type="pres">
      <dgm:prSet presAssocID="{AD499258-9C88-764C-849A-F097FAE1347C}" presName="TwoNodes_1_text" presStyleLbl="node1" presStyleIdx="1" presStyleCnt="2">
        <dgm:presLayoutVars>
          <dgm:bulletEnabled val="1"/>
        </dgm:presLayoutVars>
      </dgm:prSet>
      <dgm:spPr/>
      <dgm:t>
        <a:bodyPr/>
        <a:lstStyle/>
        <a:p>
          <a:endParaRPr lang="en-US"/>
        </a:p>
      </dgm:t>
    </dgm:pt>
    <dgm:pt modelId="{126A3EE7-4874-EE45-9D5A-A2BDDEF93BD5}" type="pres">
      <dgm:prSet presAssocID="{AD499258-9C88-764C-849A-F097FAE1347C}" presName="TwoNodes_2_text" presStyleLbl="node1" presStyleIdx="1" presStyleCnt="2">
        <dgm:presLayoutVars>
          <dgm:bulletEnabled val="1"/>
        </dgm:presLayoutVars>
      </dgm:prSet>
      <dgm:spPr/>
      <dgm:t>
        <a:bodyPr/>
        <a:lstStyle/>
        <a:p>
          <a:endParaRPr lang="en-US"/>
        </a:p>
      </dgm:t>
    </dgm:pt>
  </dgm:ptLst>
  <dgm:cxnLst>
    <dgm:cxn modelId="{BFCC0CF6-C55F-DF48-96E7-D06F2DC7BEC4}" srcId="{AD499258-9C88-764C-849A-F097FAE1347C}" destId="{BE75259B-7A2F-CE4D-8266-703E1E137D07}" srcOrd="1" destOrd="0" parTransId="{B3F41D15-37CD-6B45-9640-E17DEF7AA7B2}" sibTransId="{9497A349-DED3-EF4E-993D-4DEBB682B126}"/>
    <dgm:cxn modelId="{B8F9D1BC-F616-FC43-B23B-9FCCA2BBC6D8}" type="presOf" srcId="{AD499258-9C88-764C-849A-F097FAE1347C}" destId="{14D59842-93C7-D24A-B018-720787BF8051}" srcOrd="0" destOrd="0" presId="urn:microsoft.com/office/officeart/2005/8/layout/vProcess5"/>
    <dgm:cxn modelId="{2BF47C9E-593D-E442-9CFD-42D4002E1558}" srcId="{AD499258-9C88-764C-849A-F097FAE1347C}" destId="{ADAB1287-3588-6C43-B8AB-2C5C385437BB}" srcOrd="0" destOrd="0" parTransId="{A6380617-1639-C148-ADCD-247CD6883FA5}" sibTransId="{4BD13EC5-5940-6F4B-90D2-52502FCC94C9}"/>
    <dgm:cxn modelId="{A36F94FC-C251-E347-8C7C-9C02E6778D3C}" type="presOf" srcId="{BE75259B-7A2F-CE4D-8266-703E1E137D07}" destId="{C478A6ED-69A6-584A-A2DA-3955A2E0623F}" srcOrd="0" destOrd="0" presId="urn:microsoft.com/office/officeart/2005/8/layout/vProcess5"/>
    <dgm:cxn modelId="{A40BC3F2-8483-7745-9C9F-1FD907B37B67}" type="presOf" srcId="{C2BD9EFC-99C7-2E44-BBC2-D460C2E00173}" destId="{01078792-7B28-FF43-A32C-003396C6EF4C}" srcOrd="0" destOrd="1" presId="urn:microsoft.com/office/officeart/2005/8/layout/vProcess5"/>
    <dgm:cxn modelId="{E8016DD6-327E-2C43-A6F4-3DDC36F60A9A}" type="presOf" srcId="{ADAB1287-3588-6C43-B8AB-2C5C385437BB}" destId="{A357A542-83EF-7540-86A4-DE36440B3A9E}" srcOrd="1" destOrd="0" presId="urn:microsoft.com/office/officeart/2005/8/layout/vProcess5"/>
    <dgm:cxn modelId="{0EB1CA93-8C88-1544-BCD9-37E13D1A125E}" srcId="{ADAB1287-3588-6C43-B8AB-2C5C385437BB}" destId="{C2BD9EFC-99C7-2E44-BBC2-D460C2E00173}" srcOrd="0" destOrd="0" parTransId="{3A2E73C9-083C-4244-BFC4-1B45924EF68A}" sibTransId="{E3727B35-55DE-0A46-BAC6-CFF9D77D9AD8}"/>
    <dgm:cxn modelId="{EA9A7FF1-0508-AB48-B4E8-AB6336357AE4}" type="presOf" srcId="{BE75259B-7A2F-CE4D-8266-703E1E137D07}" destId="{126A3EE7-4874-EE45-9D5A-A2BDDEF93BD5}" srcOrd="1" destOrd="0" presId="urn:microsoft.com/office/officeart/2005/8/layout/vProcess5"/>
    <dgm:cxn modelId="{0BC53356-B08F-194B-B714-C91FAE6DBC32}" type="presOf" srcId="{4BD13EC5-5940-6F4B-90D2-52502FCC94C9}" destId="{468D6BA6-6676-084C-80C4-3CF75C066D1F}" srcOrd="0" destOrd="0" presId="urn:microsoft.com/office/officeart/2005/8/layout/vProcess5"/>
    <dgm:cxn modelId="{C175F074-BEEC-384E-8DD1-7F53AA382057}" type="presOf" srcId="{ADAB1287-3588-6C43-B8AB-2C5C385437BB}" destId="{01078792-7B28-FF43-A32C-003396C6EF4C}" srcOrd="0" destOrd="0" presId="urn:microsoft.com/office/officeart/2005/8/layout/vProcess5"/>
    <dgm:cxn modelId="{51905E70-E4DE-1E40-BD95-2A43B81C49FC}" type="presOf" srcId="{C2BD9EFC-99C7-2E44-BBC2-D460C2E00173}" destId="{A357A542-83EF-7540-86A4-DE36440B3A9E}" srcOrd="1" destOrd="1" presId="urn:microsoft.com/office/officeart/2005/8/layout/vProcess5"/>
    <dgm:cxn modelId="{FE4CBC09-10B3-C943-8975-F14436AD5086}" type="presParOf" srcId="{14D59842-93C7-D24A-B018-720787BF8051}" destId="{9A586BBB-850C-7647-B0BB-7C8D53187BD8}" srcOrd="0" destOrd="0" presId="urn:microsoft.com/office/officeart/2005/8/layout/vProcess5"/>
    <dgm:cxn modelId="{AA78D759-80F6-CB49-9866-40A6C5F74B96}" type="presParOf" srcId="{14D59842-93C7-D24A-B018-720787BF8051}" destId="{01078792-7B28-FF43-A32C-003396C6EF4C}" srcOrd="1" destOrd="0" presId="urn:microsoft.com/office/officeart/2005/8/layout/vProcess5"/>
    <dgm:cxn modelId="{A84F6683-80E4-5A41-A2EE-6752992AA21A}" type="presParOf" srcId="{14D59842-93C7-D24A-B018-720787BF8051}" destId="{C478A6ED-69A6-584A-A2DA-3955A2E0623F}" srcOrd="2" destOrd="0" presId="urn:microsoft.com/office/officeart/2005/8/layout/vProcess5"/>
    <dgm:cxn modelId="{C553FA03-E8BC-CD4A-BC52-B42F0EA41B90}" type="presParOf" srcId="{14D59842-93C7-D24A-B018-720787BF8051}" destId="{468D6BA6-6676-084C-80C4-3CF75C066D1F}" srcOrd="3" destOrd="0" presId="urn:microsoft.com/office/officeart/2005/8/layout/vProcess5"/>
    <dgm:cxn modelId="{EFD28021-F437-AF4E-9970-B0EB930E7E0D}" type="presParOf" srcId="{14D59842-93C7-D24A-B018-720787BF8051}" destId="{A357A542-83EF-7540-86A4-DE36440B3A9E}" srcOrd="4" destOrd="0" presId="urn:microsoft.com/office/officeart/2005/8/layout/vProcess5"/>
    <dgm:cxn modelId="{E0C789E2-F530-C449-8C27-98C8A083588D}" type="presParOf" srcId="{14D59842-93C7-D24A-B018-720787BF8051}" destId="{126A3EE7-4874-EE45-9D5A-A2BDDEF93BD5}"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C3E70B6-D8E9-4E4E-AA5E-6DEA0EA8034E}"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44404646-3A28-B54E-A47E-AB5F588C703C}">
      <dgm:prSet/>
      <dgm:spPr/>
      <dgm:t>
        <a:bodyPr/>
        <a:lstStyle/>
        <a:p>
          <a:pPr rtl="0"/>
          <a:r>
            <a:rPr lang="en-US" dirty="0" smtClean="0"/>
            <a:t>Processes and services provided by the Windows Kernel are relatively simple and general purpose</a:t>
          </a:r>
          <a:endParaRPr lang="en-US" dirty="0"/>
        </a:p>
      </dgm:t>
    </dgm:pt>
    <dgm:pt modelId="{7B6CA3CB-B13E-9347-9FE1-B16C28D6F56F}" type="parTrans" cxnId="{53CF94CA-9A96-E249-9F26-5CAE0FE58BE4}">
      <dgm:prSet/>
      <dgm:spPr/>
      <dgm:t>
        <a:bodyPr/>
        <a:lstStyle/>
        <a:p>
          <a:endParaRPr lang="en-US"/>
        </a:p>
      </dgm:t>
    </dgm:pt>
    <dgm:pt modelId="{FB812001-5AAB-C243-9F72-B7DFCDBAAFF0}" type="sibTrans" cxnId="{53CF94CA-9A96-E249-9F26-5CAE0FE58BE4}">
      <dgm:prSet/>
      <dgm:spPr/>
      <dgm:t>
        <a:bodyPr/>
        <a:lstStyle/>
        <a:p>
          <a:endParaRPr lang="en-US"/>
        </a:p>
      </dgm:t>
    </dgm:pt>
    <dgm:pt modelId="{1BEF43FE-7E65-C740-BF5B-DE6E4F4DDCF8}">
      <dgm:prSet custT="1"/>
      <dgm:spPr/>
      <dgm:t>
        <a:bodyPr/>
        <a:lstStyle/>
        <a:p>
          <a:pPr marL="742950" indent="-231775" rtl="0"/>
          <a:r>
            <a:rPr lang="en-US" sz="2100" dirty="0" smtClean="0"/>
            <a:t>implemented as objects</a:t>
          </a:r>
          <a:endParaRPr lang="en-US" sz="2100" dirty="0"/>
        </a:p>
      </dgm:t>
    </dgm:pt>
    <dgm:pt modelId="{A3F45478-3CBF-9441-BF2A-4CBD4EE68F94}" type="parTrans" cxnId="{D5D3ABF1-A7F7-A649-B7C4-13A8ED2D9DE7}">
      <dgm:prSet/>
      <dgm:spPr/>
      <dgm:t>
        <a:bodyPr/>
        <a:lstStyle/>
        <a:p>
          <a:endParaRPr lang="en-US"/>
        </a:p>
      </dgm:t>
    </dgm:pt>
    <dgm:pt modelId="{E33FBC16-B463-A842-B500-D620F42AEA01}" type="sibTrans" cxnId="{D5D3ABF1-A7F7-A649-B7C4-13A8ED2D9DE7}">
      <dgm:prSet/>
      <dgm:spPr/>
      <dgm:t>
        <a:bodyPr/>
        <a:lstStyle/>
        <a:p>
          <a:endParaRPr lang="en-US"/>
        </a:p>
      </dgm:t>
    </dgm:pt>
    <dgm:pt modelId="{8E6A3364-D02C-5C4A-9A47-574F767DEE7D}">
      <dgm:prSet custT="1"/>
      <dgm:spPr/>
      <dgm:t>
        <a:bodyPr/>
        <a:lstStyle/>
        <a:p>
          <a:pPr marL="742950" indent="-231775" rtl="0"/>
          <a:r>
            <a:rPr lang="en-US" sz="2100" dirty="0" smtClean="0"/>
            <a:t>created as new process or a copy of an existing</a:t>
          </a:r>
          <a:endParaRPr lang="en-US" sz="2100" dirty="0"/>
        </a:p>
      </dgm:t>
    </dgm:pt>
    <dgm:pt modelId="{D49D9246-5A33-8C4A-8C0E-1F04E5979101}" type="parTrans" cxnId="{09B12709-B2D7-2C40-931E-05BE7645517A}">
      <dgm:prSet/>
      <dgm:spPr/>
      <dgm:t>
        <a:bodyPr/>
        <a:lstStyle/>
        <a:p>
          <a:endParaRPr lang="en-US"/>
        </a:p>
      </dgm:t>
    </dgm:pt>
    <dgm:pt modelId="{CD7B950C-406E-DD41-A5FF-0F2AAE5A9DFA}" type="sibTrans" cxnId="{09B12709-B2D7-2C40-931E-05BE7645517A}">
      <dgm:prSet/>
      <dgm:spPr/>
      <dgm:t>
        <a:bodyPr/>
        <a:lstStyle/>
        <a:p>
          <a:endParaRPr lang="en-US"/>
        </a:p>
      </dgm:t>
    </dgm:pt>
    <dgm:pt modelId="{782CAA22-E386-7847-AEDC-D4272C872A29}">
      <dgm:prSet custT="1"/>
      <dgm:spPr/>
      <dgm:t>
        <a:bodyPr/>
        <a:lstStyle/>
        <a:p>
          <a:pPr marL="742950" indent="-231775" rtl="0"/>
          <a:r>
            <a:rPr lang="en-US" sz="2100" dirty="0" smtClean="0"/>
            <a:t>an executable process may contain one or more threads</a:t>
          </a:r>
          <a:endParaRPr lang="en-US" sz="2100" dirty="0"/>
        </a:p>
      </dgm:t>
    </dgm:pt>
    <dgm:pt modelId="{B1ED9DAF-F57D-734B-8812-4CD23C6C72B1}" type="parTrans" cxnId="{0BAE411E-BA08-6845-B954-B6246E777653}">
      <dgm:prSet/>
      <dgm:spPr/>
      <dgm:t>
        <a:bodyPr/>
        <a:lstStyle/>
        <a:p>
          <a:endParaRPr lang="en-US"/>
        </a:p>
      </dgm:t>
    </dgm:pt>
    <dgm:pt modelId="{49EAFBEC-EA82-544A-87AF-085008372415}" type="sibTrans" cxnId="{0BAE411E-BA08-6845-B954-B6246E777653}">
      <dgm:prSet/>
      <dgm:spPr/>
      <dgm:t>
        <a:bodyPr/>
        <a:lstStyle/>
        <a:p>
          <a:endParaRPr lang="en-US"/>
        </a:p>
      </dgm:t>
    </dgm:pt>
    <dgm:pt modelId="{70CF0600-F0E6-3144-B0A1-DCD0A1587376}">
      <dgm:prSet custT="1"/>
      <dgm:spPr/>
      <dgm:t>
        <a:bodyPr/>
        <a:lstStyle/>
        <a:p>
          <a:pPr marL="742950" indent="-231775" rtl="0"/>
          <a:r>
            <a:rPr lang="en-US" sz="2100" dirty="0" smtClean="0"/>
            <a:t>both processes and thread objects have built-in synchronization capabilities</a:t>
          </a:r>
          <a:endParaRPr lang="en-US" sz="2100" dirty="0"/>
        </a:p>
      </dgm:t>
    </dgm:pt>
    <dgm:pt modelId="{20CC771B-15B5-7A42-B3C5-DFF8D4276FCD}" type="parTrans" cxnId="{E694D0C2-1701-FA46-84E4-A2DA7278DB0B}">
      <dgm:prSet/>
      <dgm:spPr/>
      <dgm:t>
        <a:bodyPr/>
        <a:lstStyle/>
        <a:p>
          <a:endParaRPr lang="en-US"/>
        </a:p>
      </dgm:t>
    </dgm:pt>
    <dgm:pt modelId="{7DE3337A-42C9-5540-9BC5-F7356DBFA1DC}" type="sibTrans" cxnId="{E694D0C2-1701-FA46-84E4-A2DA7278DB0B}">
      <dgm:prSet/>
      <dgm:spPr/>
      <dgm:t>
        <a:bodyPr/>
        <a:lstStyle/>
        <a:p>
          <a:endParaRPr lang="en-US"/>
        </a:p>
      </dgm:t>
    </dgm:pt>
    <dgm:pt modelId="{EFD60395-5B29-D94E-B865-A4F8CBCD1A83}" type="pres">
      <dgm:prSet presAssocID="{8C3E70B6-D8E9-4E4E-AA5E-6DEA0EA8034E}" presName="linear" presStyleCnt="0">
        <dgm:presLayoutVars>
          <dgm:animLvl val="lvl"/>
          <dgm:resizeHandles val="exact"/>
        </dgm:presLayoutVars>
      </dgm:prSet>
      <dgm:spPr/>
      <dgm:t>
        <a:bodyPr/>
        <a:lstStyle/>
        <a:p>
          <a:endParaRPr lang="en-US"/>
        </a:p>
      </dgm:t>
    </dgm:pt>
    <dgm:pt modelId="{1D63B7E9-CC9C-E945-8699-89C930D3BE76}" type="pres">
      <dgm:prSet presAssocID="{44404646-3A28-B54E-A47E-AB5F588C703C}" presName="parentText" presStyleLbl="node1" presStyleIdx="0" presStyleCnt="1" custScaleX="92381" custScaleY="26227" custLinFactNeighborX="952" custLinFactNeighborY="-7264">
        <dgm:presLayoutVars>
          <dgm:chMax val="0"/>
          <dgm:bulletEnabled val="1"/>
        </dgm:presLayoutVars>
      </dgm:prSet>
      <dgm:spPr/>
      <dgm:t>
        <a:bodyPr/>
        <a:lstStyle/>
        <a:p>
          <a:endParaRPr lang="en-US"/>
        </a:p>
      </dgm:t>
    </dgm:pt>
    <dgm:pt modelId="{B6EC7E6A-AC9A-DE44-8D6F-1BE175CBE547}" type="pres">
      <dgm:prSet presAssocID="{44404646-3A28-B54E-A47E-AB5F588C703C}" presName="childText" presStyleLbl="revTx" presStyleIdx="0" presStyleCnt="1" custScaleX="84763" custScaleY="119497" custLinFactNeighborX="3810" custLinFactNeighborY="-701">
        <dgm:presLayoutVars>
          <dgm:bulletEnabled val="1"/>
        </dgm:presLayoutVars>
      </dgm:prSet>
      <dgm:spPr/>
      <dgm:t>
        <a:bodyPr/>
        <a:lstStyle/>
        <a:p>
          <a:endParaRPr lang="en-US"/>
        </a:p>
      </dgm:t>
    </dgm:pt>
  </dgm:ptLst>
  <dgm:cxnLst>
    <dgm:cxn modelId="{E694D0C2-1701-FA46-84E4-A2DA7278DB0B}" srcId="{44404646-3A28-B54E-A47E-AB5F588C703C}" destId="{70CF0600-F0E6-3144-B0A1-DCD0A1587376}" srcOrd="3" destOrd="0" parTransId="{20CC771B-15B5-7A42-B3C5-DFF8D4276FCD}" sibTransId="{7DE3337A-42C9-5540-9BC5-F7356DBFA1DC}"/>
    <dgm:cxn modelId="{53CF94CA-9A96-E249-9F26-5CAE0FE58BE4}" srcId="{8C3E70B6-D8E9-4E4E-AA5E-6DEA0EA8034E}" destId="{44404646-3A28-B54E-A47E-AB5F588C703C}" srcOrd="0" destOrd="0" parTransId="{7B6CA3CB-B13E-9347-9FE1-B16C28D6F56F}" sibTransId="{FB812001-5AAB-C243-9F72-B7DFCDBAAFF0}"/>
    <dgm:cxn modelId="{700F6398-9E96-2240-8F50-4EA5D871F99D}" type="presOf" srcId="{44404646-3A28-B54E-A47E-AB5F588C703C}" destId="{1D63B7E9-CC9C-E945-8699-89C930D3BE76}" srcOrd="0" destOrd="0" presId="urn:microsoft.com/office/officeart/2005/8/layout/vList2"/>
    <dgm:cxn modelId="{09B12709-B2D7-2C40-931E-05BE7645517A}" srcId="{44404646-3A28-B54E-A47E-AB5F588C703C}" destId="{8E6A3364-D02C-5C4A-9A47-574F767DEE7D}" srcOrd="1" destOrd="0" parTransId="{D49D9246-5A33-8C4A-8C0E-1F04E5979101}" sibTransId="{CD7B950C-406E-DD41-A5FF-0F2AAE5A9DFA}"/>
    <dgm:cxn modelId="{0BAE411E-BA08-6845-B954-B6246E777653}" srcId="{44404646-3A28-B54E-A47E-AB5F588C703C}" destId="{782CAA22-E386-7847-AEDC-D4272C872A29}" srcOrd="2" destOrd="0" parTransId="{B1ED9DAF-F57D-734B-8812-4CD23C6C72B1}" sibTransId="{49EAFBEC-EA82-544A-87AF-085008372415}"/>
    <dgm:cxn modelId="{FFDCC0AF-6D81-164F-A353-97384F14091D}" type="presOf" srcId="{8E6A3364-D02C-5C4A-9A47-574F767DEE7D}" destId="{B6EC7E6A-AC9A-DE44-8D6F-1BE175CBE547}" srcOrd="0" destOrd="1" presId="urn:microsoft.com/office/officeart/2005/8/layout/vList2"/>
    <dgm:cxn modelId="{D02111A1-1C3C-8A45-9F00-FBC0A4ED1410}" type="presOf" srcId="{1BEF43FE-7E65-C740-BF5B-DE6E4F4DDCF8}" destId="{B6EC7E6A-AC9A-DE44-8D6F-1BE175CBE547}" srcOrd="0" destOrd="0" presId="urn:microsoft.com/office/officeart/2005/8/layout/vList2"/>
    <dgm:cxn modelId="{D5D3ABF1-A7F7-A649-B7C4-13A8ED2D9DE7}" srcId="{44404646-3A28-B54E-A47E-AB5F588C703C}" destId="{1BEF43FE-7E65-C740-BF5B-DE6E4F4DDCF8}" srcOrd="0" destOrd="0" parTransId="{A3F45478-3CBF-9441-BF2A-4CBD4EE68F94}" sibTransId="{E33FBC16-B463-A842-B500-D620F42AEA01}"/>
    <dgm:cxn modelId="{B7395BEA-3497-4C44-B0F9-E85B0F1157B3}" type="presOf" srcId="{782CAA22-E386-7847-AEDC-D4272C872A29}" destId="{B6EC7E6A-AC9A-DE44-8D6F-1BE175CBE547}" srcOrd="0" destOrd="2" presId="urn:microsoft.com/office/officeart/2005/8/layout/vList2"/>
    <dgm:cxn modelId="{07FB73BA-D5B7-ED47-BB98-AFB0C2EC26AE}" type="presOf" srcId="{70CF0600-F0E6-3144-B0A1-DCD0A1587376}" destId="{B6EC7E6A-AC9A-DE44-8D6F-1BE175CBE547}" srcOrd="0" destOrd="3" presId="urn:microsoft.com/office/officeart/2005/8/layout/vList2"/>
    <dgm:cxn modelId="{64E01EE6-C6F7-4748-9255-18C21A2E5143}" type="presOf" srcId="{8C3E70B6-D8E9-4E4E-AA5E-6DEA0EA8034E}" destId="{EFD60395-5B29-D94E-B865-A4F8CBCD1A83}" srcOrd="0" destOrd="0" presId="urn:microsoft.com/office/officeart/2005/8/layout/vList2"/>
    <dgm:cxn modelId="{16517BFA-203E-024A-945D-7CC6D1CAB9BC}" type="presParOf" srcId="{EFD60395-5B29-D94E-B865-A4F8CBCD1A83}" destId="{1D63B7E9-CC9C-E945-8699-89C930D3BE76}" srcOrd="0" destOrd="0" presId="urn:microsoft.com/office/officeart/2005/8/layout/vList2"/>
    <dgm:cxn modelId="{CF83599F-19AC-4749-A300-3057D17068AE}" type="presParOf" srcId="{EFD60395-5B29-D94E-B865-A4F8CBCD1A83}" destId="{B6EC7E6A-AC9A-DE44-8D6F-1BE175CBE54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E616B09-0146-3247-8645-E01AE409C047}"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FABBA0B-D5CE-A148-8921-85F9434E68D2}">
      <dgm:prSet/>
      <dgm:spPr/>
      <dgm:t>
        <a:bodyPr/>
        <a:lstStyle/>
        <a:p>
          <a:pPr rtl="0"/>
          <a:r>
            <a:rPr lang="en-US" dirty="0" smtClean="0"/>
            <a:t>Processes</a:t>
          </a:r>
          <a:endParaRPr lang="en-US" dirty="0"/>
        </a:p>
      </dgm:t>
    </dgm:pt>
    <dgm:pt modelId="{AD0C4DFE-5939-7B4B-B5C1-68ED80957011}" type="parTrans" cxnId="{D89AD941-5074-7548-B990-1975A107357D}">
      <dgm:prSet/>
      <dgm:spPr/>
      <dgm:t>
        <a:bodyPr/>
        <a:lstStyle/>
        <a:p>
          <a:endParaRPr lang="en-US"/>
        </a:p>
      </dgm:t>
    </dgm:pt>
    <dgm:pt modelId="{7CC73111-8411-284F-869E-9D243211EB42}" type="sibTrans" cxnId="{D89AD941-5074-7548-B990-1975A107357D}">
      <dgm:prSet/>
      <dgm:spPr/>
      <dgm:t>
        <a:bodyPr/>
        <a:lstStyle/>
        <a:p>
          <a:endParaRPr lang="en-US"/>
        </a:p>
      </dgm:t>
    </dgm:pt>
    <dgm:pt modelId="{A41F43D6-E0D9-3046-9BC3-C716CBB1EBF2}">
      <dgm:prSet/>
      <dgm:spPr>
        <a:solidFill>
          <a:schemeClr val="bg1">
            <a:lumMod val="95000"/>
          </a:schemeClr>
        </a:solidFill>
      </dgm:spPr>
      <dgm:t>
        <a:bodyPr/>
        <a:lstStyle/>
        <a:p>
          <a:pPr rtl="0"/>
          <a:r>
            <a:rPr lang="en-US" dirty="0" smtClean="0"/>
            <a:t>an entity corresponding to a user job or application that owns resources</a:t>
          </a:r>
          <a:endParaRPr lang="en-US" dirty="0"/>
        </a:p>
      </dgm:t>
    </dgm:pt>
    <dgm:pt modelId="{DEC0319F-DC50-2641-9982-832A63EB61D0}" type="parTrans" cxnId="{9BA7721C-1C16-2A48-A948-1FB642894CA8}">
      <dgm:prSet/>
      <dgm:spPr/>
      <dgm:t>
        <a:bodyPr/>
        <a:lstStyle/>
        <a:p>
          <a:endParaRPr lang="en-US"/>
        </a:p>
      </dgm:t>
    </dgm:pt>
    <dgm:pt modelId="{806BAE70-B396-8041-9CAD-9A5D2A555249}" type="sibTrans" cxnId="{9BA7721C-1C16-2A48-A948-1FB642894CA8}">
      <dgm:prSet/>
      <dgm:spPr/>
      <dgm:t>
        <a:bodyPr/>
        <a:lstStyle/>
        <a:p>
          <a:endParaRPr lang="en-US"/>
        </a:p>
      </dgm:t>
    </dgm:pt>
    <dgm:pt modelId="{29231B7C-6CAA-E44F-BEE2-7D1979723317}">
      <dgm:prSet/>
      <dgm:spPr/>
      <dgm:t>
        <a:bodyPr/>
        <a:lstStyle/>
        <a:p>
          <a:pPr rtl="0"/>
          <a:r>
            <a:rPr lang="en-US" dirty="0" smtClean="0"/>
            <a:t>Threads</a:t>
          </a:r>
          <a:endParaRPr lang="en-NZ" dirty="0"/>
        </a:p>
      </dgm:t>
    </dgm:pt>
    <dgm:pt modelId="{791DA195-782C-9341-936A-00998A135596}" type="parTrans" cxnId="{00802C4D-4A10-BB4F-B596-A3C427C2E128}">
      <dgm:prSet/>
      <dgm:spPr/>
      <dgm:t>
        <a:bodyPr/>
        <a:lstStyle/>
        <a:p>
          <a:endParaRPr lang="en-US"/>
        </a:p>
      </dgm:t>
    </dgm:pt>
    <dgm:pt modelId="{5B12D936-6AF9-BB49-8AD2-3DD8C760E306}" type="sibTrans" cxnId="{00802C4D-4A10-BB4F-B596-A3C427C2E128}">
      <dgm:prSet/>
      <dgm:spPr/>
      <dgm:t>
        <a:bodyPr/>
        <a:lstStyle/>
        <a:p>
          <a:endParaRPr lang="en-US"/>
        </a:p>
      </dgm:t>
    </dgm:pt>
    <dgm:pt modelId="{897B5FC2-1B6E-3C46-B69F-F795EC5E6D01}">
      <dgm:prSet/>
      <dgm:spPr>
        <a:solidFill>
          <a:schemeClr val="bg1">
            <a:lumMod val="95000"/>
          </a:schemeClr>
        </a:solidFill>
      </dgm:spPr>
      <dgm:t>
        <a:bodyPr/>
        <a:lstStyle/>
        <a:p>
          <a:pPr rtl="0"/>
          <a:r>
            <a:rPr lang="en-US" dirty="0" smtClean="0"/>
            <a:t>a dispatchable unit of work that executes sequentially and is interruptible</a:t>
          </a:r>
          <a:endParaRPr lang="en-US" dirty="0"/>
        </a:p>
      </dgm:t>
    </dgm:pt>
    <dgm:pt modelId="{1B95C39D-CCD0-8641-9D30-0936BBF10AFA}" type="parTrans" cxnId="{1D5B3A88-76DD-B54E-BDF5-C33BDB2745BA}">
      <dgm:prSet/>
      <dgm:spPr/>
      <dgm:t>
        <a:bodyPr/>
        <a:lstStyle/>
        <a:p>
          <a:endParaRPr lang="en-US"/>
        </a:p>
      </dgm:t>
    </dgm:pt>
    <dgm:pt modelId="{2FC5B0E8-BEBB-9541-8647-6A7AB54863B5}" type="sibTrans" cxnId="{1D5B3A88-76DD-B54E-BDF5-C33BDB2745BA}">
      <dgm:prSet/>
      <dgm:spPr/>
      <dgm:t>
        <a:bodyPr/>
        <a:lstStyle/>
        <a:p>
          <a:endParaRPr lang="en-US"/>
        </a:p>
      </dgm:t>
    </dgm:pt>
    <dgm:pt modelId="{5D6CA6F8-45D2-9E4F-982D-0D72F720C2D8}" type="pres">
      <dgm:prSet presAssocID="{3E616B09-0146-3247-8645-E01AE409C047}" presName="Name0" presStyleCnt="0">
        <dgm:presLayoutVars>
          <dgm:dir/>
          <dgm:animLvl val="lvl"/>
          <dgm:resizeHandles val="exact"/>
        </dgm:presLayoutVars>
      </dgm:prSet>
      <dgm:spPr/>
      <dgm:t>
        <a:bodyPr/>
        <a:lstStyle/>
        <a:p>
          <a:endParaRPr lang="en-US"/>
        </a:p>
      </dgm:t>
    </dgm:pt>
    <dgm:pt modelId="{CC370B84-A2FB-634C-8748-E75D98A4A69D}" type="pres">
      <dgm:prSet presAssocID="{CFABBA0B-D5CE-A148-8921-85F9434E68D2}" presName="composite" presStyleCnt="0"/>
      <dgm:spPr/>
    </dgm:pt>
    <dgm:pt modelId="{F9161E09-98AA-F646-A320-3D36756674FD}" type="pres">
      <dgm:prSet presAssocID="{CFABBA0B-D5CE-A148-8921-85F9434E68D2}" presName="parTx" presStyleLbl="alignNode1" presStyleIdx="0" presStyleCnt="2">
        <dgm:presLayoutVars>
          <dgm:chMax val="0"/>
          <dgm:chPref val="0"/>
          <dgm:bulletEnabled val="1"/>
        </dgm:presLayoutVars>
      </dgm:prSet>
      <dgm:spPr/>
      <dgm:t>
        <a:bodyPr/>
        <a:lstStyle/>
        <a:p>
          <a:endParaRPr lang="en-US"/>
        </a:p>
      </dgm:t>
    </dgm:pt>
    <dgm:pt modelId="{29440C12-8D27-A646-861F-C6CEC0072C12}" type="pres">
      <dgm:prSet presAssocID="{CFABBA0B-D5CE-A148-8921-85F9434E68D2}" presName="desTx" presStyleLbl="alignAccFollowNode1" presStyleIdx="0" presStyleCnt="2">
        <dgm:presLayoutVars>
          <dgm:bulletEnabled val="1"/>
        </dgm:presLayoutVars>
      </dgm:prSet>
      <dgm:spPr/>
      <dgm:t>
        <a:bodyPr/>
        <a:lstStyle/>
        <a:p>
          <a:endParaRPr lang="en-US"/>
        </a:p>
      </dgm:t>
    </dgm:pt>
    <dgm:pt modelId="{8F04ED6A-16AB-6C4A-B333-9E830F2A042B}" type="pres">
      <dgm:prSet presAssocID="{7CC73111-8411-284F-869E-9D243211EB42}" presName="space" presStyleCnt="0"/>
      <dgm:spPr/>
    </dgm:pt>
    <dgm:pt modelId="{C1360F11-06E2-C348-B7D7-468C24E36322}" type="pres">
      <dgm:prSet presAssocID="{29231B7C-6CAA-E44F-BEE2-7D1979723317}" presName="composite" presStyleCnt="0"/>
      <dgm:spPr/>
    </dgm:pt>
    <dgm:pt modelId="{06FF1D1F-9CAB-A94F-ABD9-34BF1BE2DC25}" type="pres">
      <dgm:prSet presAssocID="{29231B7C-6CAA-E44F-BEE2-7D1979723317}" presName="parTx" presStyleLbl="alignNode1" presStyleIdx="1" presStyleCnt="2">
        <dgm:presLayoutVars>
          <dgm:chMax val="0"/>
          <dgm:chPref val="0"/>
          <dgm:bulletEnabled val="1"/>
        </dgm:presLayoutVars>
      </dgm:prSet>
      <dgm:spPr/>
      <dgm:t>
        <a:bodyPr/>
        <a:lstStyle/>
        <a:p>
          <a:endParaRPr lang="en-US"/>
        </a:p>
      </dgm:t>
    </dgm:pt>
    <dgm:pt modelId="{5291AFC4-0A1D-DF4B-A31F-0D3B8C0F583F}" type="pres">
      <dgm:prSet presAssocID="{29231B7C-6CAA-E44F-BEE2-7D1979723317}" presName="desTx" presStyleLbl="alignAccFollowNode1" presStyleIdx="1" presStyleCnt="2">
        <dgm:presLayoutVars>
          <dgm:bulletEnabled val="1"/>
        </dgm:presLayoutVars>
      </dgm:prSet>
      <dgm:spPr/>
      <dgm:t>
        <a:bodyPr/>
        <a:lstStyle/>
        <a:p>
          <a:endParaRPr lang="en-US"/>
        </a:p>
      </dgm:t>
    </dgm:pt>
  </dgm:ptLst>
  <dgm:cxnLst>
    <dgm:cxn modelId="{1D5B3A88-76DD-B54E-BDF5-C33BDB2745BA}" srcId="{29231B7C-6CAA-E44F-BEE2-7D1979723317}" destId="{897B5FC2-1B6E-3C46-B69F-F795EC5E6D01}" srcOrd="0" destOrd="0" parTransId="{1B95C39D-CCD0-8641-9D30-0936BBF10AFA}" sibTransId="{2FC5B0E8-BEBB-9541-8647-6A7AB54863B5}"/>
    <dgm:cxn modelId="{9BA7721C-1C16-2A48-A948-1FB642894CA8}" srcId="{CFABBA0B-D5CE-A148-8921-85F9434E68D2}" destId="{A41F43D6-E0D9-3046-9BC3-C716CBB1EBF2}" srcOrd="0" destOrd="0" parTransId="{DEC0319F-DC50-2641-9982-832A63EB61D0}" sibTransId="{806BAE70-B396-8041-9CAD-9A5D2A555249}"/>
    <dgm:cxn modelId="{66FAF514-33F6-3A4F-9B66-75B884EDAA57}" type="presOf" srcId="{3E616B09-0146-3247-8645-E01AE409C047}" destId="{5D6CA6F8-45D2-9E4F-982D-0D72F720C2D8}" srcOrd="0" destOrd="0" presId="urn:microsoft.com/office/officeart/2005/8/layout/hList1"/>
    <dgm:cxn modelId="{F9E1C017-9632-D64A-94F4-44AD2C561542}" type="presOf" srcId="{A41F43D6-E0D9-3046-9BC3-C716CBB1EBF2}" destId="{29440C12-8D27-A646-861F-C6CEC0072C12}" srcOrd="0" destOrd="0" presId="urn:microsoft.com/office/officeart/2005/8/layout/hList1"/>
    <dgm:cxn modelId="{A891AC05-3974-1840-A5BD-A977B98FBAD8}" type="presOf" srcId="{29231B7C-6CAA-E44F-BEE2-7D1979723317}" destId="{06FF1D1F-9CAB-A94F-ABD9-34BF1BE2DC25}" srcOrd="0" destOrd="0" presId="urn:microsoft.com/office/officeart/2005/8/layout/hList1"/>
    <dgm:cxn modelId="{00802C4D-4A10-BB4F-B596-A3C427C2E128}" srcId="{3E616B09-0146-3247-8645-E01AE409C047}" destId="{29231B7C-6CAA-E44F-BEE2-7D1979723317}" srcOrd="1" destOrd="0" parTransId="{791DA195-782C-9341-936A-00998A135596}" sibTransId="{5B12D936-6AF9-BB49-8AD2-3DD8C760E306}"/>
    <dgm:cxn modelId="{D7913440-1071-4845-ABCE-28BBAB787458}" type="presOf" srcId="{897B5FC2-1B6E-3C46-B69F-F795EC5E6D01}" destId="{5291AFC4-0A1D-DF4B-A31F-0D3B8C0F583F}" srcOrd="0" destOrd="0" presId="urn:microsoft.com/office/officeart/2005/8/layout/hList1"/>
    <dgm:cxn modelId="{D89AD941-5074-7548-B990-1975A107357D}" srcId="{3E616B09-0146-3247-8645-E01AE409C047}" destId="{CFABBA0B-D5CE-A148-8921-85F9434E68D2}" srcOrd="0" destOrd="0" parTransId="{AD0C4DFE-5939-7B4B-B5C1-68ED80957011}" sibTransId="{7CC73111-8411-284F-869E-9D243211EB42}"/>
    <dgm:cxn modelId="{CEA064AB-4C65-0B44-BFAE-D08D015269A5}" type="presOf" srcId="{CFABBA0B-D5CE-A148-8921-85F9434E68D2}" destId="{F9161E09-98AA-F646-A320-3D36756674FD}" srcOrd="0" destOrd="0" presId="urn:microsoft.com/office/officeart/2005/8/layout/hList1"/>
    <dgm:cxn modelId="{DB60C954-2933-7340-B279-75E706C782A5}" type="presParOf" srcId="{5D6CA6F8-45D2-9E4F-982D-0D72F720C2D8}" destId="{CC370B84-A2FB-634C-8748-E75D98A4A69D}" srcOrd="0" destOrd="0" presId="urn:microsoft.com/office/officeart/2005/8/layout/hList1"/>
    <dgm:cxn modelId="{0C9E3926-47E9-EF41-9F7D-B0E46EB9349E}" type="presParOf" srcId="{CC370B84-A2FB-634C-8748-E75D98A4A69D}" destId="{F9161E09-98AA-F646-A320-3D36756674FD}" srcOrd="0" destOrd="0" presId="urn:microsoft.com/office/officeart/2005/8/layout/hList1"/>
    <dgm:cxn modelId="{6C694FA7-E134-CB43-814F-524792CAB36C}" type="presParOf" srcId="{CC370B84-A2FB-634C-8748-E75D98A4A69D}" destId="{29440C12-8D27-A646-861F-C6CEC0072C12}" srcOrd="1" destOrd="0" presId="urn:microsoft.com/office/officeart/2005/8/layout/hList1"/>
    <dgm:cxn modelId="{498574D9-0BE6-2547-8034-7371B80BB3BB}" type="presParOf" srcId="{5D6CA6F8-45D2-9E4F-982D-0D72F720C2D8}" destId="{8F04ED6A-16AB-6C4A-B333-9E830F2A042B}" srcOrd="1" destOrd="0" presId="urn:microsoft.com/office/officeart/2005/8/layout/hList1"/>
    <dgm:cxn modelId="{42369EE9-34B2-5444-B3A3-376114B79094}" type="presParOf" srcId="{5D6CA6F8-45D2-9E4F-982D-0D72F720C2D8}" destId="{C1360F11-06E2-C348-B7D7-468C24E36322}" srcOrd="2" destOrd="0" presId="urn:microsoft.com/office/officeart/2005/8/layout/hList1"/>
    <dgm:cxn modelId="{086580E9-229D-AF43-84CC-0113DF35E152}" type="presParOf" srcId="{C1360F11-06E2-C348-B7D7-468C24E36322}" destId="{06FF1D1F-9CAB-A94F-ABD9-34BF1BE2DC25}" srcOrd="0" destOrd="0" presId="urn:microsoft.com/office/officeart/2005/8/layout/hList1"/>
    <dgm:cxn modelId="{BE183134-CD0A-BE4E-9D66-BC365CFAFA6A}" type="presParOf" srcId="{C1360F11-06E2-C348-B7D7-468C24E36322}" destId="{5291AFC4-0A1D-DF4B-A31F-0D3B8C0F583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52FF333-55C4-EF4E-A5FC-9291870878AC}"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B91E23AE-1798-E641-AAA7-BD50B810DC6D}">
      <dgm:prSet/>
      <dgm:spPr/>
      <dgm:t>
        <a:bodyPr/>
        <a:lstStyle/>
        <a:p>
          <a:pPr rtl="0"/>
          <a:r>
            <a:rPr lang="en-US" dirty="0" smtClean="0"/>
            <a:t>Achieves concurrency without the overhead of using multiple processes</a:t>
          </a:r>
          <a:endParaRPr lang="en-US" dirty="0"/>
        </a:p>
      </dgm:t>
    </dgm:pt>
    <dgm:pt modelId="{3650D7D9-C168-7C42-ABBB-80E1014D3E92}" type="parTrans" cxnId="{97A1171C-DDCE-054F-BB76-36DD28477506}">
      <dgm:prSet/>
      <dgm:spPr/>
      <dgm:t>
        <a:bodyPr/>
        <a:lstStyle/>
        <a:p>
          <a:endParaRPr lang="en-US"/>
        </a:p>
      </dgm:t>
    </dgm:pt>
    <dgm:pt modelId="{634B9178-5E38-5F4F-87AA-5D3BF6F98AAE}" type="sibTrans" cxnId="{97A1171C-DDCE-054F-BB76-36DD28477506}">
      <dgm:prSet/>
      <dgm:spPr/>
      <dgm:t>
        <a:bodyPr/>
        <a:lstStyle/>
        <a:p>
          <a:endParaRPr lang="en-US"/>
        </a:p>
      </dgm:t>
    </dgm:pt>
    <dgm:pt modelId="{3EC19890-21C9-F849-9243-435B55B30C7B}">
      <dgm:prSet/>
      <dgm:spPr/>
      <dgm:t>
        <a:bodyPr/>
        <a:lstStyle/>
        <a:p>
          <a:pPr rtl="0"/>
          <a:r>
            <a:rPr lang="en-US" dirty="0" smtClean="0"/>
            <a:t>Threads within the same process can exchange information through their common address space and have access to the shared resources of the process</a:t>
          </a:r>
          <a:endParaRPr lang="en-US" dirty="0"/>
        </a:p>
      </dgm:t>
    </dgm:pt>
    <dgm:pt modelId="{923BA256-3A2E-8D4C-958F-2102BE05815C}" type="parTrans" cxnId="{E9E4C924-67EF-C74C-A9D3-841EF834B654}">
      <dgm:prSet/>
      <dgm:spPr/>
      <dgm:t>
        <a:bodyPr/>
        <a:lstStyle/>
        <a:p>
          <a:endParaRPr lang="en-US" dirty="0"/>
        </a:p>
      </dgm:t>
    </dgm:pt>
    <dgm:pt modelId="{06254B42-A821-C04A-B97F-C866AC5F6BD6}" type="sibTrans" cxnId="{E9E4C924-67EF-C74C-A9D3-841EF834B654}">
      <dgm:prSet/>
      <dgm:spPr/>
      <dgm:t>
        <a:bodyPr/>
        <a:lstStyle/>
        <a:p>
          <a:endParaRPr lang="en-US"/>
        </a:p>
      </dgm:t>
    </dgm:pt>
    <dgm:pt modelId="{014C9136-51F1-794F-8863-E974346214EE}">
      <dgm:prSet/>
      <dgm:spPr/>
      <dgm:t>
        <a:bodyPr/>
        <a:lstStyle/>
        <a:p>
          <a:pPr rtl="0"/>
          <a:r>
            <a:rPr lang="en-US" dirty="0" smtClean="0"/>
            <a:t>Threads in different processes can exchange information through shared memory that has been set up between the two processes</a:t>
          </a:r>
          <a:endParaRPr lang="en-US" dirty="0"/>
        </a:p>
      </dgm:t>
    </dgm:pt>
    <dgm:pt modelId="{A120185E-3EA0-9E4E-905E-5DDA34033F76}" type="parTrans" cxnId="{2B68B9F9-24E8-A640-B9E6-EE4FFDD14EA9}">
      <dgm:prSet/>
      <dgm:spPr/>
      <dgm:t>
        <a:bodyPr/>
        <a:lstStyle/>
        <a:p>
          <a:endParaRPr lang="en-US" dirty="0"/>
        </a:p>
      </dgm:t>
    </dgm:pt>
    <dgm:pt modelId="{1DEAD59E-0558-794B-AB89-3AB2801E2242}" type="sibTrans" cxnId="{2B68B9F9-24E8-A640-B9E6-EE4FFDD14EA9}">
      <dgm:prSet/>
      <dgm:spPr/>
      <dgm:t>
        <a:bodyPr/>
        <a:lstStyle/>
        <a:p>
          <a:endParaRPr lang="en-US"/>
        </a:p>
      </dgm:t>
    </dgm:pt>
    <dgm:pt modelId="{932F9D0B-9575-FE40-BCB1-15559B06EDCA}" type="pres">
      <dgm:prSet presAssocID="{052FF333-55C4-EF4E-A5FC-9291870878AC}" presName="hierChild1" presStyleCnt="0">
        <dgm:presLayoutVars>
          <dgm:chPref val="1"/>
          <dgm:dir/>
          <dgm:animOne val="branch"/>
          <dgm:animLvl val="lvl"/>
          <dgm:resizeHandles/>
        </dgm:presLayoutVars>
      </dgm:prSet>
      <dgm:spPr/>
      <dgm:t>
        <a:bodyPr/>
        <a:lstStyle/>
        <a:p>
          <a:endParaRPr lang="en-US"/>
        </a:p>
      </dgm:t>
    </dgm:pt>
    <dgm:pt modelId="{DBDB2F38-F52B-E64E-AB96-F3C6C69639E4}" type="pres">
      <dgm:prSet presAssocID="{B91E23AE-1798-E641-AAA7-BD50B810DC6D}" presName="hierRoot1" presStyleCnt="0"/>
      <dgm:spPr/>
    </dgm:pt>
    <dgm:pt modelId="{5F7DED4C-009C-BE40-85FC-EF6E248042AD}" type="pres">
      <dgm:prSet presAssocID="{B91E23AE-1798-E641-AAA7-BD50B810DC6D}" presName="composite" presStyleCnt="0"/>
      <dgm:spPr/>
    </dgm:pt>
    <dgm:pt modelId="{9C2BBFA4-FD11-C64F-B385-87F44DFD6E9D}" type="pres">
      <dgm:prSet presAssocID="{B91E23AE-1798-E641-AAA7-BD50B810DC6D}" presName="background" presStyleLbl="node0" presStyleIdx="0" presStyleCnt="1"/>
      <dgm:spPr/>
    </dgm:pt>
    <dgm:pt modelId="{5A90B169-569D-6845-82FD-D850FD4F7ECB}" type="pres">
      <dgm:prSet presAssocID="{B91E23AE-1798-E641-AAA7-BD50B810DC6D}" presName="text" presStyleLbl="fgAcc0" presStyleIdx="0" presStyleCnt="1">
        <dgm:presLayoutVars>
          <dgm:chPref val="3"/>
        </dgm:presLayoutVars>
      </dgm:prSet>
      <dgm:spPr/>
      <dgm:t>
        <a:bodyPr/>
        <a:lstStyle/>
        <a:p>
          <a:endParaRPr lang="en-US"/>
        </a:p>
      </dgm:t>
    </dgm:pt>
    <dgm:pt modelId="{C7649021-CC19-7A4B-B1F7-B805DB00D2CA}" type="pres">
      <dgm:prSet presAssocID="{B91E23AE-1798-E641-AAA7-BD50B810DC6D}" presName="hierChild2" presStyleCnt="0"/>
      <dgm:spPr/>
    </dgm:pt>
    <dgm:pt modelId="{01A5A7D6-9600-4A4B-83FE-D0AA84497058}" type="pres">
      <dgm:prSet presAssocID="{923BA256-3A2E-8D4C-958F-2102BE05815C}" presName="Name10" presStyleLbl="parChTrans1D2" presStyleIdx="0" presStyleCnt="2"/>
      <dgm:spPr/>
      <dgm:t>
        <a:bodyPr/>
        <a:lstStyle/>
        <a:p>
          <a:endParaRPr lang="en-US"/>
        </a:p>
      </dgm:t>
    </dgm:pt>
    <dgm:pt modelId="{F862061D-D4AF-3149-A6BE-4FABA805C9F1}" type="pres">
      <dgm:prSet presAssocID="{3EC19890-21C9-F849-9243-435B55B30C7B}" presName="hierRoot2" presStyleCnt="0"/>
      <dgm:spPr/>
    </dgm:pt>
    <dgm:pt modelId="{D3AFF624-A4CC-6C47-B018-D0845C7512D0}" type="pres">
      <dgm:prSet presAssocID="{3EC19890-21C9-F849-9243-435B55B30C7B}" presName="composite2" presStyleCnt="0"/>
      <dgm:spPr/>
    </dgm:pt>
    <dgm:pt modelId="{45D751CF-0371-5B43-A54C-0760DB33DED9}" type="pres">
      <dgm:prSet presAssocID="{3EC19890-21C9-F849-9243-435B55B30C7B}" presName="background2" presStyleLbl="node2" presStyleIdx="0" presStyleCnt="2"/>
      <dgm:spPr/>
    </dgm:pt>
    <dgm:pt modelId="{E693F0F0-A635-2641-8FE6-FF7DAA91A813}" type="pres">
      <dgm:prSet presAssocID="{3EC19890-21C9-F849-9243-435B55B30C7B}" presName="text2" presStyleLbl="fgAcc2" presStyleIdx="0" presStyleCnt="2">
        <dgm:presLayoutVars>
          <dgm:chPref val="3"/>
        </dgm:presLayoutVars>
      </dgm:prSet>
      <dgm:spPr/>
      <dgm:t>
        <a:bodyPr/>
        <a:lstStyle/>
        <a:p>
          <a:endParaRPr lang="en-US"/>
        </a:p>
      </dgm:t>
    </dgm:pt>
    <dgm:pt modelId="{CA5141C6-A094-044F-9526-65B9578828EC}" type="pres">
      <dgm:prSet presAssocID="{3EC19890-21C9-F849-9243-435B55B30C7B}" presName="hierChild3" presStyleCnt="0"/>
      <dgm:spPr/>
    </dgm:pt>
    <dgm:pt modelId="{500E5926-21BC-DA4C-8718-E096140F6721}" type="pres">
      <dgm:prSet presAssocID="{A120185E-3EA0-9E4E-905E-5DDA34033F76}" presName="Name10" presStyleLbl="parChTrans1D2" presStyleIdx="1" presStyleCnt="2"/>
      <dgm:spPr/>
      <dgm:t>
        <a:bodyPr/>
        <a:lstStyle/>
        <a:p>
          <a:endParaRPr lang="en-US"/>
        </a:p>
      </dgm:t>
    </dgm:pt>
    <dgm:pt modelId="{741FF84D-49F2-DA4C-9577-E818F784792F}" type="pres">
      <dgm:prSet presAssocID="{014C9136-51F1-794F-8863-E974346214EE}" presName="hierRoot2" presStyleCnt="0"/>
      <dgm:spPr/>
    </dgm:pt>
    <dgm:pt modelId="{8CE69FA0-6EA2-E048-AA33-1B0F6728430D}" type="pres">
      <dgm:prSet presAssocID="{014C9136-51F1-794F-8863-E974346214EE}" presName="composite2" presStyleCnt="0"/>
      <dgm:spPr/>
    </dgm:pt>
    <dgm:pt modelId="{D95F1863-BED8-D940-A1BF-C1E6F6EA23EF}" type="pres">
      <dgm:prSet presAssocID="{014C9136-51F1-794F-8863-E974346214EE}" presName="background2" presStyleLbl="node2" presStyleIdx="1" presStyleCnt="2"/>
      <dgm:spPr/>
    </dgm:pt>
    <dgm:pt modelId="{4BD8E55B-4838-D147-9405-F6502952C1F9}" type="pres">
      <dgm:prSet presAssocID="{014C9136-51F1-794F-8863-E974346214EE}" presName="text2" presStyleLbl="fgAcc2" presStyleIdx="1" presStyleCnt="2">
        <dgm:presLayoutVars>
          <dgm:chPref val="3"/>
        </dgm:presLayoutVars>
      </dgm:prSet>
      <dgm:spPr/>
      <dgm:t>
        <a:bodyPr/>
        <a:lstStyle/>
        <a:p>
          <a:endParaRPr lang="en-US"/>
        </a:p>
      </dgm:t>
    </dgm:pt>
    <dgm:pt modelId="{FACFA3D1-1126-C94E-B7BC-998AFAED1CD0}" type="pres">
      <dgm:prSet presAssocID="{014C9136-51F1-794F-8863-E974346214EE}" presName="hierChild3" presStyleCnt="0"/>
      <dgm:spPr/>
    </dgm:pt>
  </dgm:ptLst>
  <dgm:cxnLst>
    <dgm:cxn modelId="{4EB1E97D-826B-5645-A1C6-447854D40F3F}" type="presOf" srcId="{B91E23AE-1798-E641-AAA7-BD50B810DC6D}" destId="{5A90B169-569D-6845-82FD-D850FD4F7ECB}" srcOrd="0" destOrd="0" presId="urn:microsoft.com/office/officeart/2005/8/layout/hierarchy1"/>
    <dgm:cxn modelId="{5CABDDCB-619A-BF4A-91A2-5F1467276262}" type="presOf" srcId="{A120185E-3EA0-9E4E-905E-5DDA34033F76}" destId="{500E5926-21BC-DA4C-8718-E096140F6721}" srcOrd="0" destOrd="0" presId="urn:microsoft.com/office/officeart/2005/8/layout/hierarchy1"/>
    <dgm:cxn modelId="{E9E4C924-67EF-C74C-A9D3-841EF834B654}" srcId="{B91E23AE-1798-E641-AAA7-BD50B810DC6D}" destId="{3EC19890-21C9-F849-9243-435B55B30C7B}" srcOrd="0" destOrd="0" parTransId="{923BA256-3A2E-8D4C-958F-2102BE05815C}" sibTransId="{06254B42-A821-C04A-B97F-C866AC5F6BD6}"/>
    <dgm:cxn modelId="{97A1171C-DDCE-054F-BB76-36DD28477506}" srcId="{052FF333-55C4-EF4E-A5FC-9291870878AC}" destId="{B91E23AE-1798-E641-AAA7-BD50B810DC6D}" srcOrd="0" destOrd="0" parTransId="{3650D7D9-C168-7C42-ABBB-80E1014D3E92}" sibTransId="{634B9178-5E38-5F4F-87AA-5D3BF6F98AAE}"/>
    <dgm:cxn modelId="{7365E507-6A0C-974C-8E08-9E1E47BFFD88}" type="presOf" srcId="{014C9136-51F1-794F-8863-E974346214EE}" destId="{4BD8E55B-4838-D147-9405-F6502952C1F9}" srcOrd="0" destOrd="0" presId="urn:microsoft.com/office/officeart/2005/8/layout/hierarchy1"/>
    <dgm:cxn modelId="{C23E3613-8635-4148-A035-E0DFB71A3795}" type="presOf" srcId="{923BA256-3A2E-8D4C-958F-2102BE05815C}" destId="{01A5A7D6-9600-4A4B-83FE-D0AA84497058}" srcOrd="0" destOrd="0" presId="urn:microsoft.com/office/officeart/2005/8/layout/hierarchy1"/>
    <dgm:cxn modelId="{1013CE96-4C7E-1E44-82DE-7DA26ED5ABBD}" type="presOf" srcId="{052FF333-55C4-EF4E-A5FC-9291870878AC}" destId="{932F9D0B-9575-FE40-BCB1-15559B06EDCA}" srcOrd="0" destOrd="0" presId="urn:microsoft.com/office/officeart/2005/8/layout/hierarchy1"/>
    <dgm:cxn modelId="{3E854938-BDC4-254C-822D-67913DF986AE}" type="presOf" srcId="{3EC19890-21C9-F849-9243-435B55B30C7B}" destId="{E693F0F0-A635-2641-8FE6-FF7DAA91A813}" srcOrd="0" destOrd="0" presId="urn:microsoft.com/office/officeart/2005/8/layout/hierarchy1"/>
    <dgm:cxn modelId="{2B68B9F9-24E8-A640-B9E6-EE4FFDD14EA9}" srcId="{B91E23AE-1798-E641-AAA7-BD50B810DC6D}" destId="{014C9136-51F1-794F-8863-E974346214EE}" srcOrd="1" destOrd="0" parTransId="{A120185E-3EA0-9E4E-905E-5DDA34033F76}" sibTransId="{1DEAD59E-0558-794B-AB89-3AB2801E2242}"/>
    <dgm:cxn modelId="{BEB10676-66B3-5B4B-8AC9-049068B84963}" type="presParOf" srcId="{932F9D0B-9575-FE40-BCB1-15559B06EDCA}" destId="{DBDB2F38-F52B-E64E-AB96-F3C6C69639E4}" srcOrd="0" destOrd="0" presId="urn:microsoft.com/office/officeart/2005/8/layout/hierarchy1"/>
    <dgm:cxn modelId="{89349BBA-C960-B74A-B9BF-2D6D97CD5F6D}" type="presParOf" srcId="{DBDB2F38-F52B-E64E-AB96-F3C6C69639E4}" destId="{5F7DED4C-009C-BE40-85FC-EF6E248042AD}" srcOrd="0" destOrd="0" presId="urn:microsoft.com/office/officeart/2005/8/layout/hierarchy1"/>
    <dgm:cxn modelId="{2AB8861A-DD98-9A48-B8E2-3B9C3DC54DC2}" type="presParOf" srcId="{5F7DED4C-009C-BE40-85FC-EF6E248042AD}" destId="{9C2BBFA4-FD11-C64F-B385-87F44DFD6E9D}" srcOrd="0" destOrd="0" presId="urn:microsoft.com/office/officeart/2005/8/layout/hierarchy1"/>
    <dgm:cxn modelId="{4DF54AB2-EE5B-584C-8EE3-1AAD29A9CAD1}" type="presParOf" srcId="{5F7DED4C-009C-BE40-85FC-EF6E248042AD}" destId="{5A90B169-569D-6845-82FD-D850FD4F7ECB}" srcOrd="1" destOrd="0" presId="urn:microsoft.com/office/officeart/2005/8/layout/hierarchy1"/>
    <dgm:cxn modelId="{CDE78939-50EF-DD4D-85D3-304641DFE0AF}" type="presParOf" srcId="{DBDB2F38-F52B-E64E-AB96-F3C6C69639E4}" destId="{C7649021-CC19-7A4B-B1F7-B805DB00D2CA}" srcOrd="1" destOrd="0" presId="urn:microsoft.com/office/officeart/2005/8/layout/hierarchy1"/>
    <dgm:cxn modelId="{D2E74892-D0B1-AD44-9C62-F4FCA2AF736E}" type="presParOf" srcId="{C7649021-CC19-7A4B-B1F7-B805DB00D2CA}" destId="{01A5A7D6-9600-4A4B-83FE-D0AA84497058}" srcOrd="0" destOrd="0" presId="urn:microsoft.com/office/officeart/2005/8/layout/hierarchy1"/>
    <dgm:cxn modelId="{9D171F75-06C7-5F41-B4DF-BC873A1E78DA}" type="presParOf" srcId="{C7649021-CC19-7A4B-B1F7-B805DB00D2CA}" destId="{F862061D-D4AF-3149-A6BE-4FABA805C9F1}" srcOrd="1" destOrd="0" presId="urn:microsoft.com/office/officeart/2005/8/layout/hierarchy1"/>
    <dgm:cxn modelId="{12797AB2-30BF-C14D-8A1C-A5736F99D7B4}" type="presParOf" srcId="{F862061D-D4AF-3149-A6BE-4FABA805C9F1}" destId="{D3AFF624-A4CC-6C47-B018-D0845C7512D0}" srcOrd="0" destOrd="0" presId="urn:microsoft.com/office/officeart/2005/8/layout/hierarchy1"/>
    <dgm:cxn modelId="{2F40AC4D-E513-B348-88CF-220C804BF325}" type="presParOf" srcId="{D3AFF624-A4CC-6C47-B018-D0845C7512D0}" destId="{45D751CF-0371-5B43-A54C-0760DB33DED9}" srcOrd="0" destOrd="0" presId="urn:microsoft.com/office/officeart/2005/8/layout/hierarchy1"/>
    <dgm:cxn modelId="{88439173-BBE5-A44A-B1FD-8EF48613F445}" type="presParOf" srcId="{D3AFF624-A4CC-6C47-B018-D0845C7512D0}" destId="{E693F0F0-A635-2641-8FE6-FF7DAA91A813}" srcOrd="1" destOrd="0" presId="urn:microsoft.com/office/officeart/2005/8/layout/hierarchy1"/>
    <dgm:cxn modelId="{B36F5F19-329F-464A-A0FA-7CAC33665CD6}" type="presParOf" srcId="{F862061D-D4AF-3149-A6BE-4FABA805C9F1}" destId="{CA5141C6-A094-044F-9526-65B9578828EC}" srcOrd="1" destOrd="0" presId="urn:microsoft.com/office/officeart/2005/8/layout/hierarchy1"/>
    <dgm:cxn modelId="{7B61F2EA-D322-2D40-9121-C35979B92047}" type="presParOf" srcId="{C7649021-CC19-7A4B-B1F7-B805DB00D2CA}" destId="{500E5926-21BC-DA4C-8718-E096140F6721}" srcOrd="2" destOrd="0" presId="urn:microsoft.com/office/officeart/2005/8/layout/hierarchy1"/>
    <dgm:cxn modelId="{A4771294-20B0-3D42-9D7E-F2B60C16E34E}" type="presParOf" srcId="{C7649021-CC19-7A4B-B1F7-B805DB00D2CA}" destId="{741FF84D-49F2-DA4C-9577-E818F784792F}" srcOrd="3" destOrd="0" presId="urn:microsoft.com/office/officeart/2005/8/layout/hierarchy1"/>
    <dgm:cxn modelId="{DF3BB66B-D112-5B4A-8993-B212AC5D6184}" type="presParOf" srcId="{741FF84D-49F2-DA4C-9577-E818F784792F}" destId="{8CE69FA0-6EA2-E048-AA33-1B0F6728430D}" srcOrd="0" destOrd="0" presId="urn:microsoft.com/office/officeart/2005/8/layout/hierarchy1"/>
    <dgm:cxn modelId="{0EC7B87D-0D31-7345-9B3B-8979AB70E1A1}" type="presParOf" srcId="{8CE69FA0-6EA2-E048-AA33-1B0F6728430D}" destId="{D95F1863-BED8-D940-A1BF-C1E6F6EA23EF}" srcOrd="0" destOrd="0" presId="urn:microsoft.com/office/officeart/2005/8/layout/hierarchy1"/>
    <dgm:cxn modelId="{34470AB2-05C2-7D4C-BF54-44DDDF811BD9}" type="presParOf" srcId="{8CE69FA0-6EA2-E048-AA33-1B0F6728430D}" destId="{4BD8E55B-4838-D147-9405-F6502952C1F9}" srcOrd="1" destOrd="0" presId="urn:microsoft.com/office/officeart/2005/8/layout/hierarchy1"/>
    <dgm:cxn modelId="{6B6EC57B-4420-3F49-A815-73002437C7E3}" type="presParOf" srcId="{741FF84D-49F2-DA4C-9577-E818F784792F}" destId="{FACFA3D1-1126-C94E-B7BC-998AFAED1CD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356147B-D901-D54E-AC26-82EAFFBF4399}"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97FAF474-8A0E-364A-8775-328846964460}">
      <dgm:prSet/>
      <dgm:spPr>
        <a:solidFill>
          <a:schemeClr val="accent6"/>
        </a:solidFill>
      </dgm:spPr>
      <dgm:t>
        <a:bodyPr/>
        <a:lstStyle/>
        <a:p>
          <a:pPr rtl="0"/>
          <a:r>
            <a:rPr lang="en-NZ" b="1" i="0" dirty="0" smtClean="0"/>
            <a:t>Process</a:t>
          </a:r>
          <a:endParaRPr lang="en-NZ" b="1" i="0" dirty="0"/>
        </a:p>
      </dgm:t>
    </dgm:pt>
    <dgm:pt modelId="{0EF395E0-D77D-7E43-BE01-0B4414453068}" type="parTrans" cxnId="{DF93115A-AE1F-944B-9A55-29FAC0F49632}">
      <dgm:prSet/>
      <dgm:spPr/>
      <dgm:t>
        <a:bodyPr/>
        <a:lstStyle/>
        <a:p>
          <a:endParaRPr lang="en-US"/>
        </a:p>
      </dgm:t>
    </dgm:pt>
    <dgm:pt modelId="{BA7A47DA-DFBB-EC4B-AD89-DF802179974B}" type="sibTrans" cxnId="{DF93115A-AE1F-944B-9A55-29FAC0F49632}">
      <dgm:prSet/>
      <dgm:spPr/>
      <dgm:t>
        <a:bodyPr/>
        <a:lstStyle/>
        <a:p>
          <a:endParaRPr lang="en-US"/>
        </a:p>
      </dgm:t>
    </dgm:pt>
    <dgm:pt modelId="{0678B7E6-9906-304E-B075-C2025BE04C50}">
      <dgm:prSet/>
      <dgm:spPr>
        <a:solidFill>
          <a:schemeClr val="bg1">
            <a:lumMod val="95000"/>
          </a:schemeClr>
        </a:solidFill>
      </dgm:spPr>
      <dgm:t>
        <a:bodyPr/>
        <a:lstStyle/>
        <a:p>
          <a:pPr rtl="0"/>
          <a:r>
            <a:rPr lang="en-US" b="1" i="0" dirty="0" smtClean="0"/>
            <a:t>includes the user’s address space, stack, and process control block</a:t>
          </a:r>
          <a:endParaRPr lang="en-US" b="1" i="0" dirty="0"/>
        </a:p>
      </dgm:t>
    </dgm:pt>
    <dgm:pt modelId="{8723C50F-49A5-1040-826C-37357E4962BB}" type="parTrans" cxnId="{54CAB20E-2961-0840-8F50-C40B5CEE6234}">
      <dgm:prSet/>
      <dgm:spPr/>
      <dgm:t>
        <a:bodyPr/>
        <a:lstStyle/>
        <a:p>
          <a:endParaRPr lang="en-US"/>
        </a:p>
      </dgm:t>
    </dgm:pt>
    <dgm:pt modelId="{E3ADE092-B4DF-C249-BC65-8B2B6D5507F5}" type="sibTrans" cxnId="{54CAB20E-2961-0840-8F50-C40B5CEE6234}">
      <dgm:prSet/>
      <dgm:spPr/>
      <dgm:t>
        <a:bodyPr/>
        <a:lstStyle/>
        <a:p>
          <a:endParaRPr lang="en-US"/>
        </a:p>
      </dgm:t>
    </dgm:pt>
    <dgm:pt modelId="{BFDF6DF0-169A-2246-9DAC-5CAA0200A858}">
      <dgm:prSet/>
      <dgm:spPr/>
      <dgm:t>
        <a:bodyPr/>
        <a:lstStyle/>
        <a:p>
          <a:pPr rtl="0"/>
          <a:r>
            <a:rPr lang="en-US" b="1" i="0" dirty="0" smtClean="0"/>
            <a:t>User-level Threads</a:t>
          </a:r>
          <a:endParaRPr lang="en-US" b="1" i="0" dirty="0"/>
        </a:p>
      </dgm:t>
    </dgm:pt>
    <dgm:pt modelId="{3AD43D06-EC4B-2742-BFFB-8832043071F9}" type="parTrans" cxnId="{BE9B35DD-FC3F-C143-9192-4915BD01D576}">
      <dgm:prSet/>
      <dgm:spPr/>
      <dgm:t>
        <a:bodyPr/>
        <a:lstStyle/>
        <a:p>
          <a:endParaRPr lang="en-US"/>
        </a:p>
      </dgm:t>
    </dgm:pt>
    <dgm:pt modelId="{E0ADEF91-3E18-1046-B7D1-AAA7B44206D0}" type="sibTrans" cxnId="{BE9B35DD-FC3F-C143-9192-4915BD01D576}">
      <dgm:prSet/>
      <dgm:spPr/>
      <dgm:t>
        <a:bodyPr/>
        <a:lstStyle/>
        <a:p>
          <a:endParaRPr lang="en-US"/>
        </a:p>
      </dgm:t>
    </dgm:pt>
    <dgm:pt modelId="{048A8301-A472-6447-893F-1BBFF4A45143}">
      <dgm:prSet/>
      <dgm:spPr>
        <a:solidFill>
          <a:schemeClr val="bg1">
            <a:lumMod val="95000"/>
          </a:schemeClr>
        </a:solidFill>
      </dgm:spPr>
      <dgm:t>
        <a:bodyPr/>
        <a:lstStyle/>
        <a:p>
          <a:pPr rtl="0"/>
          <a:r>
            <a:rPr lang="en-US" b="1" i="0" dirty="0" smtClean="0"/>
            <a:t>a user-created unit of execution within a process</a:t>
          </a:r>
          <a:endParaRPr lang="en-US" b="1" i="0" dirty="0"/>
        </a:p>
      </dgm:t>
    </dgm:pt>
    <dgm:pt modelId="{9181B8C7-5905-774B-B01E-4B378DAE48B8}" type="parTrans" cxnId="{72CE81E9-D52E-FC45-92E2-4D1DEC227DEF}">
      <dgm:prSet/>
      <dgm:spPr/>
      <dgm:t>
        <a:bodyPr/>
        <a:lstStyle/>
        <a:p>
          <a:endParaRPr lang="en-US"/>
        </a:p>
      </dgm:t>
    </dgm:pt>
    <dgm:pt modelId="{50F6D127-FEA6-064D-8490-E1106EFC5488}" type="sibTrans" cxnId="{72CE81E9-D52E-FC45-92E2-4D1DEC227DEF}">
      <dgm:prSet/>
      <dgm:spPr/>
      <dgm:t>
        <a:bodyPr/>
        <a:lstStyle/>
        <a:p>
          <a:endParaRPr lang="en-US"/>
        </a:p>
      </dgm:t>
    </dgm:pt>
    <dgm:pt modelId="{96EBADC2-1665-204B-A0EA-76F9605F8871}">
      <dgm:prSet/>
      <dgm:spPr>
        <a:solidFill>
          <a:schemeClr val="accent6"/>
        </a:solidFill>
      </dgm:spPr>
      <dgm:t>
        <a:bodyPr/>
        <a:lstStyle/>
        <a:p>
          <a:pPr rtl="0"/>
          <a:r>
            <a:rPr lang="en-US" b="1" i="0" dirty="0" smtClean="0"/>
            <a:t>Lightweight Processes (LWP)</a:t>
          </a:r>
          <a:endParaRPr lang="en-US" b="1" i="0" dirty="0"/>
        </a:p>
      </dgm:t>
    </dgm:pt>
    <dgm:pt modelId="{BFC8B6F5-522C-8C47-9054-72BAE0217B18}" type="parTrans" cxnId="{DE9B82A5-7B95-1E42-B554-A12C9E8BAEA0}">
      <dgm:prSet/>
      <dgm:spPr/>
      <dgm:t>
        <a:bodyPr/>
        <a:lstStyle/>
        <a:p>
          <a:endParaRPr lang="en-US"/>
        </a:p>
      </dgm:t>
    </dgm:pt>
    <dgm:pt modelId="{5141AFC6-3CA3-2343-8C73-71D8753AEC14}" type="sibTrans" cxnId="{DE9B82A5-7B95-1E42-B554-A12C9E8BAEA0}">
      <dgm:prSet/>
      <dgm:spPr/>
      <dgm:t>
        <a:bodyPr/>
        <a:lstStyle/>
        <a:p>
          <a:endParaRPr lang="en-US"/>
        </a:p>
      </dgm:t>
    </dgm:pt>
    <dgm:pt modelId="{8219F046-1415-9347-A637-2FEFDEAA08B8}">
      <dgm:prSet/>
      <dgm:spPr>
        <a:solidFill>
          <a:schemeClr val="bg1">
            <a:lumMod val="95000"/>
          </a:schemeClr>
        </a:solidFill>
      </dgm:spPr>
      <dgm:t>
        <a:bodyPr/>
        <a:lstStyle/>
        <a:p>
          <a:pPr rtl="0"/>
          <a:r>
            <a:rPr lang="en-US" b="1" i="0" dirty="0" smtClean="0"/>
            <a:t>a mapping between ULTs and kernel threads</a:t>
          </a:r>
          <a:endParaRPr lang="en-US" b="1" i="0" dirty="0"/>
        </a:p>
      </dgm:t>
    </dgm:pt>
    <dgm:pt modelId="{7435C622-E43B-8E46-A46C-DE070350AC57}" type="parTrans" cxnId="{D5341457-1029-CE4F-8C94-D54F8A9F2380}">
      <dgm:prSet/>
      <dgm:spPr/>
      <dgm:t>
        <a:bodyPr/>
        <a:lstStyle/>
        <a:p>
          <a:endParaRPr lang="en-US"/>
        </a:p>
      </dgm:t>
    </dgm:pt>
    <dgm:pt modelId="{136E867F-48EF-2B49-8818-A260201CBEA0}" type="sibTrans" cxnId="{D5341457-1029-CE4F-8C94-D54F8A9F2380}">
      <dgm:prSet/>
      <dgm:spPr/>
      <dgm:t>
        <a:bodyPr/>
        <a:lstStyle/>
        <a:p>
          <a:endParaRPr lang="en-US"/>
        </a:p>
      </dgm:t>
    </dgm:pt>
    <dgm:pt modelId="{13C7EA7B-5291-584C-8300-A3FB8E1F3FB0}">
      <dgm:prSet/>
      <dgm:spPr/>
      <dgm:t>
        <a:bodyPr/>
        <a:lstStyle/>
        <a:p>
          <a:pPr rtl="0"/>
          <a:r>
            <a:rPr lang="en-US" b="1" i="0" dirty="0" smtClean="0"/>
            <a:t>Kernel Threads</a:t>
          </a:r>
          <a:endParaRPr lang="en-US" b="1" i="0" dirty="0"/>
        </a:p>
      </dgm:t>
    </dgm:pt>
    <dgm:pt modelId="{3D30D804-B921-F247-9C26-92BBB2092B8E}" type="parTrans" cxnId="{618FE7F9-A0D0-5841-9E3E-7ECB486DD863}">
      <dgm:prSet/>
      <dgm:spPr/>
      <dgm:t>
        <a:bodyPr/>
        <a:lstStyle/>
        <a:p>
          <a:endParaRPr lang="en-US"/>
        </a:p>
      </dgm:t>
    </dgm:pt>
    <dgm:pt modelId="{6F80F285-BE9F-B846-A32F-50A9C9D4D689}" type="sibTrans" cxnId="{618FE7F9-A0D0-5841-9E3E-7ECB486DD863}">
      <dgm:prSet/>
      <dgm:spPr/>
      <dgm:t>
        <a:bodyPr/>
        <a:lstStyle/>
        <a:p>
          <a:endParaRPr lang="en-US"/>
        </a:p>
      </dgm:t>
    </dgm:pt>
    <dgm:pt modelId="{AFBE8D7E-D265-A348-9305-8DE21CE1DEBC}">
      <dgm:prSet/>
      <dgm:spPr>
        <a:solidFill>
          <a:schemeClr val="bg1">
            <a:lumMod val="95000"/>
          </a:schemeClr>
        </a:solidFill>
      </dgm:spPr>
      <dgm:t>
        <a:bodyPr/>
        <a:lstStyle/>
        <a:p>
          <a:pPr rtl="0"/>
          <a:r>
            <a:rPr lang="en-NZ" b="1" i="0" dirty="0" smtClean="0"/>
            <a:t>fundamental entities that can be scheduled and dispatched to run on one of the system processors</a:t>
          </a:r>
          <a:endParaRPr lang="en-NZ" b="1" i="0" dirty="0"/>
        </a:p>
      </dgm:t>
    </dgm:pt>
    <dgm:pt modelId="{B0030EA7-109E-8D41-BF15-394DAF80BAAD}" type="parTrans" cxnId="{26463FED-E4BD-FF44-B891-4271588D1F70}">
      <dgm:prSet/>
      <dgm:spPr/>
      <dgm:t>
        <a:bodyPr/>
        <a:lstStyle/>
        <a:p>
          <a:endParaRPr lang="en-US"/>
        </a:p>
      </dgm:t>
    </dgm:pt>
    <dgm:pt modelId="{37EF9696-C8DE-6A4A-B186-7D28CBFCEFF0}" type="sibTrans" cxnId="{26463FED-E4BD-FF44-B891-4271588D1F70}">
      <dgm:prSet/>
      <dgm:spPr/>
      <dgm:t>
        <a:bodyPr/>
        <a:lstStyle/>
        <a:p>
          <a:endParaRPr lang="en-US"/>
        </a:p>
      </dgm:t>
    </dgm:pt>
    <dgm:pt modelId="{A82021EB-4E7D-2F49-8DFF-DC45528BCF80}" type="pres">
      <dgm:prSet presAssocID="{A356147B-D901-D54E-AC26-82EAFFBF4399}" presName="Name0" presStyleCnt="0">
        <dgm:presLayoutVars>
          <dgm:dir/>
          <dgm:animLvl val="lvl"/>
          <dgm:resizeHandles val="exact"/>
        </dgm:presLayoutVars>
      </dgm:prSet>
      <dgm:spPr/>
      <dgm:t>
        <a:bodyPr/>
        <a:lstStyle/>
        <a:p>
          <a:endParaRPr lang="en-US"/>
        </a:p>
      </dgm:t>
    </dgm:pt>
    <dgm:pt modelId="{8D6ADC3D-8B71-DF43-AFCF-D6F2727978EC}" type="pres">
      <dgm:prSet presAssocID="{97FAF474-8A0E-364A-8775-328846964460}" presName="linNode" presStyleCnt="0"/>
      <dgm:spPr/>
    </dgm:pt>
    <dgm:pt modelId="{359A43F2-9525-654D-9DEE-FA3474AB94AC}" type="pres">
      <dgm:prSet presAssocID="{97FAF474-8A0E-364A-8775-328846964460}" presName="parentText" presStyleLbl="node1" presStyleIdx="0" presStyleCnt="4">
        <dgm:presLayoutVars>
          <dgm:chMax val="1"/>
          <dgm:bulletEnabled val="1"/>
        </dgm:presLayoutVars>
      </dgm:prSet>
      <dgm:spPr/>
      <dgm:t>
        <a:bodyPr/>
        <a:lstStyle/>
        <a:p>
          <a:endParaRPr lang="en-US"/>
        </a:p>
      </dgm:t>
    </dgm:pt>
    <dgm:pt modelId="{59929DCF-AAD5-4C4B-9909-63F5C5407FC4}" type="pres">
      <dgm:prSet presAssocID="{97FAF474-8A0E-364A-8775-328846964460}" presName="descendantText" presStyleLbl="alignAccFollowNode1" presStyleIdx="0" presStyleCnt="4">
        <dgm:presLayoutVars>
          <dgm:bulletEnabled val="1"/>
        </dgm:presLayoutVars>
      </dgm:prSet>
      <dgm:spPr/>
      <dgm:t>
        <a:bodyPr/>
        <a:lstStyle/>
        <a:p>
          <a:endParaRPr lang="en-US"/>
        </a:p>
      </dgm:t>
    </dgm:pt>
    <dgm:pt modelId="{7417B275-6ABC-7A44-9B7C-A2BE33E0AFD6}" type="pres">
      <dgm:prSet presAssocID="{BA7A47DA-DFBB-EC4B-AD89-DF802179974B}" presName="sp" presStyleCnt="0"/>
      <dgm:spPr/>
    </dgm:pt>
    <dgm:pt modelId="{7E48832D-A387-BD4C-B511-48DDF8CEDA7C}" type="pres">
      <dgm:prSet presAssocID="{BFDF6DF0-169A-2246-9DAC-5CAA0200A858}" presName="linNode" presStyleCnt="0"/>
      <dgm:spPr/>
    </dgm:pt>
    <dgm:pt modelId="{7D82E135-1D7B-3645-9486-5E0754C6B892}" type="pres">
      <dgm:prSet presAssocID="{BFDF6DF0-169A-2246-9DAC-5CAA0200A858}" presName="parentText" presStyleLbl="node1" presStyleIdx="1" presStyleCnt="4">
        <dgm:presLayoutVars>
          <dgm:chMax val="1"/>
          <dgm:bulletEnabled val="1"/>
        </dgm:presLayoutVars>
      </dgm:prSet>
      <dgm:spPr/>
      <dgm:t>
        <a:bodyPr/>
        <a:lstStyle/>
        <a:p>
          <a:endParaRPr lang="en-US"/>
        </a:p>
      </dgm:t>
    </dgm:pt>
    <dgm:pt modelId="{586922DB-8CEF-D54D-BF73-A446477A9630}" type="pres">
      <dgm:prSet presAssocID="{BFDF6DF0-169A-2246-9DAC-5CAA0200A858}" presName="descendantText" presStyleLbl="alignAccFollowNode1" presStyleIdx="1" presStyleCnt="4">
        <dgm:presLayoutVars>
          <dgm:bulletEnabled val="1"/>
        </dgm:presLayoutVars>
      </dgm:prSet>
      <dgm:spPr/>
      <dgm:t>
        <a:bodyPr/>
        <a:lstStyle/>
        <a:p>
          <a:endParaRPr lang="en-US"/>
        </a:p>
      </dgm:t>
    </dgm:pt>
    <dgm:pt modelId="{A5CED98B-EDD4-BB42-8521-4EA38753EEB1}" type="pres">
      <dgm:prSet presAssocID="{E0ADEF91-3E18-1046-B7D1-AAA7B44206D0}" presName="sp" presStyleCnt="0"/>
      <dgm:spPr/>
    </dgm:pt>
    <dgm:pt modelId="{53972498-3B96-3148-8859-5291A13AAB21}" type="pres">
      <dgm:prSet presAssocID="{96EBADC2-1665-204B-A0EA-76F9605F8871}" presName="linNode" presStyleCnt="0"/>
      <dgm:spPr/>
    </dgm:pt>
    <dgm:pt modelId="{B90E8D5C-93E4-3248-962E-5C051ACBDA2F}" type="pres">
      <dgm:prSet presAssocID="{96EBADC2-1665-204B-A0EA-76F9605F8871}" presName="parentText" presStyleLbl="node1" presStyleIdx="2" presStyleCnt="4">
        <dgm:presLayoutVars>
          <dgm:chMax val="1"/>
          <dgm:bulletEnabled val="1"/>
        </dgm:presLayoutVars>
      </dgm:prSet>
      <dgm:spPr/>
      <dgm:t>
        <a:bodyPr/>
        <a:lstStyle/>
        <a:p>
          <a:endParaRPr lang="en-US"/>
        </a:p>
      </dgm:t>
    </dgm:pt>
    <dgm:pt modelId="{80E04EEB-864B-BE42-89F0-8883BF4AE4F4}" type="pres">
      <dgm:prSet presAssocID="{96EBADC2-1665-204B-A0EA-76F9605F8871}" presName="descendantText" presStyleLbl="alignAccFollowNode1" presStyleIdx="2" presStyleCnt="4">
        <dgm:presLayoutVars>
          <dgm:bulletEnabled val="1"/>
        </dgm:presLayoutVars>
      </dgm:prSet>
      <dgm:spPr/>
      <dgm:t>
        <a:bodyPr/>
        <a:lstStyle/>
        <a:p>
          <a:endParaRPr lang="en-US"/>
        </a:p>
      </dgm:t>
    </dgm:pt>
    <dgm:pt modelId="{501E1B3B-7E49-D14F-9FE1-31FCB1F96C30}" type="pres">
      <dgm:prSet presAssocID="{5141AFC6-3CA3-2343-8C73-71D8753AEC14}" presName="sp" presStyleCnt="0"/>
      <dgm:spPr/>
    </dgm:pt>
    <dgm:pt modelId="{8A5EFD22-69D1-A545-8B66-FD48B5832039}" type="pres">
      <dgm:prSet presAssocID="{13C7EA7B-5291-584C-8300-A3FB8E1F3FB0}" presName="linNode" presStyleCnt="0"/>
      <dgm:spPr/>
    </dgm:pt>
    <dgm:pt modelId="{7A2BBD00-0612-374A-AE9C-5B159F20A714}" type="pres">
      <dgm:prSet presAssocID="{13C7EA7B-5291-584C-8300-A3FB8E1F3FB0}" presName="parentText" presStyleLbl="node1" presStyleIdx="3" presStyleCnt="4">
        <dgm:presLayoutVars>
          <dgm:chMax val="1"/>
          <dgm:bulletEnabled val="1"/>
        </dgm:presLayoutVars>
      </dgm:prSet>
      <dgm:spPr/>
      <dgm:t>
        <a:bodyPr/>
        <a:lstStyle/>
        <a:p>
          <a:endParaRPr lang="en-US"/>
        </a:p>
      </dgm:t>
    </dgm:pt>
    <dgm:pt modelId="{CDAFDD03-5608-F540-86C1-DA1CF57C8C89}" type="pres">
      <dgm:prSet presAssocID="{13C7EA7B-5291-584C-8300-A3FB8E1F3FB0}" presName="descendantText" presStyleLbl="alignAccFollowNode1" presStyleIdx="3" presStyleCnt="4">
        <dgm:presLayoutVars>
          <dgm:bulletEnabled val="1"/>
        </dgm:presLayoutVars>
      </dgm:prSet>
      <dgm:spPr/>
      <dgm:t>
        <a:bodyPr/>
        <a:lstStyle/>
        <a:p>
          <a:endParaRPr lang="en-US"/>
        </a:p>
      </dgm:t>
    </dgm:pt>
  </dgm:ptLst>
  <dgm:cxnLst>
    <dgm:cxn modelId="{4D957B46-BB46-B34A-BDBF-90375FD289A2}" type="presOf" srcId="{8219F046-1415-9347-A637-2FEFDEAA08B8}" destId="{80E04EEB-864B-BE42-89F0-8883BF4AE4F4}" srcOrd="0" destOrd="0" presId="urn:microsoft.com/office/officeart/2005/8/layout/vList5"/>
    <dgm:cxn modelId="{26463FED-E4BD-FF44-B891-4271588D1F70}" srcId="{13C7EA7B-5291-584C-8300-A3FB8E1F3FB0}" destId="{AFBE8D7E-D265-A348-9305-8DE21CE1DEBC}" srcOrd="0" destOrd="0" parTransId="{B0030EA7-109E-8D41-BF15-394DAF80BAAD}" sibTransId="{37EF9696-C8DE-6A4A-B186-7D28CBFCEFF0}"/>
    <dgm:cxn modelId="{DF93115A-AE1F-944B-9A55-29FAC0F49632}" srcId="{A356147B-D901-D54E-AC26-82EAFFBF4399}" destId="{97FAF474-8A0E-364A-8775-328846964460}" srcOrd="0" destOrd="0" parTransId="{0EF395E0-D77D-7E43-BE01-0B4414453068}" sibTransId="{BA7A47DA-DFBB-EC4B-AD89-DF802179974B}"/>
    <dgm:cxn modelId="{72CE81E9-D52E-FC45-92E2-4D1DEC227DEF}" srcId="{BFDF6DF0-169A-2246-9DAC-5CAA0200A858}" destId="{048A8301-A472-6447-893F-1BBFF4A45143}" srcOrd="0" destOrd="0" parTransId="{9181B8C7-5905-774B-B01E-4B378DAE48B8}" sibTransId="{50F6D127-FEA6-064D-8490-E1106EFC5488}"/>
    <dgm:cxn modelId="{2186D1D0-5CAD-E040-B188-B932D905E417}" type="presOf" srcId="{13C7EA7B-5291-584C-8300-A3FB8E1F3FB0}" destId="{7A2BBD00-0612-374A-AE9C-5B159F20A714}" srcOrd="0" destOrd="0" presId="urn:microsoft.com/office/officeart/2005/8/layout/vList5"/>
    <dgm:cxn modelId="{54CAB20E-2961-0840-8F50-C40B5CEE6234}" srcId="{97FAF474-8A0E-364A-8775-328846964460}" destId="{0678B7E6-9906-304E-B075-C2025BE04C50}" srcOrd="0" destOrd="0" parTransId="{8723C50F-49A5-1040-826C-37357E4962BB}" sibTransId="{E3ADE092-B4DF-C249-BC65-8B2B6D5507F5}"/>
    <dgm:cxn modelId="{DE9B82A5-7B95-1E42-B554-A12C9E8BAEA0}" srcId="{A356147B-D901-D54E-AC26-82EAFFBF4399}" destId="{96EBADC2-1665-204B-A0EA-76F9605F8871}" srcOrd="2" destOrd="0" parTransId="{BFC8B6F5-522C-8C47-9054-72BAE0217B18}" sibTransId="{5141AFC6-3CA3-2343-8C73-71D8753AEC14}"/>
    <dgm:cxn modelId="{E1AF6EEB-28B7-1744-8560-093C497FA907}" type="presOf" srcId="{BFDF6DF0-169A-2246-9DAC-5CAA0200A858}" destId="{7D82E135-1D7B-3645-9486-5E0754C6B892}" srcOrd="0" destOrd="0" presId="urn:microsoft.com/office/officeart/2005/8/layout/vList5"/>
    <dgm:cxn modelId="{37B70042-9F57-7F48-A80A-1EAA25F09B2B}" type="presOf" srcId="{AFBE8D7E-D265-A348-9305-8DE21CE1DEBC}" destId="{CDAFDD03-5608-F540-86C1-DA1CF57C8C89}" srcOrd="0" destOrd="0" presId="urn:microsoft.com/office/officeart/2005/8/layout/vList5"/>
    <dgm:cxn modelId="{96040906-6D18-4A44-B397-2146E30474ED}" type="presOf" srcId="{A356147B-D901-D54E-AC26-82EAFFBF4399}" destId="{A82021EB-4E7D-2F49-8DFF-DC45528BCF80}" srcOrd="0" destOrd="0" presId="urn:microsoft.com/office/officeart/2005/8/layout/vList5"/>
    <dgm:cxn modelId="{D64B2317-F6B8-FA4B-860B-9B3099490E3C}" type="presOf" srcId="{048A8301-A472-6447-893F-1BBFF4A45143}" destId="{586922DB-8CEF-D54D-BF73-A446477A9630}" srcOrd="0" destOrd="0" presId="urn:microsoft.com/office/officeart/2005/8/layout/vList5"/>
    <dgm:cxn modelId="{BE9B35DD-FC3F-C143-9192-4915BD01D576}" srcId="{A356147B-D901-D54E-AC26-82EAFFBF4399}" destId="{BFDF6DF0-169A-2246-9DAC-5CAA0200A858}" srcOrd="1" destOrd="0" parTransId="{3AD43D06-EC4B-2742-BFFB-8832043071F9}" sibTransId="{E0ADEF91-3E18-1046-B7D1-AAA7B44206D0}"/>
    <dgm:cxn modelId="{4C3F49AC-EBB8-0540-9F81-48A1F51CF663}" type="presOf" srcId="{0678B7E6-9906-304E-B075-C2025BE04C50}" destId="{59929DCF-AAD5-4C4B-9909-63F5C5407FC4}" srcOrd="0" destOrd="0" presId="urn:microsoft.com/office/officeart/2005/8/layout/vList5"/>
    <dgm:cxn modelId="{618FE7F9-A0D0-5841-9E3E-7ECB486DD863}" srcId="{A356147B-D901-D54E-AC26-82EAFFBF4399}" destId="{13C7EA7B-5291-584C-8300-A3FB8E1F3FB0}" srcOrd="3" destOrd="0" parTransId="{3D30D804-B921-F247-9C26-92BBB2092B8E}" sibTransId="{6F80F285-BE9F-B846-A32F-50A9C9D4D689}"/>
    <dgm:cxn modelId="{62C5C46A-5EA3-7645-90AD-6FCF400728B3}" type="presOf" srcId="{97FAF474-8A0E-364A-8775-328846964460}" destId="{359A43F2-9525-654D-9DEE-FA3474AB94AC}" srcOrd="0" destOrd="0" presId="urn:microsoft.com/office/officeart/2005/8/layout/vList5"/>
    <dgm:cxn modelId="{CAAAEDFC-BAC9-B84E-B4AB-1893CC3E9352}" type="presOf" srcId="{96EBADC2-1665-204B-A0EA-76F9605F8871}" destId="{B90E8D5C-93E4-3248-962E-5C051ACBDA2F}" srcOrd="0" destOrd="0" presId="urn:microsoft.com/office/officeart/2005/8/layout/vList5"/>
    <dgm:cxn modelId="{D5341457-1029-CE4F-8C94-D54F8A9F2380}" srcId="{96EBADC2-1665-204B-A0EA-76F9605F8871}" destId="{8219F046-1415-9347-A637-2FEFDEAA08B8}" srcOrd="0" destOrd="0" parTransId="{7435C622-E43B-8E46-A46C-DE070350AC57}" sibTransId="{136E867F-48EF-2B49-8818-A260201CBEA0}"/>
    <dgm:cxn modelId="{40A4152F-B3F3-6E47-AB96-2E9C90FF70E8}" type="presParOf" srcId="{A82021EB-4E7D-2F49-8DFF-DC45528BCF80}" destId="{8D6ADC3D-8B71-DF43-AFCF-D6F2727978EC}" srcOrd="0" destOrd="0" presId="urn:microsoft.com/office/officeart/2005/8/layout/vList5"/>
    <dgm:cxn modelId="{ED19055B-981D-2B40-A062-29E5A945B048}" type="presParOf" srcId="{8D6ADC3D-8B71-DF43-AFCF-D6F2727978EC}" destId="{359A43F2-9525-654D-9DEE-FA3474AB94AC}" srcOrd="0" destOrd="0" presId="urn:microsoft.com/office/officeart/2005/8/layout/vList5"/>
    <dgm:cxn modelId="{A4D8F32B-9EBF-D640-A83D-A6E1D9CC81FC}" type="presParOf" srcId="{8D6ADC3D-8B71-DF43-AFCF-D6F2727978EC}" destId="{59929DCF-AAD5-4C4B-9909-63F5C5407FC4}" srcOrd="1" destOrd="0" presId="urn:microsoft.com/office/officeart/2005/8/layout/vList5"/>
    <dgm:cxn modelId="{571A2BF4-FEEC-1A41-88BF-F6625392D682}" type="presParOf" srcId="{A82021EB-4E7D-2F49-8DFF-DC45528BCF80}" destId="{7417B275-6ABC-7A44-9B7C-A2BE33E0AFD6}" srcOrd="1" destOrd="0" presId="urn:microsoft.com/office/officeart/2005/8/layout/vList5"/>
    <dgm:cxn modelId="{6D18499E-F7CF-AB44-9CB6-CD230594606D}" type="presParOf" srcId="{A82021EB-4E7D-2F49-8DFF-DC45528BCF80}" destId="{7E48832D-A387-BD4C-B511-48DDF8CEDA7C}" srcOrd="2" destOrd="0" presId="urn:microsoft.com/office/officeart/2005/8/layout/vList5"/>
    <dgm:cxn modelId="{F88C0ABA-1793-6643-AC49-404617C18267}" type="presParOf" srcId="{7E48832D-A387-BD4C-B511-48DDF8CEDA7C}" destId="{7D82E135-1D7B-3645-9486-5E0754C6B892}" srcOrd="0" destOrd="0" presId="urn:microsoft.com/office/officeart/2005/8/layout/vList5"/>
    <dgm:cxn modelId="{A00FC7DF-5D40-424A-BFEC-5DF5C483A512}" type="presParOf" srcId="{7E48832D-A387-BD4C-B511-48DDF8CEDA7C}" destId="{586922DB-8CEF-D54D-BF73-A446477A9630}" srcOrd="1" destOrd="0" presId="urn:microsoft.com/office/officeart/2005/8/layout/vList5"/>
    <dgm:cxn modelId="{43234EC2-2A22-7748-8C3A-4CE05E527063}" type="presParOf" srcId="{A82021EB-4E7D-2F49-8DFF-DC45528BCF80}" destId="{A5CED98B-EDD4-BB42-8521-4EA38753EEB1}" srcOrd="3" destOrd="0" presId="urn:microsoft.com/office/officeart/2005/8/layout/vList5"/>
    <dgm:cxn modelId="{2B5EC164-E1D2-0D48-B91C-66D2E7B1A94E}" type="presParOf" srcId="{A82021EB-4E7D-2F49-8DFF-DC45528BCF80}" destId="{53972498-3B96-3148-8859-5291A13AAB21}" srcOrd="4" destOrd="0" presId="urn:microsoft.com/office/officeart/2005/8/layout/vList5"/>
    <dgm:cxn modelId="{EC85A77E-59F9-D84F-81D6-21B3ABF52BC5}" type="presParOf" srcId="{53972498-3B96-3148-8859-5291A13AAB21}" destId="{B90E8D5C-93E4-3248-962E-5C051ACBDA2F}" srcOrd="0" destOrd="0" presId="urn:microsoft.com/office/officeart/2005/8/layout/vList5"/>
    <dgm:cxn modelId="{3569274C-2A0B-B948-B37B-97D1FFF79B5F}" type="presParOf" srcId="{53972498-3B96-3148-8859-5291A13AAB21}" destId="{80E04EEB-864B-BE42-89F0-8883BF4AE4F4}" srcOrd="1" destOrd="0" presId="urn:microsoft.com/office/officeart/2005/8/layout/vList5"/>
    <dgm:cxn modelId="{CC00C601-3814-6046-8F4A-4311E591FF84}" type="presParOf" srcId="{A82021EB-4E7D-2F49-8DFF-DC45528BCF80}" destId="{501E1B3B-7E49-D14F-9FE1-31FCB1F96C30}" srcOrd="5" destOrd="0" presId="urn:microsoft.com/office/officeart/2005/8/layout/vList5"/>
    <dgm:cxn modelId="{4B0480E4-1571-624B-9A1B-EEFBC97D6962}" type="presParOf" srcId="{A82021EB-4E7D-2F49-8DFF-DC45528BCF80}" destId="{8A5EFD22-69D1-A545-8B66-FD48B5832039}" srcOrd="6" destOrd="0" presId="urn:microsoft.com/office/officeart/2005/8/layout/vList5"/>
    <dgm:cxn modelId="{EA667309-F804-8D4D-8124-991C1758245F}" type="presParOf" srcId="{8A5EFD22-69D1-A545-8B66-FD48B5832039}" destId="{7A2BBD00-0612-374A-AE9C-5B159F20A714}" srcOrd="0" destOrd="0" presId="urn:microsoft.com/office/officeart/2005/8/layout/vList5"/>
    <dgm:cxn modelId="{A6C8C99A-8E8C-2741-8AF7-3D1412FA284E}" type="presParOf" srcId="{8A5EFD22-69D1-A545-8B66-FD48B5832039}" destId="{CDAFDD03-5608-F540-86C1-DA1CF57C8C8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C0F125E-DBA3-404A-A387-7AA865B70F73}"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0FAEC055-E24C-784D-8042-DCAA7EB1B932}">
      <dgm:prSet custT="1"/>
      <dgm:spPr/>
      <dgm:t>
        <a:bodyPr/>
        <a:lstStyle/>
        <a:p>
          <a:r>
            <a:rPr lang="en-US" sz="2700" dirty="0" smtClean="0"/>
            <a:t>Interrupts</a:t>
          </a:r>
        </a:p>
      </dgm:t>
    </dgm:pt>
    <dgm:pt modelId="{5E06EF93-C9CA-1E42-8A08-EE30A89FB53B}" type="parTrans" cxnId="{5E84CB6C-9F61-1F4E-A85F-D94B943F1ADD}">
      <dgm:prSet/>
      <dgm:spPr/>
      <dgm:t>
        <a:bodyPr/>
        <a:lstStyle/>
        <a:p>
          <a:endParaRPr lang="en-US"/>
        </a:p>
      </dgm:t>
    </dgm:pt>
    <dgm:pt modelId="{248D4B19-B790-5B4B-9AF2-1DF4886A2336}" type="sibTrans" cxnId="{5E84CB6C-9F61-1F4E-A85F-D94B943F1ADD}">
      <dgm:prSet/>
      <dgm:spPr/>
      <dgm:t>
        <a:bodyPr/>
        <a:lstStyle/>
        <a:p>
          <a:endParaRPr lang="en-US"/>
        </a:p>
      </dgm:t>
    </dgm:pt>
    <dgm:pt modelId="{34440324-2A3E-EC44-8A00-3E05C9ADC31B}">
      <dgm:prSet custT="1"/>
      <dgm:spPr/>
      <dgm:t>
        <a:bodyPr/>
        <a:lstStyle/>
        <a:p>
          <a:r>
            <a:rPr lang="en-US" sz="2000" dirty="0" smtClean="0"/>
            <a:t>synchronized by preventing their handling for a period of time</a:t>
          </a:r>
        </a:p>
      </dgm:t>
    </dgm:pt>
    <dgm:pt modelId="{A17B8D27-0EC7-604D-93E2-8DC7D25B33D0}" type="parTrans" cxnId="{A4E00F47-7DC1-5843-87D4-4A7C0D22BB69}">
      <dgm:prSet/>
      <dgm:spPr/>
      <dgm:t>
        <a:bodyPr/>
        <a:lstStyle/>
        <a:p>
          <a:endParaRPr lang="en-US"/>
        </a:p>
      </dgm:t>
    </dgm:pt>
    <dgm:pt modelId="{9D65B186-9DBD-5548-9628-649519E0D07A}" type="sibTrans" cxnId="{A4E00F47-7DC1-5843-87D4-4A7C0D22BB69}">
      <dgm:prSet/>
      <dgm:spPr/>
      <dgm:t>
        <a:bodyPr/>
        <a:lstStyle/>
        <a:p>
          <a:endParaRPr lang="en-US"/>
        </a:p>
      </dgm:t>
    </dgm:pt>
    <dgm:pt modelId="{9C4AC180-9988-2B48-8784-4F13A14B4EE3}">
      <dgm:prSet custT="1"/>
      <dgm:spPr/>
      <dgm:t>
        <a:bodyPr/>
        <a:lstStyle/>
        <a:p>
          <a:r>
            <a:rPr lang="en-US" sz="2000" dirty="0" smtClean="0"/>
            <a:t>cooperate with each other and manage the use of shared data structures by primitives that enforce mutual exclusion and synchronize their execution</a:t>
          </a:r>
        </a:p>
      </dgm:t>
    </dgm:pt>
    <dgm:pt modelId="{3FEBB468-8C04-3D4D-9F49-CF5AB6B01DE1}">
      <dgm:prSet phldrT="[Text]" custT="1"/>
      <dgm:spPr/>
      <dgm:t>
        <a:bodyPr/>
        <a:lstStyle/>
        <a:p>
          <a:r>
            <a:rPr lang="en-US" sz="2700" dirty="0" smtClean="0"/>
            <a:t>Processes (threads)</a:t>
          </a:r>
          <a:endParaRPr lang="en-US" sz="2700" dirty="0"/>
        </a:p>
      </dgm:t>
    </dgm:pt>
    <dgm:pt modelId="{7927C5E6-ED9E-C340-A1AA-6EB0872296DB}" type="sibTrans" cxnId="{457AC1D2-56FE-1E46-A2D5-6257DD2F5C3A}">
      <dgm:prSet/>
      <dgm:spPr/>
      <dgm:t>
        <a:bodyPr/>
        <a:lstStyle/>
        <a:p>
          <a:endParaRPr lang="en-US"/>
        </a:p>
      </dgm:t>
    </dgm:pt>
    <dgm:pt modelId="{B0720642-24E1-214F-9EA2-6C8B29D7596B}" type="parTrans" cxnId="{457AC1D2-56FE-1E46-A2D5-6257DD2F5C3A}">
      <dgm:prSet/>
      <dgm:spPr/>
      <dgm:t>
        <a:bodyPr/>
        <a:lstStyle/>
        <a:p>
          <a:endParaRPr lang="en-US"/>
        </a:p>
      </dgm:t>
    </dgm:pt>
    <dgm:pt modelId="{7A47CDED-1785-F945-A050-24F1C4525D13}" type="sibTrans" cxnId="{F32AF32B-9DF8-064D-99A5-DD508E5F801A}">
      <dgm:prSet/>
      <dgm:spPr/>
      <dgm:t>
        <a:bodyPr/>
        <a:lstStyle/>
        <a:p>
          <a:endParaRPr lang="en-US"/>
        </a:p>
      </dgm:t>
    </dgm:pt>
    <dgm:pt modelId="{273FD3FF-E8E7-014A-9784-5EB8EEE13397}" type="parTrans" cxnId="{F32AF32B-9DF8-064D-99A5-DD508E5F801A}">
      <dgm:prSet/>
      <dgm:spPr/>
      <dgm:t>
        <a:bodyPr/>
        <a:lstStyle/>
        <a:p>
          <a:endParaRPr lang="en-US"/>
        </a:p>
      </dgm:t>
    </dgm:pt>
    <dgm:pt modelId="{93C246D5-7303-C249-A9DD-AB705B9473D2}" type="pres">
      <dgm:prSet presAssocID="{EC0F125E-DBA3-404A-A387-7AA865B70F73}" presName="vert0" presStyleCnt="0">
        <dgm:presLayoutVars>
          <dgm:dir/>
          <dgm:animOne val="branch"/>
          <dgm:animLvl val="lvl"/>
        </dgm:presLayoutVars>
      </dgm:prSet>
      <dgm:spPr/>
      <dgm:t>
        <a:bodyPr/>
        <a:lstStyle/>
        <a:p>
          <a:endParaRPr lang="en-US"/>
        </a:p>
      </dgm:t>
    </dgm:pt>
    <dgm:pt modelId="{49064325-F871-1445-AD04-4E175EF1365E}" type="pres">
      <dgm:prSet presAssocID="{3FEBB468-8C04-3D4D-9F49-CF5AB6B01DE1}" presName="thickLine" presStyleLbl="alignNode1" presStyleIdx="0" presStyleCnt="2"/>
      <dgm:spPr/>
    </dgm:pt>
    <dgm:pt modelId="{D0190E46-A216-4748-AA4A-BF9D3C64D281}" type="pres">
      <dgm:prSet presAssocID="{3FEBB468-8C04-3D4D-9F49-CF5AB6B01DE1}" presName="horz1" presStyleCnt="0"/>
      <dgm:spPr/>
    </dgm:pt>
    <dgm:pt modelId="{5308B19D-3226-7F43-90A7-076E34833999}" type="pres">
      <dgm:prSet presAssocID="{3FEBB468-8C04-3D4D-9F49-CF5AB6B01DE1}" presName="tx1" presStyleLbl="revTx" presStyleIdx="0" presStyleCnt="4"/>
      <dgm:spPr/>
      <dgm:t>
        <a:bodyPr/>
        <a:lstStyle/>
        <a:p>
          <a:endParaRPr lang="en-US"/>
        </a:p>
      </dgm:t>
    </dgm:pt>
    <dgm:pt modelId="{963D6094-EA4C-1B42-BCD4-4F10A8C244B9}" type="pres">
      <dgm:prSet presAssocID="{3FEBB468-8C04-3D4D-9F49-CF5AB6B01DE1}" presName="vert1" presStyleCnt="0"/>
      <dgm:spPr/>
    </dgm:pt>
    <dgm:pt modelId="{A080AE69-75DF-F648-896C-48641745A31E}" type="pres">
      <dgm:prSet presAssocID="{9C4AC180-9988-2B48-8784-4F13A14B4EE3}" presName="vertSpace2a" presStyleCnt="0"/>
      <dgm:spPr/>
    </dgm:pt>
    <dgm:pt modelId="{F79F41D7-96D8-994B-90BB-FD5462D98DCE}" type="pres">
      <dgm:prSet presAssocID="{9C4AC180-9988-2B48-8784-4F13A14B4EE3}" presName="horz2" presStyleCnt="0"/>
      <dgm:spPr/>
    </dgm:pt>
    <dgm:pt modelId="{2AF22AFB-28A3-9B46-B04D-7F6F29309214}" type="pres">
      <dgm:prSet presAssocID="{9C4AC180-9988-2B48-8784-4F13A14B4EE3}" presName="horzSpace2" presStyleCnt="0"/>
      <dgm:spPr/>
    </dgm:pt>
    <dgm:pt modelId="{5A890009-52E7-D04B-83B6-E421AA5B9F18}" type="pres">
      <dgm:prSet presAssocID="{9C4AC180-9988-2B48-8784-4F13A14B4EE3}" presName="tx2" presStyleLbl="revTx" presStyleIdx="1" presStyleCnt="4"/>
      <dgm:spPr/>
      <dgm:t>
        <a:bodyPr/>
        <a:lstStyle/>
        <a:p>
          <a:endParaRPr lang="en-US"/>
        </a:p>
      </dgm:t>
    </dgm:pt>
    <dgm:pt modelId="{5C6FBD28-2DA7-3F48-AD02-E9AE689D1CD3}" type="pres">
      <dgm:prSet presAssocID="{9C4AC180-9988-2B48-8784-4F13A14B4EE3}" presName="vert2" presStyleCnt="0"/>
      <dgm:spPr/>
    </dgm:pt>
    <dgm:pt modelId="{25CBDD50-B0DB-4E4F-85BD-EFF7B7241204}" type="pres">
      <dgm:prSet presAssocID="{9C4AC180-9988-2B48-8784-4F13A14B4EE3}" presName="thinLine2b" presStyleLbl="callout" presStyleIdx="0" presStyleCnt="2"/>
      <dgm:spPr/>
    </dgm:pt>
    <dgm:pt modelId="{2EE0DB58-750B-7D4D-A8F9-B19DCAD00F2A}" type="pres">
      <dgm:prSet presAssocID="{9C4AC180-9988-2B48-8784-4F13A14B4EE3}" presName="vertSpace2b" presStyleCnt="0"/>
      <dgm:spPr/>
    </dgm:pt>
    <dgm:pt modelId="{B1D9BB74-11EB-5446-9A70-9E4A968739EF}" type="pres">
      <dgm:prSet presAssocID="{0FAEC055-E24C-784D-8042-DCAA7EB1B932}" presName="thickLine" presStyleLbl="alignNode1" presStyleIdx="1" presStyleCnt="2"/>
      <dgm:spPr/>
    </dgm:pt>
    <dgm:pt modelId="{F9440E25-A48D-E442-B3CE-2025710D3FCB}" type="pres">
      <dgm:prSet presAssocID="{0FAEC055-E24C-784D-8042-DCAA7EB1B932}" presName="horz1" presStyleCnt="0"/>
      <dgm:spPr/>
    </dgm:pt>
    <dgm:pt modelId="{3CEF4735-D4B5-974D-B9BF-54ACF1BEFBF9}" type="pres">
      <dgm:prSet presAssocID="{0FAEC055-E24C-784D-8042-DCAA7EB1B932}" presName="tx1" presStyleLbl="revTx" presStyleIdx="2" presStyleCnt="4"/>
      <dgm:spPr/>
      <dgm:t>
        <a:bodyPr/>
        <a:lstStyle/>
        <a:p>
          <a:endParaRPr lang="en-US"/>
        </a:p>
      </dgm:t>
    </dgm:pt>
    <dgm:pt modelId="{61830790-4776-874D-A2DF-5A5BEC691721}" type="pres">
      <dgm:prSet presAssocID="{0FAEC055-E24C-784D-8042-DCAA7EB1B932}" presName="vert1" presStyleCnt="0"/>
      <dgm:spPr/>
    </dgm:pt>
    <dgm:pt modelId="{21A50DA7-D7FD-8F48-A142-B33A70F668BD}" type="pres">
      <dgm:prSet presAssocID="{34440324-2A3E-EC44-8A00-3E05C9ADC31B}" presName="vertSpace2a" presStyleCnt="0"/>
      <dgm:spPr/>
    </dgm:pt>
    <dgm:pt modelId="{7BA82E4F-F410-9547-8189-2D5C2CA7D4B1}" type="pres">
      <dgm:prSet presAssocID="{34440324-2A3E-EC44-8A00-3E05C9ADC31B}" presName="horz2" presStyleCnt="0"/>
      <dgm:spPr/>
    </dgm:pt>
    <dgm:pt modelId="{A37AF7C1-A047-2C4F-A77E-1E81CD548BAA}" type="pres">
      <dgm:prSet presAssocID="{34440324-2A3E-EC44-8A00-3E05C9ADC31B}" presName="horzSpace2" presStyleCnt="0"/>
      <dgm:spPr/>
    </dgm:pt>
    <dgm:pt modelId="{55E25350-D609-0E4C-AF06-74901F766641}" type="pres">
      <dgm:prSet presAssocID="{34440324-2A3E-EC44-8A00-3E05C9ADC31B}" presName="tx2" presStyleLbl="revTx" presStyleIdx="3" presStyleCnt="4"/>
      <dgm:spPr/>
      <dgm:t>
        <a:bodyPr/>
        <a:lstStyle/>
        <a:p>
          <a:endParaRPr lang="en-US"/>
        </a:p>
      </dgm:t>
    </dgm:pt>
    <dgm:pt modelId="{F1C8B7F9-67C6-8148-B021-57DE2339D0A7}" type="pres">
      <dgm:prSet presAssocID="{34440324-2A3E-EC44-8A00-3E05C9ADC31B}" presName="vert2" presStyleCnt="0"/>
      <dgm:spPr/>
    </dgm:pt>
    <dgm:pt modelId="{3E291C2B-B993-824E-9D25-B57FA36470B9}" type="pres">
      <dgm:prSet presAssocID="{34440324-2A3E-EC44-8A00-3E05C9ADC31B}" presName="thinLine2b" presStyleLbl="callout" presStyleIdx="1" presStyleCnt="2"/>
      <dgm:spPr/>
    </dgm:pt>
    <dgm:pt modelId="{10EFC0AC-C661-954C-911E-A1FDF917420A}" type="pres">
      <dgm:prSet presAssocID="{34440324-2A3E-EC44-8A00-3E05C9ADC31B}" presName="vertSpace2b" presStyleCnt="0"/>
      <dgm:spPr/>
    </dgm:pt>
  </dgm:ptLst>
  <dgm:cxnLst>
    <dgm:cxn modelId="{E49F0E93-572A-F942-B3A7-840C0C749005}" type="presOf" srcId="{34440324-2A3E-EC44-8A00-3E05C9ADC31B}" destId="{55E25350-D609-0E4C-AF06-74901F766641}" srcOrd="0" destOrd="0" presId="urn:microsoft.com/office/officeart/2008/layout/LinedList"/>
    <dgm:cxn modelId="{A4E00F47-7DC1-5843-87D4-4A7C0D22BB69}" srcId="{0FAEC055-E24C-784D-8042-DCAA7EB1B932}" destId="{34440324-2A3E-EC44-8A00-3E05C9ADC31B}" srcOrd="0" destOrd="0" parTransId="{A17B8D27-0EC7-604D-93E2-8DC7D25B33D0}" sibTransId="{9D65B186-9DBD-5548-9628-649519E0D07A}"/>
    <dgm:cxn modelId="{99CCED22-2167-EE49-A4F6-12BF83EA20F2}" type="presOf" srcId="{3FEBB468-8C04-3D4D-9F49-CF5AB6B01DE1}" destId="{5308B19D-3226-7F43-90A7-076E34833999}" srcOrd="0" destOrd="0" presId="urn:microsoft.com/office/officeart/2008/layout/LinedList"/>
    <dgm:cxn modelId="{F32AF32B-9DF8-064D-99A5-DD508E5F801A}" srcId="{3FEBB468-8C04-3D4D-9F49-CF5AB6B01DE1}" destId="{9C4AC180-9988-2B48-8784-4F13A14B4EE3}" srcOrd="0" destOrd="0" parTransId="{273FD3FF-E8E7-014A-9784-5EB8EEE13397}" sibTransId="{7A47CDED-1785-F945-A050-24F1C4525D13}"/>
    <dgm:cxn modelId="{A7A8B70F-ACDD-C44E-9A28-46C6E227D003}" type="presOf" srcId="{0FAEC055-E24C-784D-8042-DCAA7EB1B932}" destId="{3CEF4735-D4B5-974D-B9BF-54ACF1BEFBF9}" srcOrd="0" destOrd="0" presId="urn:microsoft.com/office/officeart/2008/layout/LinedList"/>
    <dgm:cxn modelId="{457AC1D2-56FE-1E46-A2D5-6257DD2F5C3A}" srcId="{EC0F125E-DBA3-404A-A387-7AA865B70F73}" destId="{3FEBB468-8C04-3D4D-9F49-CF5AB6B01DE1}" srcOrd="0" destOrd="0" parTransId="{B0720642-24E1-214F-9EA2-6C8B29D7596B}" sibTransId="{7927C5E6-ED9E-C340-A1AA-6EB0872296DB}"/>
    <dgm:cxn modelId="{9FCAE2B1-187F-C747-99A0-7404E282A302}" type="presOf" srcId="{9C4AC180-9988-2B48-8784-4F13A14B4EE3}" destId="{5A890009-52E7-D04B-83B6-E421AA5B9F18}" srcOrd="0" destOrd="0" presId="urn:microsoft.com/office/officeart/2008/layout/LinedList"/>
    <dgm:cxn modelId="{F8E314F9-5453-D242-A670-AD773B006F57}" type="presOf" srcId="{EC0F125E-DBA3-404A-A387-7AA865B70F73}" destId="{93C246D5-7303-C249-A9DD-AB705B9473D2}" srcOrd="0" destOrd="0" presId="urn:microsoft.com/office/officeart/2008/layout/LinedList"/>
    <dgm:cxn modelId="{5E84CB6C-9F61-1F4E-A85F-D94B943F1ADD}" srcId="{EC0F125E-DBA3-404A-A387-7AA865B70F73}" destId="{0FAEC055-E24C-784D-8042-DCAA7EB1B932}" srcOrd="1" destOrd="0" parTransId="{5E06EF93-C9CA-1E42-8A08-EE30A89FB53B}" sibTransId="{248D4B19-B790-5B4B-9AF2-1DF4886A2336}"/>
    <dgm:cxn modelId="{3B7E08DF-5AEF-9C43-9916-47EF174E72CE}" type="presParOf" srcId="{93C246D5-7303-C249-A9DD-AB705B9473D2}" destId="{49064325-F871-1445-AD04-4E175EF1365E}" srcOrd="0" destOrd="0" presId="urn:microsoft.com/office/officeart/2008/layout/LinedList"/>
    <dgm:cxn modelId="{DF29475D-CC0B-4E44-B69E-41E7925EECB7}" type="presParOf" srcId="{93C246D5-7303-C249-A9DD-AB705B9473D2}" destId="{D0190E46-A216-4748-AA4A-BF9D3C64D281}" srcOrd="1" destOrd="0" presId="urn:microsoft.com/office/officeart/2008/layout/LinedList"/>
    <dgm:cxn modelId="{C7844D3B-8B1F-E547-A754-4C4713F91284}" type="presParOf" srcId="{D0190E46-A216-4748-AA4A-BF9D3C64D281}" destId="{5308B19D-3226-7F43-90A7-076E34833999}" srcOrd="0" destOrd="0" presId="urn:microsoft.com/office/officeart/2008/layout/LinedList"/>
    <dgm:cxn modelId="{585DD717-8F6F-1845-863F-2A4A2D8802DB}" type="presParOf" srcId="{D0190E46-A216-4748-AA4A-BF9D3C64D281}" destId="{963D6094-EA4C-1B42-BCD4-4F10A8C244B9}" srcOrd="1" destOrd="0" presId="urn:microsoft.com/office/officeart/2008/layout/LinedList"/>
    <dgm:cxn modelId="{4445AAD6-B108-8A43-8704-DF0110CFD121}" type="presParOf" srcId="{963D6094-EA4C-1B42-BCD4-4F10A8C244B9}" destId="{A080AE69-75DF-F648-896C-48641745A31E}" srcOrd="0" destOrd="0" presId="urn:microsoft.com/office/officeart/2008/layout/LinedList"/>
    <dgm:cxn modelId="{7281942D-C0CC-0543-9394-62951D8FE022}" type="presParOf" srcId="{963D6094-EA4C-1B42-BCD4-4F10A8C244B9}" destId="{F79F41D7-96D8-994B-90BB-FD5462D98DCE}" srcOrd="1" destOrd="0" presId="urn:microsoft.com/office/officeart/2008/layout/LinedList"/>
    <dgm:cxn modelId="{D09E329A-FAF2-5743-B1C6-2D9CCA9AF628}" type="presParOf" srcId="{F79F41D7-96D8-994B-90BB-FD5462D98DCE}" destId="{2AF22AFB-28A3-9B46-B04D-7F6F29309214}" srcOrd="0" destOrd="0" presId="urn:microsoft.com/office/officeart/2008/layout/LinedList"/>
    <dgm:cxn modelId="{3C6F8B5A-1A55-3B44-9D65-B03AB352664A}" type="presParOf" srcId="{F79F41D7-96D8-994B-90BB-FD5462D98DCE}" destId="{5A890009-52E7-D04B-83B6-E421AA5B9F18}" srcOrd="1" destOrd="0" presId="urn:microsoft.com/office/officeart/2008/layout/LinedList"/>
    <dgm:cxn modelId="{BAF161D8-1F39-B34B-9BA7-8F5729537884}" type="presParOf" srcId="{F79F41D7-96D8-994B-90BB-FD5462D98DCE}" destId="{5C6FBD28-2DA7-3F48-AD02-E9AE689D1CD3}" srcOrd="2" destOrd="0" presId="urn:microsoft.com/office/officeart/2008/layout/LinedList"/>
    <dgm:cxn modelId="{9175FFE1-1B26-F547-B810-FA4AA0D1909B}" type="presParOf" srcId="{963D6094-EA4C-1B42-BCD4-4F10A8C244B9}" destId="{25CBDD50-B0DB-4E4F-85BD-EFF7B7241204}" srcOrd="2" destOrd="0" presId="urn:microsoft.com/office/officeart/2008/layout/LinedList"/>
    <dgm:cxn modelId="{EAE01501-2B5F-B04B-A240-6F8FB1BFE67D}" type="presParOf" srcId="{963D6094-EA4C-1B42-BCD4-4F10A8C244B9}" destId="{2EE0DB58-750B-7D4D-A8F9-B19DCAD00F2A}" srcOrd="3" destOrd="0" presId="urn:microsoft.com/office/officeart/2008/layout/LinedList"/>
    <dgm:cxn modelId="{E57178CD-7DCE-B543-8A2D-4108F4274346}" type="presParOf" srcId="{93C246D5-7303-C249-A9DD-AB705B9473D2}" destId="{B1D9BB74-11EB-5446-9A70-9E4A968739EF}" srcOrd="2" destOrd="0" presId="urn:microsoft.com/office/officeart/2008/layout/LinedList"/>
    <dgm:cxn modelId="{54DAB188-3A6A-3542-9A15-353C93DAEE8A}" type="presParOf" srcId="{93C246D5-7303-C249-A9DD-AB705B9473D2}" destId="{F9440E25-A48D-E442-B3CE-2025710D3FCB}" srcOrd="3" destOrd="0" presId="urn:microsoft.com/office/officeart/2008/layout/LinedList"/>
    <dgm:cxn modelId="{4819BD37-E50F-5841-AA8A-865B9E58FEB7}" type="presParOf" srcId="{F9440E25-A48D-E442-B3CE-2025710D3FCB}" destId="{3CEF4735-D4B5-974D-B9BF-54ACF1BEFBF9}" srcOrd="0" destOrd="0" presId="urn:microsoft.com/office/officeart/2008/layout/LinedList"/>
    <dgm:cxn modelId="{6D769AE8-9EF5-E741-B554-37A062A578C1}" type="presParOf" srcId="{F9440E25-A48D-E442-B3CE-2025710D3FCB}" destId="{61830790-4776-874D-A2DF-5A5BEC691721}" srcOrd="1" destOrd="0" presId="urn:microsoft.com/office/officeart/2008/layout/LinedList"/>
    <dgm:cxn modelId="{D4274E37-AED8-BF4B-B6CE-30BFA196BE25}" type="presParOf" srcId="{61830790-4776-874D-A2DF-5A5BEC691721}" destId="{21A50DA7-D7FD-8F48-A142-B33A70F668BD}" srcOrd="0" destOrd="0" presId="urn:microsoft.com/office/officeart/2008/layout/LinedList"/>
    <dgm:cxn modelId="{2C788C78-4B86-DC49-9872-41127F72FDA1}" type="presParOf" srcId="{61830790-4776-874D-A2DF-5A5BEC691721}" destId="{7BA82E4F-F410-9547-8189-2D5C2CA7D4B1}" srcOrd="1" destOrd="0" presId="urn:microsoft.com/office/officeart/2008/layout/LinedList"/>
    <dgm:cxn modelId="{FFF89097-50D6-1A4E-A81F-AF1B3709432C}" type="presParOf" srcId="{7BA82E4F-F410-9547-8189-2D5C2CA7D4B1}" destId="{A37AF7C1-A047-2C4F-A77E-1E81CD548BAA}" srcOrd="0" destOrd="0" presId="urn:microsoft.com/office/officeart/2008/layout/LinedList"/>
    <dgm:cxn modelId="{C18CF645-FE15-C74B-B4BA-2BE30B6D86E1}" type="presParOf" srcId="{7BA82E4F-F410-9547-8189-2D5C2CA7D4B1}" destId="{55E25350-D609-0E4C-AF06-74901F766641}" srcOrd="1" destOrd="0" presId="urn:microsoft.com/office/officeart/2008/layout/LinedList"/>
    <dgm:cxn modelId="{B2FB0617-A722-FA41-9327-39B358A9FD54}" type="presParOf" srcId="{7BA82E4F-F410-9547-8189-2D5C2CA7D4B1}" destId="{F1C8B7F9-67C6-8148-B021-57DE2339D0A7}" srcOrd="2" destOrd="0" presId="urn:microsoft.com/office/officeart/2008/layout/LinedList"/>
    <dgm:cxn modelId="{6120B8C1-7DB6-EF4B-8A58-7B053014CF68}" type="presParOf" srcId="{61830790-4776-874D-A2DF-5A5BEC691721}" destId="{3E291C2B-B993-824E-9D25-B57FA36470B9}" srcOrd="2" destOrd="0" presId="urn:microsoft.com/office/officeart/2008/layout/LinedList"/>
    <dgm:cxn modelId="{2F0E6919-D322-F845-B39D-C4581158CCD7}" type="presParOf" srcId="{61830790-4776-874D-A2DF-5A5BEC691721}" destId="{10EFC0AC-C661-954C-911E-A1FDF917420A}"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A336583-EAD2-7148-9C3F-5F139142B52F}" type="doc">
      <dgm:prSet loTypeId="urn:microsoft.com/office/officeart/2005/8/layout/arrow5" loCatId="relationship" qsTypeId="urn:microsoft.com/office/officeart/2005/8/quickstyle/simple4" qsCatId="simple" csTypeId="urn:microsoft.com/office/officeart/2005/8/colors/accent1_2" csCatId="accent1"/>
      <dgm:spPr/>
      <dgm:t>
        <a:bodyPr/>
        <a:lstStyle/>
        <a:p>
          <a:endParaRPr lang="en-US"/>
        </a:p>
      </dgm:t>
    </dgm:pt>
    <dgm:pt modelId="{EA81B13B-3322-1A45-BB71-0DE8D704866E}">
      <dgm:prSet/>
      <dgm:spPr/>
      <dgm:t>
        <a:bodyPr/>
        <a:lstStyle/>
        <a:p>
          <a:pPr rtl="0"/>
          <a:r>
            <a:rPr lang="en-US" dirty="0" smtClean="0"/>
            <a:t>A process, or task, in Linux is represented by a task_struct data structure</a:t>
          </a:r>
          <a:endParaRPr lang="en-US" dirty="0"/>
        </a:p>
      </dgm:t>
    </dgm:pt>
    <dgm:pt modelId="{48BD37BB-EE5B-3A43-A9EE-6970E7A8CFBB}" type="parTrans" cxnId="{D6149FE0-E13F-6046-A15A-988B5FB6E8A8}">
      <dgm:prSet/>
      <dgm:spPr/>
      <dgm:t>
        <a:bodyPr/>
        <a:lstStyle/>
        <a:p>
          <a:endParaRPr lang="en-US"/>
        </a:p>
      </dgm:t>
    </dgm:pt>
    <dgm:pt modelId="{8DB9B44A-709C-BE48-BE16-E2BC1754A374}" type="sibTrans" cxnId="{D6149FE0-E13F-6046-A15A-988B5FB6E8A8}">
      <dgm:prSet/>
      <dgm:spPr/>
      <dgm:t>
        <a:bodyPr/>
        <a:lstStyle/>
        <a:p>
          <a:endParaRPr lang="en-US"/>
        </a:p>
      </dgm:t>
    </dgm:pt>
    <dgm:pt modelId="{88EA8AAB-ADF0-0E4B-B9D2-986A25585F9C}">
      <dgm:prSet/>
      <dgm:spPr/>
      <dgm:t>
        <a:bodyPr/>
        <a:lstStyle/>
        <a:p>
          <a:pPr rtl="0"/>
          <a:r>
            <a:rPr lang="en-US" dirty="0" smtClean="0"/>
            <a:t>This structure contains information in a number of categories</a:t>
          </a:r>
          <a:endParaRPr lang="en-US" dirty="0"/>
        </a:p>
      </dgm:t>
    </dgm:pt>
    <dgm:pt modelId="{37B63497-DBBE-D54A-BB70-3D00C2B7442F}" type="parTrans" cxnId="{DCA9E87B-ECB9-0C4E-8E10-83C8B7A2F212}">
      <dgm:prSet/>
      <dgm:spPr/>
      <dgm:t>
        <a:bodyPr/>
        <a:lstStyle/>
        <a:p>
          <a:endParaRPr lang="en-US"/>
        </a:p>
      </dgm:t>
    </dgm:pt>
    <dgm:pt modelId="{DF52FC42-6807-6C48-A166-5495F0235501}" type="sibTrans" cxnId="{DCA9E87B-ECB9-0C4E-8E10-83C8B7A2F212}">
      <dgm:prSet/>
      <dgm:spPr/>
      <dgm:t>
        <a:bodyPr/>
        <a:lstStyle/>
        <a:p>
          <a:endParaRPr lang="en-US"/>
        </a:p>
      </dgm:t>
    </dgm:pt>
    <dgm:pt modelId="{5D24B642-FD2B-8B46-82C6-2726A074D683}" type="pres">
      <dgm:prSet presAssocID="{BA336583-EAD2-7148-9C3F-5F139142B52F}" presName="diagram" presStyleCnt="0">
        <dgm:presLayoutVars>
          <dgm:dir/>
          <dgm:resizeHandles val="exact"/>
        </dgm:presLayoutVars>
      </dgm:prSet>
      <dgm:spPr/>
      <dgm:t>
        <a:bodyPr/>
        <a:lstStyle/>
        <a:p>
          <a:endParaRPr lang="en-US"/>
        </a:p>
      </dgm:t>
    </dgm:pt>
    <dgm:pt modelId="{5C5EA42E-B159-6845-A722-A211C0863AEF}" type="pres">
      <dgm:prSet presAssocID="{EA81B13B-3322-1A45-BB71-0DE8D704866E}" presName="arrow" presStyleLbl="node1" presStyleIdx="0" presStyleCnt="2" custRadScaleRad="102526" custRadScaleInc="6961">
        <dgm:presLayoutVars>
          <dgm:bulletEnabled val="1"/>
        </dgm:presLayoutVars>
      </dgm:prSet>
      <dgm:spPr/>
      <dgm:t>
        <a:bodyPr/>
        <a:lstStyle/>
        <a:p>
          <a:endParaRPr lang="en-US"/>
        </a:p>
      </dgm:t>
    </dgm:pt>
    <dgm:pt modelId="{37E8FFB8-D84B-D046-8C01-1D09BCA59864}" type="pres">
      <dgm:prSet presAssocID="{88EA8AAB-ADF0-0E4B-B9D2-986A25585F9C}" presName="arrow" presStyleLbl="node1" presStyleIdx="1" presStyleCnt="2" custRadScaleRad="103001" custRadScaleInc="-6929">
        <dgm:presLayoutVars>
          <dgm:bulletEnabled val="1"/>
        </dgm:presLayoutVars>
      </dgm:prSet>
      <dgm:spPr/>
      <dgm:t>
        <a:bodyPr/>
        <a:lstStyle/>
        <a:p>
          <a:endParaRPr lang="en-US"/>
        </a:p>
      </dgm:t>
    </dgm:pt>
  </dgm:ptLst>
  <dgm:cxnLst>
    <dgm:cxn modelId="{C9A238A8-3565-CC47-B1B5-5BA4C0469E6D}" type="presOf" srcId="{EA81B13B-3322-1A45-BB71-0DE8D704866E}" destId="{5C5EA42E-B159-6845-A722-A211C0863AEF}" srcOrd="0" destOrd="0" presId="urn:microsoft.com/office/officeart/2005/8/layout/arrow5"/>
    <dgm:cxn modelId="{D6149FE0-E13F-6046-A15A-988B5FB6E8A8}" srcId="{BA336583-EAD2-7148-9C3F-5F139142B52F}" destId="{EA81B13B-3322-1A45-BB71-0DE8D704866E}" srcOrd="0" destOrd="0" parTransId="{48BD37BB-EE5B-3A43-A9EE-6970E7A8CFBB}" sibTransId="{8DB9B44A-709C-BE48-BE16-E2BC1754A374}"/>
    <dgm:cxn modelId="{DCA9E87B-ECB9-0C4E-8E10-83C8B7A2F212}" srcId="{BA336583-EAD2-7148-9C3F-5F139142B52F}" destId="{88EA8AAB-ADF0-0E4B-B9D2-986A25585F9C}" srcOrd="1" destOrd="0" parTransId="{37B63497-DBBE-D54A-BB70-3D00C2B7442F}" sibTransId="{DF52FC42-6807-6C48-A166-5495F0235501}"/>
    <dgm:cxn modelId="{64640C6A-A83F-1F40-B39A-D91A21EA9890}" type="presOf" srcId="{BA336583-EAD2-7148-9C3F-5F139142B52F}" destId="{5D24B642-FD2B-8B46-82C6-2726A074D683}" srcOrd="0" destOrd="0" presId="urn:microsoft.com/office/officeart/2005/8/layout/arrow5"/>
    <dgm:cxn modelId="{B438100E-F994-D04E-BC71-009D34A6666A}" type="presOf" srcId="{88EA8AAB-ADF0-0E4B-B9D2-986A25585F9C}" destId="{37E8FFB8-D84B-D046-8C01-1D09BCA59864}" srcOrd="0" destOrd="0" presId="urn:microsoft.com/office/officeart/2005/8/layout/arrow5"/>
    <dgm:cxn modelId="{1A1D7264-D9D3-8E45-98DD-C7FFA67D3C99}" type="presParOf" srcId="{5D24B642-FD2B-8B46-82C6-2726A074D683}" destId="{5C5EA42E-B159-6845-A722-A211C0863AEF}" srcOrd="0" destOrd="0" presId="urn:microsoft.com/office/officeart/2005/8/layout/arrow5"/>
    <dgm:cxn modelId="{E6EA40A0-C7EA-1241-8F75-9B189C897C98}" type="presParOf" srcId="{5D24B642-FD2B-8B46-82C6-2726A074D683}" destId="{37E8FFB8-D84B-D046-8C01-1D09BCA59864}"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26C36A4-96DF-5748-9997-06D356BC5E22}"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7015E209-61CB-5045-B391-554768571407}">
      <dgm:prSet/>
      <dgm:spPr/>
      <dgm:t>
        <a:bodyPr/>
        <a:lstStyle/>
        <a:p>
          <a:pPr rtl="0"/>
          <a:r>
            <a:rPr lang="en-US" dirty="0" smtClean="0"/>
            <a:t>Linux does not recognize a distinction between threads and processes</a:t>
          </a:r>
          <a:endParaRPr lang="en-US" dirty="0"/>
        </a:p>
      </dgm:t>
    </dgm:pt>
    <dgm:pt modelId="{0C25A3C0-4697-9D46-A105-8EEB90785C5D}" type="parTrans" cxnId="{7686F0CC-2C42-254D-AF02-C2EF4FAD0C6F}">
      <dgm:prSet/>
      <dgm:spPr/>
      <dgm:t>
        <a:bodyPr/>
        <a:lstStyle/>
        <a:p>
          <a:endParaRPr lang="en-US"/>
        </a:p>
      </dgm:t>
    </dgm:pt>
    <dgm:pt modelId="{9FE6A665-296F-D746-88A0-B61CE7397CF8}" type="sibTrans" cxnId="{7686F0CC-2C42-254D-AF02-C2EF4FAD0C6F}">
      <dgm:prSet/>
      <dgm:spPr/>
      <dgm:t>
        <a:bodyPr/>
        <a:lstStyle/>
        <a:p>
          <a:endParaRPr lang="en-US"/>
        </a:p>
      </dgm:t>
    </dgm:pt>
    <dgm:pt modelId="{03004648-CF15-EA4A-9A2C-FE0C7362D072}">
      <dgm:prSet/>
      <dgm:spPr/>
      <dgm:t>
        <a:bodyPr/>
        <a:lstStyle/>
        <a:p>
          <a:pPr rtl="0"/>
          <a:r>
            <a:rPr lang="en-US" dirty="0" smtClean="0"/>
            <a:t>User-level threads are mapped into kernel-level processes</a:t>
          </a:r>
          <a:endParaRPr lang="en-US" dirty="0"/>
        </a:p>
      </dgm:t>
    </dgm:pt>
    <dgm:pt modelId="{17C9C081-FCF1-4449-8832-3CEB5643E07D}" type="parTrans" cxnId="{4121FC19-7409-0349-B6AD-80790E4508FB}">
      <dgm:prSet/>
      <dgm:spPr/>
      <dgm:t>
        <a:bodyPr/>
        <a:lstStyle/>
        <a:p>
          <a:endParaRPr lang="en-US"/>
        </a:p>
      </dgm:t>
    </dgm:pt>
    <dgm:pt modelId="{910DDA51-4B64-FA45-85EA-9E8835105C11}" type="sibTrans" cxnId="{4121FC19-7409-0349-B6AD-80790E4508FB}">
      <dgm:prSet/>
      <dgm:spPr/>
      <dgm:t>
        <a:bodyPr/>
        <a:lstStyle/>
        <a:p>
          <a:endParaRPr lang="en-US"/>
        </a:p>
      </dgm:t>
    </dgm:pt>
    <dgm:pt modelId="{1D62CB1B-BFFA-EE4F-A0CE-AFA35A0E604F}">
      <dgm:prSet/>
      <dgm:spPr/>
      <dgm:t>
        <a:bodyPr/>
        <a:lstStyle/>
        <a:p>
          <a:pPr rtl="0"/>
          <a:r>
            <a:rPr lang="en-US" dirty="0" smtClean="0"/>
            <a:t>A new process is created by copying the attributes of the current process</a:t>
          </a:r>
          <a:endParaRPr lang="en-US" dirty="0"/>
        </a:p>
      </dgm:t>
    </dgm:pt>
    <dgm:pt modelId="{59E1D0BD-D748-9743-AA78-DADB153C35AB}" type="parTrans" cxnId="{C1E13864-E37B-1445-8DDE-C2157B05CF6A}">
      <dgm:prSet/>
      <dgm:spPr/>
      <dgm:t>
        <a:bodyPr/>
        <a:lstStyle/>
        <a:p>
          <a:endParaRPr lang="en-US"/>
        </a:p>
      </dgm:t>
    </dgm:pt>
    <dgm:pt modelId="{94966CDF-5C39-B34B-86CB-7E43C8FAEE1F}" type="sibTrans" cxnId="{C1E13864-E37B-1445-8DDE-C2157B05CF6A}">
      <dgm:prSet/>
      <dgm:spPr/>
      <dgm:t>
        <a:bodyPr/>
        <a:lstStyle/>
        <a:p>
          <a:endParaRPr lang="en-US"/>
        </a:p>
      </dgm:t>
    </dgm:pt>
    <dgm:pt modelId="{60ED8340-0C4C-EE4A-A93D-12BB14A481E8}">
      <dgm:prSet/>
      <dgm:spPr/>
      <dgm:t>
        <a:bodyPr/>
        <a:lstStyle/>
        <a:p>
          <a:pPr rtl="0"/>
          <a:r>
            <a:rPr lang="en-US" dirty="0" smtClean="0"/>
            <a:t>The new process can be </a:t>
          </a:r>
          <a:r>
            <a:rPr lang="en-US" i="1" dirty="0" smtClean="0"/>
            <a:t>cloned</a:t>
          </a:r>
          <a:r>
            <a:rPr lang="en-US" dirty="0" smtClean="0"/>
            <a:t> so that it shares resources</a:t>
          </a:r>
          <a:endParaRPr lang="en-US" dirty="0"/>
        </a:p>
      </dgm:t>
    </dgm:pt>
    <dgm:pt modelId="{D3CFC4D5-9BA4-C541-9E0F-91F1974381F0}" type="parTrans" cxnId="{73244F4C-82AF-1D45-AEED-19E09DFDD251}">
      <dgm:prSet/>
      <dgm:spPr/>
      <dgm:t>
        <a:bodyPr/>
        <a:lstStyle/>
        <a:p>
          <a:endParaRPr lang="en-US"/>
        </a:p>
      </dgm:t>
    </dgm:pt>
    <dgm:pt modelId="{2C623DF4-DA53-0043-A904-A3A29F85813D}" type="sibTrans" cxnId="{73244F4C-82AF-1D45-AEED-19E09DFDD251}">
      <dgm:prSet/>
      <dgm:spPr/>
      <dgm:t>
        <a:bodyPr/>
        <a:lstStyle/>
        <a:p>
          <a:endParaRPr lang="en-US"/>
        </a:p>
      </dgm:t>
    </dgm:pt>
    <dgm:pt modelId="{BCC37A1F-C960-F648-BA15-112D0A8017E5}">
      <dgm:prSet/>
      <dgm:spPr/>
      <dgm:t>
        <a:bodyPr/>
        <a:lstStyle/>
        <a:p>
          <a:pPr rtl="0"/>
          <a:r>
            <a:rPr lang="en-US" dirty="0" smtClean="0"/>
            <a:t>The clone() call creates separate stack spaces for each process</a:t>
          </a:r>
          <a:endParaRPr lang="en-US" dirty="0"/>
        </a:p>
      </dgm:t>
    </dgm:pt>
    <dgm:pt modelId="{CDAE8B2C-68D0-884B-AF0D-79A7A39E8076}" type="parTrans" cxnId="{F492B492-4081-B541-9A54-4388EA0D8C29}">
      <dgm:prSet/>
      <dgm:spPr/>
      <dgm:t>
        <a:bodyPr/>
        <a:lstStyle/>
        <a:p>
          <a:endParaRPr lang="en-US"/>
        </a:p>
      </dgm:t>
    </dgm:pt>
    <dgm:pt modelId="{F174B645-061C-9C49-BE94-E5A93EBD9C49}" type="sibTrans" cxnId="{F492B492-4081-B541-9A54-4388EA0D8C29}">
      <dgm:prSet/>
      <dgm:spPr/>
      <dgm:t>
        <a:bodyPr/>
        <a:lstStyle/>
        <a:p>
          <a:endParaRPr lang="en-US"/>
        </a:p>
      </dgm:t>
    </dgm:pt>
    <dgm:pt modelId="{9C94C196-4397-5747-A652-D264D4FEA7FB}" type="pres">
      <dgm:prSet presAssocID="{426C36A4-96DF-5748-9997-06D356BC5E22}" presName="Name0" presStyleCnt="0">
        <dgm:presLayoutVars>
          <dgm:dir/>
          <dgm:resizeHandles val="exact"/>
        </dgm:presLayoutVars>
      </dgm:prSet>
      <dgm:spPr/>
      <dgm:t>
        <a:bodyPr/>
        <a:lstStyle/>
        <a:p>
          <a:endParaRPr lang="en-US"/>
        </a:p>
      </dgm:t>
    </dgm:pt>
    <dgm:pt modelId="{8D239878-0953-D24D-AB28-4410346F12E1}" type="pres">
      <dgm:prSet presAssocID="{426C36A4-96DF-5748-9997-06D356BC5E22}" presName="arrow" presStyleLbl="bgShp" presStyleIdx="0" presStyleCnt="1"/>
      <dgm:spPr>
        <a:solidFill>
          <a:schemeClr val="accent1">
            <a:lumMod val="75000"/>
          </a:schemeClr>
        </a:solidFill>
      </dgm:spPr>
      <dgm:t>
        <a:bodyPr/>
        <a:lstStyle/>
        <a:p>
          <a:endParaRPr lang="en-US"/>
        </a:p>
      </dgm:t>
    </dgm:pt>
    <dgm:pt modelId="{7D5727CA-1D75-DC45-92B9-C33342825906}" type="pres">
      <dgm:prSet presAssocID="{426C36A4-96DF-5748-9997-06D356BC5E22}" presName="points" presStyleCnt="0"/>
      <dgm:spPr/>
    </dgm:pt>
    <dgm:pt modelId="{3D1B0238-4B3C-0F47-8180-339204284AF8}" type="pres">
      <dgm:prSet presAssocID="{7015E209-61CB-5045-B391-554768571407}" presName="compositeA" presStyleCnt="0"/>
      <dgm:spPr/>
    </dgm:pt>
    <dgm:pt modelId="{269AE79F-AD2D-A84D-A53E-F1FB78B974BD}" type="pres">
      <dgm:prSet presAssocID="{7015E209-61CB-5045-B391-554768571407}" presName="textA" presStyleLbl="revTx" presStyleIdx="0" presStyleCnt="5">
        <dgm:presLayoutVars>
          <dgm:bulletEnabled val="1"/>
        </dgm:presLayoutVars>
      </dgm:prSet>
      <dgm:spPr/>
      <dgm:t>
        <a:bodyPr/>
        <a:lstStyle/>
        <a:p>
          <a:endParaRPr lang="en-US"/>
        </a:p>
      </dgm:t>
    </dgm:pt>
    <dgm:pt modelId="{E4BAC01D-2B7F-DF40-9C04-EF02D143BCC9}" type="pres">
      <dgm:prSet presAssocID="{7015E209-61CB-5045-B391-554768571407}" presName="circleA" presStyleLbl="node1" presStyleIdx="0" presStyleCnt="5" custLinFactNeighborX="21949" custLinFactNeighborY="6140"/>
      <dgm:spPr>
        <a:solidFill>
          <a:schemeClr val="accent2">
            <a:lumMod val="75000"/>
          </a:schemeClr>
        </a:solidFill>
      </dgm:spPr>
      <dgm:t>
        <a:bodyPr/>
        <a:lstStyle/>
        <a:p>
          <a:endParaRPr lang="en-US"/>
        </a:p>
      </dgm:t>
    </dgm:pt>
    <dgm:pt modelId="{B9410C63-3ED1-104D-97D7-C141710B5E92}" type="pres">
      <dgm:prSet presAssocID="{7015E209-61CB-5045-B391-554768571407}" presName="spaceA" presStyleCnt="0"/>
      <dgm:spPr/>
    </dgm:pt>
    <dgm:pt modelId="{A340D117-E6DF-0D40-A623-EF3035D43A14}" type="pres">
      <dgm:prSet presAssocID="{9FE6A665-296F-D746-88A0-B61CE7397CF8}" presName="space" presStyleCnt="0"/>
      <dgm:spPr/>
    </dgm:pt>
    <dgm:pt modelId="{48AEC6A9-A3BB-AC46-B6D1-95281861E9BB}" type="pres">
      <dgm:prSet presAssocID="{03004648-CF15-EA4A-9A2C-FE0C7362D072}" presName="compositeB" presStyleCnt="0"/>
      <dgm:spPr/>
    </dgm:pt>
    <dgm:pt modelId="{AA39FEB8-4F13-6842-90E7-7179513C2883}" type="pres">
      <dgm:prSet presAssocID="{03004648-CF15-EA4A-9A2C-FE0C7362D072}" presName="textB" presStyleLbl="revTx" presStyleIdx="1" presStyleCnt="5">
        <dgm:presLayoutVars>
          <dgm:bulletEnabled val="1"/>
        </dgm:presLayoutVars>
      </dgm:prSet>
      <dgm:spPr/>
      <dgm:t>
        <a:bodyPr/>
        <a:lstStyle/>
        <a:p>
          <a:endParaRPr lang="en-US"/>
        </a:p>
      </dgm:t>
    </dgm:pt>
    <dgm:pt modelId="{D5A58B68-FCE0-594C-89A8-167F463190C7}" type="pres">
      <dgm:prSet presAssocID="{03004648-CF15-EA4A-9A2C-FE0C7362D072}" presName="circleB" presStyleLbl="node1" presStyleIdx="1" presStyleCnt="5"/>
      <dgm:spPr>
        <a:solidFill>
          <a:schemeClr val="accent2">
            <a:lumMod val="75000"/>
          </a:schemeClr>
        </a:solidFill>
      </dgm:spPr>
      <dgm:t>
        <a:bodyPr/>
        <a:lstStyle/>
        <a:p>
          <a:endParaRPr lang="en-US"/>
        </a:p>
      </dgm:t>
    </dgm:pt>
    <dgm:pt modelId="{DC97E8CE-60BA-9643-8CE7-AD2BC785FBBE}" type="pres">
      <dgm:prSet presAssocID="{03004648-CF15-EA4A-9A2C-FE0C7362D072}" presName="spaceB" presStyleCnt="0"/>
      <dgm:spPr/>
    </dgm:pt>
    <dgm:pt modelId="{27F19551-620E-5746-9BFE-F8CFA2678998}" type="pres">
      <dgm:prSet presAssocID="{910DDA51-4B64-FA45-85EA-9E8835105C11}" presName="space" presStyleCnt="0"/>
      <dgm:spPr/>
    </dgm:pt>
    <dgm:pt modelId="{0A368C5B-32C0-B84E-A6F7-C185F4F18E5D}" type="pres">
      <dgm:prSet presAssocID="{1D62CB1B-BFFA-EE4F-A0CE-AFA35A0E604F}" presName="compositeA" presStyleCnt="0"/>
      <dgm:spPr/>
    </dgm:pt>
    <dgm:pt modelId="{DD820194-B3DF-3B49-B9ED-61CBD95ECA12}" type="pres">
      <dgm:prSet presAssocID="{1D62CB1B-BFFA-EE4F-A0CE-AFA35A0E604F}" presName="textA" presStyleLbl="revTx" presStyleIdx="2" presStyleCnt="5">
        <dgm:presLayoutVars>
          <dgm:bulletEnabled val="1"/>
        </dgm:presLayoutVars>
      </dgm:prSet>
      <dgm:spPr/>
      <dgm:t>
        <a:bodyPr/>
        <a:lstStyle/>
        <a:p>
          <a:endParaRPr lang="en-US"/>
        </a:p>
      </dgm:t>
    </dgm:pt>
    <dgm:pt modelId="{DC2D55E0-4420-7840-A591-F950FA7F560E}" type="pres">
      <dgm:prSet presAssocID="{1D62CB1B-BFFA-EE4F-A0CE-AFA35A0E604F}" presName="circleA" presStyleLbl="node1" presStyleIdx="2" presStyleCnt="5"/>
      <dgm:spPr>
        <a:solidFill>
          <a:schemeClr val="accent2">
            <a:lumMod val="75000"/>
          </a:schemeClr>
        </a:solidFill>
      </dgm:spPr>
      <dgm:t>
        <a:bodyPr/>
        <a:lstStyle/>
        <a:p>
          <a:endParaRPr lang="en-US"/>
        </a:p>
      </dgm:t>
    </dgm:pt>
    <dgm:pt modelId="{AF29F733-6E21-504B-8688-ED325A012326}" type="pres">
      <dgm:prSet presAssocID="{1D62CB1B-BFFA-EE4F-A0CE-AFA35A0E604F}" presName="spaceA" presStyleCnt="0"/>
      <dgm:spPr/>
    </dgm:pt>
    <dgm:pt modelId="{C1493631-51A8-7646-AC3C-4E62E2FE4827}" type="pres">
      <dgm:prSet presAssocID="{94966CDF-5C39-B34B-86CB-7E43C8FAEE1F}" presName="space" presStyleCnt="0"/>
      <dgm:spPr/>
    </dgm:pt>
    <dgm:pt modelId="{87944CC9-1F22-7248-BE4D-E302DC5F4C02}" type="pres">
      <dgm:prSet presAssocID="{60ED8340-0C4C-EE4A-A93D-12BB14A481E8}" presName="compositeB" presStyleCnt="0"/>
      <dgm:spPr/>
    </dgm:pt>
    <dgm:pt modelId="{B7E953B2-517D-1E48-BCD7-19C2AF470A25}" type="pres">
      <dgm:prSet presAssocID="{60ED8340-0C4C-EE4A-A93D-12BB14A481E8}" presName="textB" presStyleLbl="revTx" presStyleIdx="3" presStyleCnt="5">
        <dgm:presLayoutVars>
          <dgm:bulletEnabled val="1"/>
        </dgm:presLayoutVars>
      </dgm:prSet>
      <dgm:spPr/>
      <dgm:t>
        <a:bodyPr/>
        <a:lstStyle/>
        <a:p>
          <a:endParaRPr lang="en-US"/>
        </a:p>
      </dgm:t>
    </dgm:pt>
    <dgm:pt modelId="{26608E29-072E-6745-AE4E-B250960414E0}" type="pres">
      <dgm:prSet presAssocID="{60ED8340-0C4C-EE4A-A93D-12BB14A481E8}" presName="circleB" presStyleLbl="node1" presStyleIdx="3" presStyleCnt="5"/>
      <dgm:spPr>
        <a:solidFill>
          <a:schemeClr val="accent2">
            <a:lumMod val="75000"/>
          </a:schemeClr>
        </a:solidFill>
      </dgm:spPr>
      <dgm:t>
        <a:bodyPr/>
        <a:lstStyle/>
        <a:p>
          <a:endParaRPr lang="en-US"/>
        </a:p>
      </dgm:t>
    </dgm:pt>
    <dgm:pt modelId="{F0ED7E82-F5A0-4E41-BE8B-7CC3A4E0A582}" type="pres">
      <dgm:prSet presAssocID="{60ED8340-0C4C-EE4A-A93D-12BB14A481E8}" presName="spaceB" presStyleCnt="0"/>
      <dgm:spPr/>
    </dgm:pt>
    <dgm:pt modelId="{30AB00E2-358C-324D-B487-8AA64E662161}" type="pres">
      <dgm:prSet presAssocID="{2C623DF4-DA53-0043-A904-A3A29F85813D}" presName="space" presStyleCnt="0"/>
      <dgm:spPr/>
    </dgm:pt>
    <dgm:pt modelId="{1ADBB04C-D140-364B-8FF9-7A81A7B35BA0}" type="pres">
      <dgm:prSet presAssocID="{BCC37A1F-C960-F648-BA15-112D0A8017E5}" presName="compositeA" presStyleCnt="0"/>
      <dgm:spPr/>
    </dgm:pt>
    <dgm:pt modelId="{CB731189-60FA-8743-98A3-0A6530A73E12}" type="pres">
      <dgm:prSet presAssocID="{BCC37A1F-C960-F648-BA15-112D0A8017E5}" presName="textA" presStyleLbl="revTx" presStyleIdx="4" presStyleCnt="5">
        <dgm:presLayoutVars>
          <dgm:bulletEnabled val="1"/>
        </dgm:presLayoutVars>
      </dgm:prSet>
      <dgm:spPr/>
      <dgm:t>
        <a:bodyPr/>
        <a:lstStyle/>
        <a:p>
          <a:endParaRPr lang="en-US"/>
        </a:p>
      </dgm:t>
    </dgm:pt>
    <dgm:pt modelId="{9F1FBD59-E618-0148-9918-AC733CAF772D}" type="pres">
      <dgm:prSet presAssocID="{BCC37A1F-C960-F648-BA15-112D0A8017E5}" presName="circleA" presStyleLbl="node1" presStyleIdx="4" presStyleCnt="5"/>
      <dgm:spPr>
        <a:solidFill>
          <a:schemeClr val="accent2">
            <a:lumMod val="75000"/>
          </a:schemeClr>
        </a:solidFill>
      </dgm:spPr>
      <dgm:t>
        <a:bodyPr/>
        <a:lstStyle/>
        <a:p>
          <a:endParaRPr lang="en-US"/>
        </a:p>
      </dgm:t>
    </dgm:pt>
    <dgm:pt modelId="{899FCC44-FE2F-C547-B556-2FD3434995C0}" type="pres">
      <dgm:prSet presAssocID="{BCC37A1F-C960-F648-BA15-112D0A8017E5}" presName="spaceA" presStyleCnt="0"/>
      <dgm:spPr/>
    </dgm:pt>
  </dgm:ptLst>
  <dgm:cxnLst>
    <dgm:cxn modelId="{73244F4C-82AF-1D45-AEED-19E09DFDD251}" srcId="{426C36A4-96DF-5748-9997-06D356BC5E22}" destId="{60ED8340-0C4C-EE4A-A93D-12BB14A481E8}" srcOrd="3" destOrd="0" parTransId="{D3CFC4D5-9BA4-C541-9E0F-91F1974381F0}" sibTransId="{2C623DF4-DA53-0043-A904-A3A29F85813D}"/>
    <dgm:cxn modelId="{7686F0CC-2C42-254D-AF02-C2EF4FAD0C6F}" srcId="{426C36A4-96DF-5748-9997-06D356BC5E22}" destId="{7015E209-61CB-5045-B391-554768571407}" srcOrd="0" destOrd="0" parTransId="{0C25A3C0-4697-9D46-A105-8EEB90785C5D}" sibTransId="{9FE6A665-296F-D746-88A0-B61CE7397CF8}"/>
    <dgm:cxn modelId="{F492B492-4081-B541-9A54-4388EA0D8C29}" srcId="{426C36A4-96DF-5748-9997-06D356BC5E22}" destId="{BCC37A1F-C960-F648-BA15-112D0A8017E5}" srcOrd="4" destOrd="0" parTransId="{CDAE8B2C-68D0-884B-AF0D-79A7A39E8076}" sibTransId="{F174B645-061C-9C49-BE94-E5A93EBD9C49}"/>
    <dgm:cxn modelId="{CB3612A5-FB90-2B4D-8B6E-7117DEBB83F2}" type="presOf" srcId="{1D62CB1B-BFFA-EE4F-A0CE-AFA35A0E604F}" destId="{DD820194-B3DF-3B49-B9ED-61CBD95ECA12}" srcOrd="0" destOrd="0" presId="urn:microsoft.com/office/officeart/2005/8/layout/hProcess11"/>
    <dgm:cxn modelId="{FEA9FFC8-9DA3-0649-A95D-817EB71845EC}" type="presOf" srcId="{BCC37A1F-C960-F648-BA15-112D0A8017E5}" destId="{CB731189-60FA-8743-98A3-0A6530A73E12}" srcOrd="0" destOrd="0" presId="urn:microsoft.com/office/officeart/2005/8/layout/hProcess11"/>
    <dgm:cxn modelId="{AC4AEEC2-A621-C347-826A-A637B942167E}" type="presOf" srcId="{7015E209-61CB-5045-B391-554768571407}" destId="{269AE79F-AD2D-A84D-A53E-F1FB78B974BD}" srcOrd="0" destOrd="0" presId="urn:microsoft.com/office/officeart/2005/8/layout/hProcess11"/>
    <dgm:cxn modelId="{32116EB5-F283-7C4E-B9D8-D7557045B9CA}" type="presOf" srcId="{03004648-CF15-EA4A-9A2C-FE0C7362D072}" destId="{AA39FEB8-4F13-6842-90E7-7179513C2883}" srcOrd="0" destOrd="0" presId="urn:microsoft.com/office/officeart/2005/8/layout/hProcess11"/>
    <dgm:cxn modelId="{7BA814A2-BF2D-1F42-A441-B11D24001B4D}" type="presOf" srcId="{60ED8340-0C4C-EE4A-A93D-12BB14A481E8}" destId="{B7E953B2-517D-1E48-BCD7-19C2AF470A25}" srcOrd="0" destOrd="0" presId="urn:microsoft.com/office/officeart/2005/8/layout/hProcess11"/>
    <dgm:cxn modelId="{C1E13864-E37B-1445-8DDE-C2157B05CF6A}" srcId="{426C36A4-96DF-5748-9997-06D356BC5E22}" destId="{1D62CB1B-BFFA-EE4F-A0CE-AFA35A0E604F}" srcOrd="2" destOrd="0" parTransId="{59E1D0BD-D748-9743-AA78-DADB153C35AB}" sibTransId="{94966CDF-5C39-B34B-86CB-7E43C8FAEE1F}"/>
    <dgm:cxn modelId="{4121FC19-7409-0349-B6AD-80790E4508FB}" srcId="{426C36A4-96DF-5748-9997-06D356BC5E22}" destId="{03004648-CF15-EA4A-9A2C-FE0C7362D072}" srcOrd="1" destOrd="0" parTransId="{17C9C081-FCF1-4449-8832-3CEB5643E07D}" sibTransId="{910DDA51-4B64-FA45-85EA-9E8835105C11}"/>
    <dgm:cxn modelId="{5C188CB8-85F7-8D4F-91D8-427EF804AA10}" type="presOf" srcId="{426C36A4-96DF-5748-9997-06D356BC5E22}" destId="{9C94C196-4397-5747-A652-D264D4FEA7FB}" srcOrd="0" destOrd="0" presId="urn:microsoft.com/office/officeart/2005/8/layout/hProcess11"/>
    <dgm:cxn modelId="{68086183-B0C4-C445-AA95-7AD18AD73FE2}" type="presParOf" srcId="{9C94C196-4397-5747-A652-D264D4FEA7FB}" destId="{8D239878-0953-D24D-AB28-4410346F12E1}" srcOrd="0" destOrd="0" presId="urn:microsoft.com/office/officeart/2005/8/layout/hProcess11"/>
    <dgm:cxn modelId="{DE12FD0B-8B4F-8345-8248-DF7F8711CCDE}" type="presParOf" srcId="{9C94C196-4397-5747-A652-D264D4FEA7FB}" destId="{7D5727CA-1D75-DC45-92B9-C33342825906}" srcOrd="1" destOrd="0" presId="urn:microsoft.com/office/officeart/2005/8/layout/hProcess11"/>
    <dgm:cxn modelId="{C4E11198-B2B0-3C4A-A1EF-951CB885C65B}" type="presParOf" srcId="{7D5727CA-1D75-DC45-92B9-C33342825906}" destId="{3D1B0238-4B3C-0F47-8180-339204284AF8}" srcOrd="0" destOrd="0" presId="urn:microsoft.com/office/officeart/2005/8/layout/hProcess11"/>
    <dgm:cxn modelId="{17C07DE9-E145-F348-9600-9ED90E4214FF}" type="presParOf" srcId="{3D1B0238-4B3C-0F47-8180-339204284AF8}" destId="{269AE79F-AD2D-A84D-A53E-F1FB78B974BD}" srcOrd="0" destOrd="0" presId="urn:microsoft.com/office/officeart/2005/8/layout/hProcess11"/>
    <dgm:cxn modelId="{FDB7F396-F8D7-654E-AF10-6EBE974F1DFF}" type="presParOf" srcId="{3D1B0238-4B3C-0F47-8180-339204284AF8}" destId="{E4BAC01D-2B7F-DF40-9C04-EF02D143BCC9}" srcOrd="1" destOrd="0" presId="urn:microsoft.com/office/officeart/2005/8/layout/hProcess11"/>
    <dgm:cxn modelId="{60FBEB5C-A492-0D42-BC92-DB5E6920DFEA}" type="presParOf" srcId="{3D1B0238-4B3C-0F47-8180-339204284AF8}" destId="{B9410C63-3ED1-104D-97D7-C141710B5E92}" srcOrd="2" destOrd="0" presId="urn:microsoft.com/office/officeart/2005/8/layout/hProcess11"/>
    <dgm:cxn modelId="{EB67F753-C845-0F4A-9CA5-788E68203EC0}" type="presParOf" srcId="{7D5727CA-1D75-DC45-92B9-C33342825906}" destId="{A340D117-E6DF-0D40-A623-EF3035D43A14}" srcOrd="1" destOrd="0" presId="urn:microsoft.com/office/officeart/2005/8/layout/hProcess11"/>
    <dgm:cxn modelId="{D9BCBF52-9FF9-8F4D-896A-EC80E8CA3246}" type="presParOf" srcId="{7D5727CA-1D75-DC45-92B9-C33342825906}" destId="{48AEC6A9-A3BB-AC46-B6D1-95281861E9BB}" srcOrd="2" destOrd="0" presId="urn:microsoft.com/office/officeart/2005/8/layout/hProcess11"/>
    <dgm:cxn modelId="{BAFA9E5B-F608-A64D-80B8-41317879C427}" type="presParOf" srcId="{48AEC6A9-A3BB-AC46-B6D1-95281861E9BB}" destId="{AA39FEB8-4F13-6842-90E7-7179513C2883}" srcOrd="0" destOrd="0" presId="urn:microsoft.com/office/officeart/2005/8/layout/hProcess11"/>
    <dgm:cxn modelId="{46AA50C2-D251-1847-9CF4-11690D2023A5}" type="presParOf" srcId="{48AEC6A9-A3BB-AC46-B6D1-95281861E9BB}" destId="{D5A58B68-FCE0-594C-89A8-167F463190C7}" srcOrd="1" destOrd="0" presId="urn:microsoft.com/office/officeart/2005/8/layout/hProcess11"/>
    <dgm:cxn modelId="{82FE06FF-646C-084C-BB6C-A6F651D65AAB}" type="presParOf" srcId="{48AEC6A9-A3BB-AC46-B6D1-95281861E9BB}" destId="{DC97E8CE-60BA-9643-8CE7-AD2BC785FBBE}" srcOrd="2" destOrd="0" presId="urn:microsoft.com/office/officeart/2005/8/layout/hProcess11"/>
    <dgm:cxn modelId="{1AF89ED7-F648-034E-AC2A-C9941D01D3BE}" type="presParOf" srcId="{7D5727CA-1D75-DC45-92B9-C33342825906}" destId="{27F19551-620E-5746-9BFE-F8CFA2678998}" srcOrd="3" destOrd="0" presId="urn:microsoft.com/office/officeart/2005/8/layout/hProcess11"/>
    <dgm:cxn modelId="{8568EB3B-0854-C545-A8AC-ADEB03E8A4C1}" type="presParOf" srcId="{7D5727CA-1D75-DC45-92B9-C33342825906}" destId="{0A368C5B-32C0-B84E-A6F7-C185F4F18E5D}" srcOrd="4" destOrd="0" presId="urn:microsoft.com/office/officeart/2005/8/layout/hProcess11"/>
    <dgm:cxn modelId="{75AC0520-92CB-7E42-BAF4-751EFDDFF421}" type="presParOf" srcId="{0A368C5B-32C0-B84E-A6F7-C185F4F18E5D}" destId="{DD820194-B3DF-3B49-B9ED-61CBD95ECA12}" srcOrd="0" destOrd="0" presId="urn:microsoft.com/office/officeart/2005/8/layout/hProcess11"/>
    <dgm:cxn modelId="{A67124D2-3153-E84D-B769-3656279C76C1}" type="presParOf" srcId="{0A368C5B-32C0-B84E-A6F7-C185F4F18E5D}" destId="{DC2D55E0-4420-7840-A591-F950FA7F560E}" srcOrd="1" destOrd="0" presId="urn:microsoft.com/office/officeart/2005/8/layout/hProcess11"/>
    <dgm:cxn modelId="{00D864C0-30CB-D64B-B251-79546DE0DFDF}" type="presParOf" srcId="{0A368C5B-32C0-B84E-A6F7-C185F4F18E5D}" destId="{AF29F733-6E21-504B-8688-ED325A012326}" srcOrd="2" destOrd="0" presId="urn:microsoft.com/office/officeart/2005/8/layout/hProcess11"/>
    <dgm:cxn modelId="{163EAD56-41FD-DD4F-AF3F-A0CF15683DA9}" type="presParOf" srcId="{7D5727CA-1D75-DC45-92B9-C33342825906}" destId="{C1493631-51A8-7646-AC3C-4E62E2FE4827}" srcOrd="5" destOrd="0" presId="urn:microsoft.com/office/officeart/2005/8/layout/hProcess11"/>
    <dgm:cxn modelId="{20E8573F-4EA7-1C45-AEF8-8C79B97FFEFD}" type="presParOf" srcId="{7D5727CA-1D75-DC45-92B9-C33342825906}" destId="{87944CC9-1F22-7248-BE4D-E302DC5F4C02}" srcOrd="6" destOrd="0" presId="urn:microsoft.com/office/officeart/2005/8/layout/hProcess11"/>
    <dgm:cxn modelId="{9B537017-B81A-2F44-8559-E3FD9FB27CFB}" type="presParOf" srcId="{87944CC9-1F22-7248-BE4D-E302DC5F4C02}" destId="{B7E953B2-517D-1E48-BCD7-19C2AF470A25}" srcOrd="0" destOrd="0" presId="urn:microsoft.com/office/officeart/2005/8/layout/hProcess11"/>
    <dgm:cxn modelId="{7EF0FB10-C279-CD48-A970-870FF11C5954}" type="presParOf" srcId="{87944CC9-1F22-7248-BE4D-E302DC5F4C02}" destId="{26608E29-072E-6745-AE4E-B250960414E0}" srcOrd="1" destOrd="0" presId="urn:microsoft.com/office/officeart/2005/8/layout/hProcess11"/>
    <dgm:cxn modelId="{98239ADB-C4A9-B346-94F7-E371D56E47A2}" type="presParOf" srcId="{87944CC9-1F22-7248-BE4D-E302DC5F4C02}" destId="{F0ED7E82-F5A0-4E41-BE8B-7CC3A4E0A582}" srcOrd="2" destOrd="0" presId="urn:microsoft.com/office/officeart/2005/8/layout/hProcess11"/>
    <dgm:cxn modelId="{757C914A-F292-F34F-867C-25484476D062}" type="presParOf" srcId="{7D5727CA-1D75-DC45-92B9-C33342825906}" destId="{30AB00E2-358C-324D-B487-8AA64E662161}" srcOrd="7" destOrd="0" presId="urn:microsoft.com/office/officeart/2005/8/layout/hProcess11"/>
    <dgm:cxn modelId="{8A2EF161-3B51-004D-A7C1-C6C7FF4478EC}" type="presParOf" srcId="{7D5727CA-1D75-DC45-92B9-C33342825906}" destId="{1ADBB04C-D140-364B-8FF9-7A81A7B35BA0}" srcOrd="8" destOrd="0" presId="urn:microsoft.com/office/officeart/2005/8/layout/hProcess11"/>
    <dgm:cxn modelId="{92CDF01E-A286-5943-A4D5-ADC12541B0F3}" type="presParOf" srcId="{1ADBB04C-D140-364B-8FF9-7A81A7B35BA0}" destId="{CB731189-60FA-8743-98A3-0A6530A73E12}" srcOrd="0" destOrd="0" presId="urn:microsoft.com/office/officeart/2005/8/layout/hProcess11"/>
    <dgm:cxn modelId="{2AC982DC-9604-3C42-B61B-8B3EA47FAD25}" type="presParOf" srcId="{1ADBB04C-D140-364B-8FF9-7A81A7B35BA0}" destId="{9F1FBD59-E618-0148-9918-AC733CAF772D}" srcOrd="1" destOrd="0" presId="urn:microsoft.com/office/officeart/2005/8/layout/hProcess11"/>
    <dgm:cxn modelId="{CC5D4ABE-73BE-FA4B-A0F1-AC6DE9A2ED69}" type="presParOf" srcId="{1ADBB04C-D140-364B-8FF9-7A81A7B35BA0}" destId="{899FCC44-FE2F-C547-B556-2FD3434995C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58A1956-4C05-3840-B633-B9B9C3BBB93B}" type="doc">
      <dgm:prSet loTypeId="urn:microsoft.com/office/officeart/2005/8/layout/pyramid2" loCatId="list" qsTypeId="urn:microsoft.com/office/officeart/2005/8/quickstyle/simple4" qsCatId="simple" csTypeId="urn:microsoft.com/office/officeart/2005/8/colors/accent1_2" csCatId="accent1" phldr="1"/>
      <dgm:spPr/>
    </dgm:pt>
    <dgm:pt modelId="{2A7E0A70-7517-C54F-992E-058788DBB8C1}">
      <dgm:prSet phldrT="[Text]"/>
      <dgm:spPr/>
      <dgm:t>
        <a:bodyPr/>
        <a:lstStyle/>
        <a:p>
          <a:r>
            <a:rPr lang="en-US" smtClean="0"/>
            <a:t>Foreground process</a:t>
          </a:r>
          <a:endParaRPr lang="en-US"/>
        </a:p>
      </dgm:t>
    </dgm:pt>
    <dgm:pt modelId="{6F27DD3E-C098-2F47-B38E-9B5D2430E6BD}" type="parTrans" cxnId="{2832D4D4-E908-4443-8F8F-84CACA04B934}">
      <dgm:prSet/>
      <dgm:spPr/>
      <dgm:t>
        <a:bodyPr/>
        <a:lstStyle/>
        <a:p>
          <a:endParaRPr lang="en-US"/>
        </a:p>
      </dgm:t>
    </dgm:pt>
    <dgm:pt modelId="{7840926E-853F-CF42-9A8A-00A56E79A025}" type="sibTrans" cxnId="{2832D4D4-E908-4443-8F8F-84CACA04B934}">
      <dgm:prSet/>
      <dgm:spPr/>
      <dgm:t>
        <a:bodyPr/>
        <a:lstStyle/>
        <a:p>
          <a:endParaRPr lang="en-US"/>
        </a:p>
      </dgm:t>
    </dgm:pt>
    <dgm:pt modelId="{6525CCC1-8A2A-6D46-852E-4C6B2B3C1FA6}">
      <dgm:prSet/>
      <dgm:spPr/>
      <dgm:t>
        <a:bodyPr/>
        <a:lstStyle/>
        <a:p>
          <a:r>
            <a:rPr lang="en-US" smtClean="0"/>
            <a:t>Visible process</a:t>
          </a:r>
          <a:endParaRPr lang="en-US" dirty="0" smtClean="0"/>
        </a:p>
      </dgm:t>
    </dgm:pt>
    <dgm:pt modelId="{956F9B27-200E-B64B-AB18-4F3832F5640B}" type="parTrans" cxnId="{D31A3265-68AA-BA4C-BFE1-161CE11E3D27}">
      <dgm:prSet/>
      <dgm:spPr/>
      <dgm:t>
        <a:bodyPr/>
        <a:lstStyle/>
        <a:p>
          <a:endParaRPr lang="en-US"/>
        </a:p>
      </dgm:t>
    </dgm:pt>
    <dgm:pt modelId="{A22951EF-E270-6E48-9AA5-C1A41B9E825E}" type="sibTrans" cxnId="{D31A3265-68AA-BA4C-BFE1-161CE11E3D27}">
      <dgm:prSet/>
      <dgm:spPr/>
      <dgm:t>
        <a:bodyPr/>
        <a:lstStyle/>
        <a:p>
          <a:endParaRPr lang="en-US"/>
        </a:p>
      </dgm:t>
    </dgm:pt>
    <dgm:pt modelId="{E9B74022-B45C-4D49-AD5F-09C9BA4A370B}">
      <dgm:prSet/>
      <dgm:spPr/>
      <dgm:t>
        <a:bodyPr/>
        <a:lstStyle/>
        <a:p>
          <a:r>
            <a:rPr lang="en-US" smtClean="0"/>
            <a:t>Service process</a:t>
          </a:r>
          <a:endParaRPr lang="en-US" dirty="0" smtClean="0"/>
        </a:p>
      </dgm:t>
    </dgm:pt>
    <dgm:pt modelId="{65110151-DF81-384D-82CB-005A1E532032}" type="parTrans" cxnId="{59B38F26-B889-ED46-8C63-D2B620ED82CD}">
      <dgm:prSet/>
      <dgm:spPr/>
      <dgm:t>
        <a:bodyPr/>
        <a:lstStyle/>
        <a:p>
          <a:endParaRPr lang="en-US"/>
        </a:p>
      </dgm:t>
    </dgm:pt>
    <dgm:pt modelId="{6245189E-0CB1-5E43-9AA1-4D4718E6BFAA}" type="sibTrans" cxnId="{59B38F26-B889-ED46-8C63-D2B620ED82CD}">
      <dgm:prSet/>
      <dgm:spPr/>
      <dgm:t>
        <a:bodyPr/>
        <a:lstStyle/>
        <a:p>
          <a:endParaRPr lang="en-US"/>
        </a:p>
      </dgm:t>
    </dgm:pt>
    <dgm:pt modelId="{5094971A-CC5A-F843-A092-61E28811F2F6}">
      <dgm:prSet/>
      <dgm:spPr/>
      <dgm:t>
        <a:bodyPr/>
        <a:lstStyle/>
        <a:p>
          <a:r>
            <a:rPr lang="en-US" smtClean="0"/>
            <a:t>Background process</a:t>
          </a:r>
          <a:endParaRPr lang="en-US" dirty="0" smtClean="0"/>
        </a:p>
      </dgm:t>
    </dgm:pt>
    <dgm:pt modelId="{7C445866-2715-F847-82DD-51C8534D5880}" type="parTrans" cxnId="{74F292BA-4A3A-494E-AFAE-D5E759617499}">
      <dgm:prSet/>
      <dgm:spPr/>
      <dgm:t>
        <a:bodyPr/>
        <a:lstStyle/>
        <a:p>
          <a:endParaRPr lang="en-US"/>
        </a:p>
      </dgm:t>
    </dgm:pt>
    <dgm:pt modelId="{61098769-9EB2-6643-844A-911CC4E7AF4A}" type="sibTrans" cxnId="{74F292BA-4A3A-494E-AFAE-D5E759617499}">
      <dgm:prSet/>
      <dgm:spPr/>
      <dgm:t>
        <a:bodyPr/>
        <a:lstStyle/>
        <a:p>
          <a:endParaRPr lang="en-US"/>
        </a:p>
      </dgm:t>
    </dgm:pt>
    <dgm:pt modelId="{B4ECEAA0-8F58-9B42-9C4E-D97BDAA6B67A}">
      <dgm:prSet/>
      <dgm:spPr/>
      <dgm:t>
        <a:bodyPr/>
        <a:lstStyle/>
        <a:p>
          <a:r>
            <a:rPr lang="en-US" dirty="0" smtClean="0"/>
            <a:t>Empty process</a:t>
          </a:r>
          <a:endParaRPr lang="en-US" dirty="0"/>
        </a:p>
      </dgm:t>
    </dgm:pt>
    <dgm:pt modelId="{21789603-A659-D641-998C-11DC26BF358D}" type="parTrans" cxnId="{92FC9CF8-4B85-2746-9F7E-4BBA64F8EB57}">
      <dgm:prSet/>
      <dgm:spPr/>
      <dgm:t>
        <a:bodyPr/>
        <a:lstStyle/>
        <a:p>
          <a:endParaRPr lang="en-US"/>
        </a:p>
      </dgm:t>
    </dgm:pt>
    <dgm:pt modelId="{DC8A5F1B-85FA-B64B-99C5-5E76A2DC20BD}" type="sibTrans" cxnId="{92FC9CF8-4B85-2746-9F7E-4BBA64F8EB57}">
      <dgm:prSet/>
      <dgm:spPr/>
      <dgm:t>
        <a:bodyPr/>
        <a:lstStyle/>
        <a:p>
          <a:endParaRPr lang="en-US"/>
        </a:p>
      </dgm:t>
    </dgm:pt>
    <dgm:pt modelId="{3792B750-9A60-F84C-87EB-9044A4FD5D47}" type="pres">
      <dgm:prSet presAssocID="{A58A1956-4C05-3840-B633-B9B9C3BBB93B}" presName="compositeShape" presStyleCnt="0">
        <dgm:presLayoutVars>
          <dgm:dir/>
          <dgm:resizeHandles/>
        </dgm:presLayoutVars>
      </dgm:prSet>
      <dgm:spPr/>
    </dgm:pt>
    <dgm:pt modelId="{F26ADAFC-8F77-0A4B-8EBC-CE98AEB27895}" type="pres">
      <dgm:prSet presAssocID="{A58A1956-4C05-3840-B633-B9B9C3BBB93B}" presName="pyramid" presStyleLbl="node1" presStyleIdx="0" presStyleCnt="1"/>
      <dgm:spPr/>
    </dgm:pt>
    <dgm:pt modelId="{D571795D-1CF7-CD44-B67B-3F8B10E53225}" type="pres">
      <dgm:prSet presAssocID="{A58A1956-4C05-3840-B633-B9B9C3BBB93B}" presName="theList" presStyleCnt="0"/>
      <dgm:spPr/>
    </dgm:pt>
    <dgm:pt modelId="{D7F236B6-343E-6D4F-B3F6-E91247AE0537}" type="pres">
      <dgm:prSet presAssocID="{2A7E0A70-7517-C54F-992E-058788DBB8C1}" presName="aNode" presStyleLbl="fgAcc1" presStyleIdx="0" presStyleCnt="5">
        <dgm:presLayoutVars>
          <dgm:bulletEnabled val="1"/>
        </dgm:presLayoutVars>
      </dgm:prSet>
      <dgm:spPr/>
      <dgm:t>
        <a:bodyPr/>
        <a:lstStyle/>
        <a:p>
          <a:endParaRPr lang="en-US"/>
        </a:p>
      </dgm:t>
    </dgm:pt>
    <dgm:pt modelId="{602BF3DB-B5F3-664F-8CA4-6B2303F1808E}" type="pres">
      <dgm:prSet presAssocID="{2A7E0A70-7517-C54F-992E-058788DBB8C1}" presName="aSpace" presStyleCnt="0"/>
      <dgm:spPr/>
    </dgm:pt>
    <dgm:pt modelId="{D3733D29-E208-EF4A-9AEF-65F84BCE6E23}" type="pres">
      <dgm:prSet presAssocID="{6525CCC1-8A2A-6D46-852E-4C6B2B3C1FA6}" presName="aNode" presStyleLbl="fgAcc1" presStyleIdx="1" presStyleCnt="5">
        <dgm:presLayoutVars>
          <dgm:bulletEnabled val="1"/>
        </dgm:presLayoutVars>
      </dgm:prSet>
      <dgm:spPr/>
      <dgm:t>
        <a:bodyPr/>
        <a:lstStyle/>
        <a:p>
          <a:endParaRPr lang="en-US"/>
        </a:p>
      </dgm:t>
    </dgm:pt>
    <dgm:pt modelId="{070055A0-6F91-AA4F-9323-F543E77EE22B}" type="pres">
      <dgm:prSet presAssocID="{6525CCC1-8A2A-6D46-852E-4C6B2B3C1FA6}" presName="aSpace" presStyleCnt="0"/>
      <dgm:spPr/>
    </dgm:pt>
    <dgm:pt modelId="{18B59D32-1887-2E44-BF45-4BE4E74A7629}" type="pres">
      <dgm:prSet presAssocID="{E9B74022-B45C-4D49-AD5F-09C9BA4A370B}" presName="aNode" presStyleLbl="fgAcc1" presStyleIdx="2" presStyleCnt="5">
        <dgm:presLayoutVars>
          <dgm:bulletEnabled val="1"/>
        </dgm:presLayoutVars>
      </dgm:prSet>
      <dgm:spPr/>
      <dgm:t>
        <a:bodyPr/>
        <a:lstStyle/>
        <a:p>
          <a:endParaRPr lang="en-US"/>
        </a:p>
      </dgm:t>
    </dgm:pt>
    <dgm:pt modelId="{B8AC2C98-B58A-5B42-AF37-6C98D99C8645}" type="pres">
      <dgm:prSet presAssocID="{E9B74022-B45C-4D49-AD5F-09C9BA4A370B}" presName="aSpace" presStyleCnt="0"/>
      <dgm:spPr/>
    </dgm:pt>
    <dgm:pt modelId="{47D5B74A-039D-3D40-8FCA-1558254F17B2}" type="pres">
      <dgm:prSet presAssocID="{5094971A-CC5A-F843-A092-61E28811F2F6}" presName="aNode" presStyleLbl="fgAcc1" presStyleIdx="3" presStyleCnt="5">
        <dgm:presLayoutVars>
          <dgm:bulletEnabled val="1"/>
        </dgm:presLayoutVars>
      </dgm:prSet>
      <dgm:spPr/>
      <dgm:t>
        <a:bodyPr/>
        <a:lstStyle/>
        <a:p>
          <a:endParaRPr lang="en-US"/>
        </a:p>
      </dgm:t>
    </dgm:pt>
    <dgm:pt modelId="{5617B59D-BD4D-9D42-859D-841F9C49A71F}" type="pres">
      <dgm:prSet presAssocID="{5094971A-CC5A-F843-A092-61E28811F2F6}" presName="aSpace" presStyleCnt="0"/>
      <dgm:spPr/>
    </dgm:pt>
    <dgm:pt modelId="{BF037080-3959-DE49-B667-1EFD3F32EFD5}" type="pres">
      <dgm:prSet presAssocID="{B4ECEAA0-8F58-9B42-9C4E-D97BDAA6B67A}" presName="aNode" presStyleLbl="fgAcc1" presStyleIdx="4" presStyleCnt="5">
        <dgm:presLayoutVars>
          <dgm:bulletEnabled val="1"/>
        </dgm:presLayoutVars>
      </dgm:prSet>
      <dgm:spPr/>
      <dgm:t>
        <a:bodyPr/>
        <a:lstStyle/>
        <a:p>
          <a:endParaRPr lang="en-US"/>
        </a:p>
      </dgm:t>
    </dgm:pt>
    <dgm:pt modelId="{845BD1E6-26B2-CC48-8CB6-322CCB99CD3D}" type="pres">
      <dgm:prSet presAssocID="{B4ECEAA0-8F58-9B42-9C4E-D97BDAA6B67A}" presName="aSpace" presStyleCnt="0"/>
      <dgm:spPr/>
    </dgm:pt>
  </dgm:ptLst>
  <dgm:cxnLst>
    <dgm:cxn modelId="{06079613-3090-0D4D-BBB5-99A3A73772E3}" type="presOf" srcId="{2A7E0A70-7517-C54F-992E-058788DBB8C1}" destId="{D7F236B6-343E-6D4F-B3F6-E91247AE0537}" srcOrd="0" destOrd="0" presId="urn:microsoft.com/office/officeart/2005/8/layout/pyramid2"/>
    <dgm:cxn modelId="{D31A3265-68AA-BA4C-BFE1-161CE11E3D27}" srcId="{A58A1956-4C05-3840-B633-B9B9C3BBB93B}" destId="{6525CCC1-8A2A-6D46-852E-4C6B2B3C1FA6}" srcOrd="1" destOrd="0" parTransId="{956F9B27-200E-B64B-AB18-4F3832F5640B}" sibTransId="{A22951EF-E270-6E48-9AA5-C1A41B9E825E}"/>
    <dgm:cxn modelId="{2832D4D4-E908-4443-8F8F-84CACA04B934}" srcId="{A58A1956-4C05-3840-B633-B9B9C3BBB93B}" destId="{2A7E0A70-7517-C54F-992E-058788DBB8C1}" srcOrd="0" destOrd="0" parTransId="{6F27DD3E-C098-2F47-B38E-9B5D2430E6BD}" sibTransId="{7840926E-853F-CF42-9A8A-00A56E79A025}"/>
    <dgm:cxn modelId="{59B38F26-B889-ED46-8C63-D2B620ED82CD}" srcId="{A58A1956-4C05-3840-B633-B9B9C3BBB93B}" destId="{E9B74022-B45C-4D49-AD5F-09C9BA4A370B}" srcOrd="2" destOrd="0" parTransId="{65110151-DF81-384D-82CB-005A1E532032}" sibTransId="{6245189E-0CB1-5E43-9AA1-4D4718E6BFAA}"/>
    <dgm:cxn modelId="{19C511C0-7F5F-A74F-A2A1-1AA3D6142AAC}" type="presOf" srcId="{A58A1956-4C05-3840-B633-B9B9C3BBB93B}" destId="{3792B750-9A60-F84C-87EB-9044A4FD5D47}" srcOrd="0" destOrd="0" presId="urn:microsoft.com/office/officeart/2005/8/layout/pyramid2"/>
    <dgm:cxn modelId="{CDAEE428-3B0E-CD48-9A16-DB331B887F7C}" type="presOf" srcId="{6525CCC1-8A2A-6D46-852E-4C6B2B3C1FA6}" destId="{D3733D29-E208-EF4A-9AEF-65F84BCE6E23}" srcOrd="0" destOrd="0" presId="urn:microsoft.com/office/officeart/2005/8/layout/pyramid2"/>
    <dgm:cxn modelId="{74F292BA-4A3A-494E-AFAE-D5E759617499}" srcId="{A58A1956-4C05-3840-B633-B9B9C3BBB93B}" destId="{5094971A-CC5A-F843-A092-61E28811F2F6}" srcOrd="3" destOrd="0" parTransId="{7C445866-2715-F847-82DD-51C8534D5880}" sibTransId="{61098769-9EB2-6643-844A-911CC4E7AF4A}"/>
    <dgm:cxn modelId="{97325C89-590B-0F48-B093-2DF520DD8B0E}" type="presOf" srcId="{B4ECEAA0-8F58-9B42-9C4E-D97BDAA6B67A}" destId="{BF037080-3959-DE49-B667-1EFD3F32EFD5}" srcOrd="0" destOrd="0" presId="urn:microsoft.com/office/officeart/2005/8/layout/pyramid2"/>
    <dgm:cxn modelId="{C220F80D-923C-EC4F-8656-AB627D5E27F5}" type="presOf" srcId="{5094971A-CC5A-F843-A092-61E28811F2F6}" destId="{47D5B74A-039D-3D40-8FCA-1558254F17B2}" srcOrd="0" destOrd="0" presId="urn:microsoft.com/office/officeart/2005/8/layout/pyramid2"/>
    <dgm:cxn modelId="{92FC9CF8-4B85-2746-9F7E-4BBA64F8EB57}" srcId="{A58A1956-4C05-3840-B633-B9B9C3BBB93B}" destId="{B4ECEAA0-8F58-9B42-9C4E-D97BDAA6B67A}" srcOrd="4" destOrd="0" parTransId="{21789603-A659-D641-998C-11DC26BF358D}" sibTransId="{DC8A5F1B-85FA-B64B-99C5-5E76A2DC20BD}"/>
    <dgm:cxn modelId="{C5C7F815-B726-1746-A8AB-AC24C05DA800}" type="presOf" srcId="{E9B74022-B45C-4D49-AD5F-09C9BA4A370B}" destId="{18B59D32-1887-2E44-BF45-4BE4E74A7629}" srcOrd="0" destOrd="0" presId="urn:microsoft.com/office/officeart/2005/8/layout/pyramid2"/>
    <dgm:cxn modelId="{703EEE9A-57CB-A648-8CE9-1AE7A12A6BC9}" type="presParOf" srcId="{3792B750-9A60-F84C-87EB-9044A4FD5D47}" destId="{F26ADAFC-8F77-0A4B-8EBC-CE98AEB27895}" srcOrd="0" destOrd="0" presId="urn:microsoft.com/office/officeart/2005/8/layout/pyramid2"/>
    <dgm:cxn modelId="{1E300BBD-C811-1246-B3B8-63ADC0EB6B3B}" type="presParOf" srcId="{3792B750-9A60-F84C-87EB-9044A4FD5D47}" destId="{D571795D-1CF7-CD44-B67B-3F8B10E53225}" srcOrd="1" destOrd="0" presId="urn:microsoft.com/office/officeart/2005/8/layout/pyramid2"/>
    <dgm:cxn modelId="{DF7FEB6F-F1A5-0D4F-95CE-26481F0BD1C3}" type="presParOf" srcId="{D571795D-1CF7-CD44-B67B-3F8B10E53225}" destId="{D7F236B6-343E-6D4F-B3F6-E91247AE0537}" srcOrd="0" destOrd="0" presId="urn:microsoft.com/office/officeart/2005/8/layout/pyramid2"/>
    <dgm:cxn modelId="{266B49C4-4A4E-8B40-81F5-E5F63CA4092F}" type="presParOf" srcId="{D571795D-1CF7-CD44-B67B-3F8B10E53225}" destId="{602BF3DB-B5F3-664F-8CA4-6B2303F1808E}" srcOrd="1" destOrd="0" presId="urn:microsoft.com/office/officeart/2005/8/layout/pyramid2"/>
    <dgm:cxn modelId="{46A8B395-8ED7-7548-9F18-1EB8075B8C85}" type="presParOf" srcId="{D571795D-1CF7-CD44-B67B-3F8B10E53225}" destId="{D3733D29-E208-EF4A-9AEF-65F84BCE6E23}" srcOrd="2" destOrd="0" presId="urn:microsoft.com/office/officeart/2005/8/layout/pyramid2"/>
    <dgm:cxn modelId="{8FB07FAF-10B6-634F-811A-C7212296AA9F}" type="presParOf" srcId="{D571795D-1CF7-CD44-B67B-3F8B10E53225}" destId="{070055A0-6F91-AA4F-9323-F543E77EE22B}" srcOrd="3" destOrd="0" presId="urn:microsoft.com/office/officeart/2005/8/layout/pyramid2"/>
    <dgm:cxn modelId="{F015F9D8-58B8-C440-BC15-DBAE52C3CDC1}" type="presParOf" srcId="{D571795D-1CF7-CD44-B67B-3F8B10E53225}" destId="{18B59D32-1887-2E44-BF45-4BE4E74A7629}" srcOrd="4" destOrd="0" presId="urn:microsoft.com/office/officeart/2005/8/layout/pyramid2"/>
    <dgm:cxn modelId="{D220B259-ED10-B642-BD42-D0905C2B9D95}" type="presParOf" srcId="{D571795D-1CF7-CD44-B67B-3F8B10E53225}" destId="{B8AC2C98-B58A-5B42-AF37-6C98D99C8645}" srcOrd="5" destOrd="0" presId="urn:microsoft.com/office/officeart/2005/8/layout/pyramid2"/>
    <dgm:cxn modelId="{8DDCB933-1BB8-D94D-BA3C-04389252C7EF}" type="presParOf" srcId="{D571795D-1CF7-CD44-B67B-3F8B10E53225}" destId="{47D5B74A-039D-3D40-8FCA-1558254F17B2}" srcOrd="6" destOrd="0" presId="urn:microsoft.com/office/officeart/2005/8/layout/pyramid2"/>
    <dgm:cxn modelId="{9BAEB090-4F64-7943-907F-AA428CFC9DDD}" type="presParOf" srcId="{D571795D-1CF7-CD44-B67B-3F8B10E53225}" destId="{5617B59D-BD4D-9D42-859D-841F9C49A71F}" srcOrd="7" destOrd="0" presId="urn:microsoft.com/office/officeart/2005/8/layout/pyramid2"/>
    <dgm:cxn modelId="{2DF58BFE-29CD-EA4A-A859-BE4F28AA5363}" type="presParOf" srcId="{D571795D-1CF7-CD44-B67B-3F8B10E53225}" destId="{BF037080-3959-DE49-B667-1EFD3F32EFD5}" srcOrd="8" destOrd="0" presId="urn:microsoft.com/office/officeart/2005/8/layout/pyramid2"/>
    <dgm:cxn modelId="{D4A2E107-E23B-6040-AB7C-65F58E15764E}" type="presParOf" srcId="{D571795D-1CF7-CD44-B67B-3F8B10E53225}" destId="{845BD1E6-26B2-CC48-8CB6-322CCB99CD3D}"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D46B0E-E9C9-1E4B-961E-80132A5C983C}"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8CF7DABB-E685-7649-9193-5973EE04A11C}">
      <dgm:prSet custT="1"/>
      <dgm:spPr/>
      <dgm:t>
        <a:bodyPr/>
        <a:lstStyle/>
        <a:p>
          <a:pPr rtl="0"/>
          <a:r>
            <a:rPr lang="en-US" sz="2000" b="1" i="1" dirty="0" smtClean="0"/>
            <a:t>Trace</a:t>
          </a:r>
          <a:endParaRPr lang="en-US" sz="2000" dirty="0"/>
        </a:p>
      </dgm:t>
    </dgm:pt>
    <dgm:pt modelId="{B05171EE-A301-B946-AF2D-C1134378C886}" type="parTrans" cxnId="{3A67151F-A3ED-0947-AD44-8AA57D78E09C}">
      <dgm:prSet/>
      <dgm:spPr/>
      <dgm:t>
        <a:bodyPr/>
        <a:lstStyle/>
        <a:p>
          <a:endParaRPr lang="en-US"/>
        </a:p>
      </dgm:t>
    </dgm:pt>
    <dgm:pt modelId="{BFC2FD4B-EF10-344C-8158-7BC835E26BE2}" type="sibTrans" cxnId="{3A67151F-A3ED-0947-AD44-8AA57D78E09C}">
      <dgm:prSet/>
      <dgm:spPr/>
      <dgm:t>
        <a:bodyPr/>
        <a:lstStyle/>
        <a:p>
          <a:endParaRPr lang="en-US"/>
        </a:p>
      </dgm:t>
    </dgm:pt>
    <dgm:pt modelId="{86AD88F0-314B-6444-BD87-F3C84F11651F}">
      <dgm:prSet custT="1"/>
      <dgm:spPr/>
      <dgm:t>
        <a:bodyPr/>
        <a:lstStyle/>
        <a:p>
          <a:pPr rtl="0"/>
          <a:r>
            <a:rPr lang="en-US" sz="1600" dirty="0" smtClean="0"/>
            <a:t>the behavior of an individual process by listing the sequence of instructions that execute for that process</a:t>
          </a:r>
          <a:endParaRPr lang="en-US" sz="1600" dirty="0"/>
        </a:p>
      </dgm:t>
    </dgm:pt>
    <dgm:pt modelId="{F288BA89-D432-F942-BEAB-3302AF39D024}" type="parTrans" cxnId="{B5D49045-C2B8-7640-B3EB-E850E0166C92}">
      <dgm:prSet/>
      <dgm:spPr/>
      <dgm:t>
        <a:bodyPr/>
        <a:lstStyle/>
        <a:p>
          <a:endParaRPr lang="en-US"/>
        </a:p>
      </dgm:t>
    </dgm:pt>
    <dgm:pt modelId="{E0D5325A-DCC1-0348-8125-8FD7298F8CBB}" type="sibTrans" cxnId="{B5D49045-C2B8-7640-B3EB-E850E0166C92}">
      <dgm:prSet/>
      <dgm:spPr/>
      <dgm:t>
        <a:bodyPr/>
        <a:lstStyle/>
        <a:p>
          <a:endParaRPr lang="en-US"/>
        </a:p>
      </dgm:t>
    </dgm:pt>
    <dgm:pt modelId="{233F7DFA-202E-F74C-AB9D-53EFC686B345}">
      <dgm:prSet custT="1"/>
      <dgm:spPr/>
      <dgm:t>
        <a:bodyPr/>
        <a:lstStyle/>
        <a:p>
          <a:pPr rtl="0"/>
          <a:r>
            <a:rPr lang="en-US" sz="1600" dirty="0" smtClean="0"/>
            <a:t>the behavior of the processor can be characterized by showing how the traces of the various processes are interleaved</a:t>
          </a:r>
          <a:endParaRPr lang="en-US" sz="1600" dirty="0"/>
        </a:p>
      </dgm:t>
    </dgm:pt>
    <dgm:pt modelId="{ADE4F796-F389-964A-9F92-660666F3A636}" type="parTrans" cxnId="{E6E58F73-83F1-AA4A-A218-B2606996B3BD}">
      <dgm:prSet/>
      <dgm:spPr/>
      <dgm:t>
        <a:bodyPr/>
        <a:lstStyle/>
        <a:p>
          <a:endParaRPr lang="en-US"/>
        </a:p>
      </dgm:t>
    </dgm:pt>
    <dgm:pt modelId="{12D910F3-F055-9744-BF38-A4A20095BB98}" type="sibTrans" cxnId="{E6E58F73-83F1-AA4A-A218-B2606996B3BD}">
      <dgm:prSet/>
      <dgm:spPr/>
      <dgm:t>
        <a:bodyPr/>
        <a:lstStyle/>
        <a:p>
          <a:endParaRPr lang="en-US"/>
        </a:p>
      </dgm:t>
    </dgm:pt>
    <dgm:pt modelId="{25188C39-687A-BD45-A96D-0C6C99BD8253}">
      <dgm:prSet custT="1"/>
      <dgm:spPr/>
      <dgm:t>
        <a:bodyPr/>
        <a:lstStyle/>
        <a:p>
          <a:pPr rtl="0"/>
          <a:r>
            <a:rPr lang="en-US" sz="2000" b="1" i="1" dirty="0" smtClean="0"/>
            <a:t>Dispatcher</a:t>
          </a:r>
          <a:r>
            <a:rPr lang="en-US" sz="1600" dirty="0" smtClean="0"/>
            <a:t>  </a:t>
          </a:r>
          <a:endParaRPr lang="en-US" sz="1600" dirty="0"/>
        </a:p>
      </dgm:t>
    </dgm:pt>
    <dgm:pt modelId="{21E03498-996B-8641-ADF2-00A3977EA0CE}" type="parTrans" cxnId="{4E99B867-4321-3046-9A1C-9ABD13AC20FD}">
      <dgm:prSet/>
      <dgm:spPr/>
      <dgm:t>
        <a:bodyPr/>
        <a:lstStyle/>
        <a:p>
          <a:endParaRPr lang="en-US"/>
        </a:p>
      </dgm:t>
    </dgm:pt>
    <dgm:pt modelId="{27331D9B-4E43-CB40-B1C2-645F4FCA45F4}" type="sibTrans" cxnId="{4E99B867-4321-3046-9A1C-9ABD13AC20FD}">
      <dgm:prSet/>
      <dgm:spPr/>
      <dgm:t>
        <a:bodyPr/>
        <a:lstStyle/>
        <a:p>
          <a:endParaRPr lang="en-US"/>
        </a:p>
      </dgm:t>
    </dgm:pt>
    <dgm:pt modelId="{693DF3AA-9269-2545-9150-1B3192513936}">
      <dgm:prSet custT="1"/>
      <dgm:spPr/>
      <dgm:t>
        <a:bodyPr/>
        <a:lstStyle/>
        <a:p>
          <a:pPr rtl="0"/>
          <a:r>
            <a:rPr lang="en-US" sz="1600" dirty="0" smtClean="0"/>
            <a:t>small program that switches the processor from one process to another</a:t>
          </a:r>
          <a:endParaRPr lang="en-US" sz="1600" dirty="0"/>
        </a:p>
      </dgm:t>
    </dgm:pt>
    <dgm:pt modelId="{755F770C-EEB9-0B4A-8B8E-7A4E15984F6D}" type="parTrans" cxnId="{1C88A854-BB97-244A-BF34-F58C72863022}">
      <dgm:prSet/>
      <dgm:spPr/>
      <dgm:t>
        <a:bodyPr/>
        <a:lstStyle/>
        <a:p>
          <a:endParaRPr lang="en-US"/>
        </a:p>
      </dgm:t>
    </dgm:pt>
    <dgm:pt modelId="{9E02C22E-4AA3-1944-BC1B-4DD2E2711460}" type="sibTrans" cxnId="{1C88A854-BB97-244A-BF34-F58C72863022}">
      <dgm:prSet/>
      <dgm:spPr/>
      <dgm:t>
        <a:bodyPr/>
        <a:lstStyle/>
        <a:p>
          <a:endParaRPr lang="en-US"/>
        </a:p>
      </dgm:t>
    </dgm:pt>
    <dgm:pt modelId="{AA843FC4-97DC-3649-9F16-C3801798B452}" type="pres">
      <dgm:prSet presAssocID="{2FD46B0E-E9C9-1E4B-961E-80132A5C983C}" presName="diagram" presStyleCnt="0">
        <dgm:presLayoutVars>
          <dgm:chPref val="1"/>
          <dgm:dir/>
          <dgm:animOne val="branch"/>
          <dgm:animLvl val="lvl"/>
          <dgm:resizeHandles/>
        </dgm:presLayoutVars>
      </dgm:prSet>
      <dgm:spPr/>
      <dgm:t>
        <a:bodyPr/>
        <a:lstStyle/>
        <a:p>
          <a:endParaRPr lang="en-US"/>
        </a:p>
      </dgm:t>
    </dgm:pt>
    <dgm:pt modelId="{80EA5A8F-1803-784A-AFE3-3DD0EA8F50BD}" type="pres">
      <dgm:prSet presAssocID="{8CF7DABB-E685-7649-9193-5973EE04A11C}" presName="root" presStyleCnt="0"/>
      <dgm:spPr/>
    </dgm:pt>
    <dgm:pt modelId="{2771C28D-ABBE-A741-8A65-D460C7EB471D}" type="pres">
      <dgm:prSet presAssocID="{8CF7DABB-E685-7649-9193-5973EE04A11C}" presName="rootComposite" presStyleCnt="0"/>
      <dgm:spPr/>
    </dgm:pt>
    <dgm:pt modelId="{94F28402-8223-1345-8F86-B41D09DF4999}" type="pres">
      <dgm:prSet presAssocID="{8CF7DABB-E685-7649-9193-5973EE04A11C}" presName="rootText" presStyleLbl="node1" presStyleIdx="0" presStyleCnt="2" custLinFactX="-16615" custLinFactNeighborX="-100000" custLinFactNeighborY="-107"/>
      <dgm:spPr/>
      <dgm:t>
        <a:bodyPr/>
        <a:lstStyle/>
        <a:p>
          <a:endParaRPr lang="en-US"/>
        </a:p>
      </dgm:t>
    </dgm:pt>
    <dgm:pt modelId="{EE3338E7-0BBE-D244-8A2E-15290019B04C}" type="pres">
      <dgm:prSet presAssocID="{8CF7DABB-E685-7649-9193-5973EE04A11C}" presName="rootConnector" presStyleLbl="node1" presStyleIdx="0" presStyleCnt="2"/>
      <dgm:spPr/>
      <dgm:t>
        <a:bodyPr/>
        <a:lstStyle/>
        <a:p>
          <a:endParaRPr lang="en-US"/>
        </a:p>
      </dgm:t>
    </dgm:pt>
    <dgm:pt modelId="{98535523-42D4-4043-95B6-AD340DA8CDAC}" type="pres">
      <dgm:prSet presAssocID="{8CF7DABB-E685-7649-9193-5973EE04A11C}" presName="childShape" presStyleCnt="0"/>
      <dgm:spPr/>
    </dgm:pt>
    <dgm:pt modelId="{6792DD43-5CA5-8E48-AF98-B37112383575}" type="pres">
      <dgm:prSet presAssocID="{F288BA89-D432-F942-BEAB-3302AF39D024}" presName="Name13" presStyleLbl="parChTrans1D2" presStyleIdx="0" presStyleCnt="3"/>
      <dgm:spPr/>
      <dgm:t>
        <a:bodyPr/>
        <a:lstStyle/>
        <a:p>
          <a:endParaRPr lang="en-US"/>
        </a:p>
      </dgm:t>
    </dgm:pt>
    <dgm:pt modelId="{08D83BD6-2A2F-574C-9D5C-736CF5FE7520}" type="pres">
      <dgm:prSet presAssocID="{86AD88F0-314B-6444-BD87-F3C84F11651F}" presName="childText" presStyleLbl="bgAcc1" presStyleIdx="0" presStyleCnt="3" custScaleX="158157" custScaleY="229768" custLinFactNeighborX="-10391" custLinFactNeighborY="-53259">
        <dgm:presLayoutVars>
          <dgm:bulletEnabled val="1"/>
        </dgm:presLayoutVars>
      </dgm:prSet>
      <dgm:spPr/>
      <dgm:t>
        <a:bodyPr/>
        <a:lstStyle/>
        <a:p>
          <a:endParaRPr lang="en-US"/>
        </a:p>
      </dgm:t>
    </dgm:pt>
    <dgm:pt modelId="{1C89C9B8-759F-944F-AA18-FE790C10A65E}" type="pres">
      <dgm:prSet presAssocID="{ADE4F796-F389-964A-9F92-660666F3A636}" presName="Name13" presStyleLbl="parChTrans1D2" presStyleIdx="1" presStyleCnt="3"/>
      <dgm:spPr/>
      <dgm:t>
        <a:bodyPr/>
        <a:lstStyle/>
        <a:p>
          <a:endParaRPr lang="en-US"/>
        </a:p>
      </dgm:t>
    </dgm:pt>
    <dgm:pt modelId="{1C076669-4CFF-0B4F-8B31-76E9F2CCEE9B}" type="pres">
      <dgm:prSet presAssocID="{233F7DFA-202E-F74C-AB9D-53EFC686B345}" presName="childText" presStyleLbl="bgAcc1" presStyleIdx="1" presStyleCnt="3" custScaleX="225593" custScaleY="205072" custLinFactNeighborX="34514" custLinFactNeighborY="-30895">
        <dgm:presLayoutVars>
          <dgm:bulletEnabled val="1"/>
        </dgm:presLayoutVars>
      </dgm:prSet>
      <dgm:spPr/>
      <dgm:t>
        <a:bodyPr/>
        <a:lstStyle/>
        <a:p>
          <a:endParaRPr lang="en-US"/>
        </a:p>
      </dgm:t>
    </dgm:pt>
    <dgm:pt modelId="{2565A228-6B6E-0144-A2BB-59C59BF41707}" type="pres">
      <dgm:prSet presAssocID="{25188C39-687A-BD45-A96D-0C6C99BD8253}" presName="root" presStyleCnt="0"/>
      <dgm:spPr/>
    </dgm:pt>
    <dgm:pt modelId="{95C64F64-3E0F-7B42-AB4F-CE0F60855F36}" type="pres">
      <dgm:prSet presAssocID="{25188C39-687A-BD45-A96D-0C6C99BD8253}" presName="rootComposite" presStyleCnt="0"/>
      <dgm:spPr/>
    </dgm:pt>
    <dgm:pt modelId="{64F1C8D8-40A2-DF44-AC72-3FFC719959BB}" type="pres">
      <dgm:prSet presAssocID="{25188C39-687A-BD45-A96D-0C6C99BD8253}" presName="rootText" presStyleLbl="node1" presStyleIdx="1" presStyleCnt="2" custLinFactNeighborX="70576" custLinFactNeighborY="-107"/>
      <dgm:spPr/>
      <dgm:t>
        <a:bodyPr/>
        <a:lstStyle/>
        <a:p>
          <a:endParaRPr lang="en-US"/>
        </a:p>
      </dgm:t>
    </dgm:pt>
    <dgm:pt modelId="{3B32751B-D091-AF40-91E4-684216B0B821}" type="pres">
      <dgm:prSet presAssocID="{25188C39-687A-BD45-A96D-0C6C99BD8253}" presName="rootConnector" presStyleLbl="node1" presStyleIdx="1" presStyleCnt="2"/>
      <dgm:spPr/>
      <dgm:t>
        <a:bodyPr/>
        <a:lstStyle/>
        <a:p>
          <a:endParaRPr lang="en-US"/>
        </a:p>
      </dgm:t>
    </dgm:pt>
    <dgm:pt modelId="{2B930B0D-6B56-2741-AC9D-724F5E3525F8}" type="pres">
      <dgm:prSet presAssocID="{25188C39-687A-BD45-A96D-0C6C99BD8253}" presName="childShape" presStyleCnt="0"/>
      <dgm:spPr/>
    </dgm:pt>
    <dgm:pt modelId="{4F8FA6E2-0E58-0840-912D-8E16EF91B389}" type="pres">
      <dgm:prSet presAssocID="{755F770C-EEB9-0B4A-8B8E-7A4E15984F6D}" presName="Name13" presStyleLbl="parChTrans1D2" presStyleIdx="2" presStyleCnt="3"/>
      <dgm:spPr/>
      <dgm:t>
        <a:bodyPr/>
        <a:lstStyle/>
        <a:p>
          <a:endParaRPr lang="en-US"/>
        </a:p>
      </dgm:t>
    </dgm:pt>
    <dgm:pt modelId="{7AF818EE-1FFA-0148-A0A6-03F1AC28E0C7}" type="pres">
      <dgm:prSet presAssocID="{693DF3AA-9269-2545-9150-1B3192513936}" presName="childText" presStyleLbl="bgAcc1" presStyleIdx="2" presStyleCnt="3" custScaleX="135564" custScaleY="214434" custLinFactX="40201" custLinFactNeighborX="100000" custLinFactNeighborY="8326">
        <dgm:presLayoutVars>
          <dgm:bulletEnabled val="1"/>
        </dgm:presLayoutVars>
      </dgm:prSet>
      <dgm:spPr/>
      <dgm:t>
        <a:bodyPr/>
        <a:lstStyle/>
        <a:p>
          <a:endParaRPr lang="en-US"/>
        </a:p>
      </dgm:t>
    </dgm:pt>
  </dgm:ptLst>
  <dgm:cxnLst>
    <dgm:cxn modelId="{D91D57CC-8629-E642-9ACF-C7315A20A12C}" type="presOf" srcId="{693DF3AA-9269-2545-9150-1B3192513936}" destId="{7AF818EE-1FFA-0148-A0A6-03F1AC28E0C7}" srcOrd="0" destOrd="0" presId="urn:microsoft.com/office/officeart/2005/8/layout/hierarchy3"/>
    <dgm:cxn modelId="{EE56C57B-2A06-374C-A8F8-3FB988CDD7AB}" type="presOf" srcId="{ADE4F796-F389-964A-9F92-660666F3A636}" destId="{1C89C9B8-759F-944F-AA18-FE790C10A65E}" srcOrd="0" destOrd="0" presId="urn:microsoft.com/office/officeart/2005/8/layout/hierarchy3"/>
    <dgm:cxn modelId="{18D9798F-9885-7C46-80DA-D61E687A0D8E}" type="presOf" srcId="{25188C39-687A-BD45-A96D-0C6C99BD8253}" destId="{64F1C8D8-40A2-DF44-AC72-3FFC719959BB}" srcOrd="0" destOrd="0" presId="urn:microsoft.com/office/officeart/2005/8/layout/hierarchy3"/>
    <dgm:cxn modelId="{5DEB4402-D2F8-7A41-A689-8571B7D568B0}" type="presOf" srcId="{8CF7DABB-E685-7649-9193-5973EE04A11C}" destId="{EE3338E7-0BBE-D244-8A2E-15290019B04C}" srcOrd="1" destOrd="0" presId="urn:microsoft.com/office/officeart/2005/8/layout/hierarchy3"/>
    <dgm:cxn modelId="{297D2BEB-69E6-F04A-A648-52FFF1BA8123}" type="presOf" srcId="{25188C39-687A-BD45-A96D-0C6C99BD8253}" destId="{3B32751B-D091-AF40-91E4-684216B0B821}" srcOrd="1" destOrd="0" presId="urn:microsoft.com/office/officeart/2005/8/layout/hierarchy3"/>
    <dgm:cxn modelId="{73495400-CCAD-D34F-9A47-9A822F7EFE0B}" type="presOf" srcId="{86AD88F0-314B-6444-BD87-F3C84F11651F}" destId="{08D83BD6-2A2F-574C-9D5C-736CF5FE7520}" srcOrd="0" destOrd="0" presId="urn:microsoft.com/office/officeart/2005/8/layout/hierarchy3"/>
    <dgm:cxn modelId="{8105C386-F06C-5049-98BB-F9AB71911C30}" type="presOf" srcId="{8CF7DABB-E685-7649-9193-5973EE04A11C}" destId="{94F28402-8223-1345-8F86-B41D09DF4999}" srcOrd="0" destOrd="0" presId="urn:microsoft.com/office/officeart/2005/8/layout/hierarchy3"/>
    <dgm:cxn modelId="{3A67151F-A3ED-0947-AD44-8AA57D78E09C}" srcId="{2FD46B0E-E9C9-1E4B-961E-80132A5C983C}" destId="{8CF7DABB-E685-7649-9193-5973EE04A11C}" srcOrd="0" destOrd="0" parTransId="{B05171EE-A301-B946-AF2D-C1134378C886}" sibTransId="{BFC2FD4B-EF10-344C-8158-7BC835E26BE2}"/>
    <dgm:cxn modelId="{E6E58F73-83F1-AA4A-A218-B2606996B3BD}" srcId="{8CF7DABB-E685-7649-9193-5973EE04A11C}" destId="{233F7DFA-202E-F74C-AB9D-53EFC686B345}" srcOrd="1" destOrd="0" parTransId="{ADE4F796-F389-964A-9F92-660666F3A636}" sibTransId="{12D910F3-F055-9744-BF38-A4A20095BB98}"/>
    <dgm:cxn modelId="{4E99B867-4321-3046-9A1C-9ABD13AC20FD}" srcId="{2FD46B0E-E9C9-1E4B-961E-80132A5C983C}" destId="{25188C39-687A-BD45-A96D-0C6C99BD8253}" srcOrd="1" destOrd="0" parTransId="{21E03498-996B-8641-ADF2-00A3977EA0CE}" sibTransId="{27331D9B-4E43-CB40-B1C2-645F4FCA45F4}"/>
    <dgm:cxn modelId="{1C88A854-BB97-244A-BF34-F58C72863022}" srcId="{25188C39-687A-BD45-A96D-0C6C99BD8253}" destId="{693DF3AA-9269-2545-9150-1B3192513936}" srcOrd="0" destOrd="0" parTransId="{755F770C-EEB9-0B4A-8B8E-7A4E15984F6D}" sibTransId="{9E02C22E-4AA3-1944-BC1B-4DD2E2711460}"/>
    <dgm:cxn modelId="{8F9E5F55-5D67-504E-9AC8-F12824A019E2}" type="presOf" srcId="{755F770C-EEB9-0B4A-8B8E-7A4E15984F6D}" destId="{4F8FA6E2-0E58-0840-912D-8E16EF91B389}" srcOrd="0" destOrd="0" presId="urn:microsoft.com/office/officeart/2005/8/layout/hierarchy3"/>
    <dgm:cxn modelId="{1AF6C524-D51F-0A49-A292-7EA76152F327}" type="presOf" srcId="{F288BA89-D432-F942-BEAB-3302AF39D024}" destId="{6792DD43-5CA5-8E48-AF98-B37112383575}" srcOrd="0" destOrd="0" presId="urn:microsoft.com/office/officeart/2005/8/layout/hierarchy3"/>
    <dgm:cxn modelId="{22AF5FE7-CFD3-3146-8A46-893BB111FA4A}" type="presOf" srcId="{233F7DFA-202E-F74C-AB9D-53EFC686B345}" destId="{1C076669-4CFF-0B4F-8B31-76E9F2CCEE9B}" srcOrd="0" destOrd="0" presId="urn:microsoft.com/office/officeart/2005/8/layout/hierarchy3"/>
    <dgm:cxn modelId="{B5D49045-C2B8-7640-B3EB-E850E0166C92}" srcId="{8CF7DABB-E685-7649-9193-5973EE04A11C}" destId="{86AD88F0-314B-6444-BD87-F3C84F11651F}" srcOrd="0" destOrd="0" parTransId="{F288BA89-D432-F942-BEAB-3302AF39D024}" sibTransId="{E0D5325A-DCC1-0348-8125-8FD7298F8CBB}"/>
    <dgm:cxn modelId="{366A8C1C-3C85-BA42-B4C3-A42B0ACBA409}" type="presOf" srcId="{2FD46B0E-E9C9-1E4B-961E-80132A5C983C}" destId="{AA843FC4-97DC-3649-9F16-C3801798B452}" srcOrd="0" destOrd="0" presId="urn:microsoft.com/office/officeart/2005/8/layout/hierarchy3"/>
    <dgm:cxn modelId="{D5475560-8DC9-F94B-87C6-B67C3D108539}" type="presParOf" srcId="{AA843FC4-97DC-3649-9F16-C3801798B452}" destId="{80EA5A8F-1803-784A-AFE3-3DD0EA8F50BD}" srcOrd="0" destOrd="0" presId="urn:microsoft.com/office/officeart/2005/8/layout/hierarchy3"/>
    <dgm:cxn modelId="{35443F45-3F2F-0845-AF9D-E36C14CF45D6}" type="presParOf" srcId="{80EA5A8F-1803-784A-AFE3-3DD0EA8F50BD}" destId="{2771C28D-ABBE-A741-8A65-D460C7EB471D}" srcOrd="0" destOrd="0" presId="urn:microsoft.com/office/officeart/2005/8/layout/hierarchy3"/>
    <dgm:cxn modelId="{75D8D6BC-BE0B-5845-A740-E2C04C08BB89}" type="presParOf" srcId="{2771C28D-ABBE-A741-8A65-D460C7EB471D}" destId="{94F28402-8223-1345-8F86-B41D09DF4999}" srcOrd="0" destOrd="0" presId="urn:microsoft.com/office/officeart/2005/8/layout/hierarchy3"/>
    <dgm:cxn modelId="{FD653EC9-91FD-9845-BE97-3343A93DB900}" type="presParOf" srcId="{2771C28D-ABBE-A741-8A65-D460C7EB471D}" destId="{EE3338E7-0BBE-D244-8A2E-15290019B04C}" srcOrd="1" destOrd="0" presId="urn:microsoft.com/office/officeart/2005/8/layout/hierarchy3"/>
    <dgm:cxn modelId="{D7144A97-9E7B-804C-90E4-6AFDC71D3919}" type="presParOf" srcId="{80EA5A8F-1803-784A-AFE3-3DD0EA8F50BD}" destId="{98535523-42D4-4043-95B6-AD340DA8CDAC}" srcOrd="1" destOrd="0" presId="urn:microsoft.com/office/officeart/2005/8/layout/hierarchy3"/>
    <dgm:cxn modelId="{E8080F2C-E890-674C-A742-CBC0768205F6}" type="presParOf" srcId="{98535523-42D4-4043-95B6-AD340DA8CDAC}" destId="{6792DD43-5CA5-8E48-AF98-B37112383575}" srcOrd="0" destOrd="0" presId="urn:microsoft.com/office/officeart/2005/8/layout/hierarchy3"/>
    <dgm:cxn modelId="{37F77D49-48F2-F043-80E6-4A783D48805D}" type="presParOf" srcId="{98535523-42D4-4043-95B6-AD340DA8CDAC}" destId="{08D83BD6-2A2F-574C-9D5C-736CF5FE7520}" srcOrd="1" destOrd="0" presId="urn:microsoft.com/office/officeart/2005/8/layout/hierarchy3"/>
    <dgm:cxn modelId="{3FADDE88-FE5D-EB42-A56C-7E771F0180E3}" type="presParOf" srcId="{98535523-42D4-4043-95B6-AD340DA8CDAC}" destId="{1C89C9B8-759F-944F-AA18-FE790C10A65E}" srcOrd="2" destOrd="0" presId="urn:microsoft.com/office/officeart/2005/8/layout/hierarchy3"/>
    <dgm:cxn modelId="{D617B790-CF3A-1D48-8D46-F22C4F1001FF}" type="presParOf" srcId="{98535523-42D4-4043-95B6-AD340DA8CDAC}" destId="{1C076669-4CFF-0B4F-8B31-76E9F2CCEE9B}" srcOrd="3" destOrd="0" presId="urn:microsoft.com/office/officeart/2005/8/layout/hierarchy3"/>
    <dgm:cxn modelId="{1A42E3F0-7469-7949-AF0A-BA7EED10ED20}" type="presParOf" srcId="{AA843FC4-97DC-3649-9F16-C3801798B452}" destId="{2565A228-6B6E-0144-A2BB-59C59BF41707}" srcOrd="1" destOrd="0" presId="urn:microsoft.com/office/officeart/2005/8/layout/hierarchy3"/>
    <dgm:cxn modelId="{E353CFF9-1237-1E40-910A-E41DE3ECF1B2}" type="presParOf" srcId="{2565A228-6B6E-0144-A2BB-59C59BF41707}" destId="{95C64F64-3E0F-7B42-AB4F-CE0F60855F36}" srcOrd="0" destOrd="0" presId="urn:microsoft.com/office/officeart/2005/8/layout/hierarchy3"/>
    <dgm:cxn modelId="{13C914FE-C29E-C241-8EFB-990CD6D8EFB5}" type="presParOf" srcId="{95C64F64-3E0F-7B42-AB4F-CE0F60855F36}" destId="{64F1C8D8-40A2-DF44-AC72-3FFC719959BB}" srcOrd="0" destOrd="0" presId="urn:microsoft.com/office/officeart/2005/8/layout/hierarchy3"/>
    <dgm:cxn modelId="{D8C9936E-EF38-9341-8CF0-CC128AC65913}" type="presParOf" srcId="{95C64F64-3E0F-7B42-AB4F-CE0F60855F36}" destId="{3B32751B-D091-AF40-91E4-684216B0B821}" srcOrd="1" destOrd="0" presId="urn:microsoft.com/office/officeart/2005/8/layout/hierarchy3"/>
    <dgm:cxn modelId="{68A2DBED-7B41-1D45-8B16-7E6BF1CC3CC4}" type="presParOf" srcId="{2565A228-6B6E-0144-A2BB-59C59BF41707}" destId="{2B930B0D-6B56-2741-AC9D-724F5E3525F8}" srcOrd="1" destOrd="0" presId="urn:microsoft.com/office/officeart/2005/8/layout/hierarchy3"/>
    <dgm:cxn modelId="{1491018A-849F-FC43-9236-3F557D0E4523}" type="presParOf" srcId="{2B930B0D-6B56-2741-AC9D-724F5E3525F8}" destId="{4F8FA6E2-0E58-0840-912D-8E16EF91B389}" srcOrd="0" destOrd="0" presId="urn:microsoft.com/office/officeart/2005/8/layout/hierarchy3"/>
    <dgm:cxn modelId="{2418BA6B-01E5-8B4D-8D69-B3034BB76A7F}" type="presParOf" srcId="{2B930B0D-6B56-2741-AC9D-724F5E3525F8}" destId="{7AF818EE-1FFA-0148-A0A6-03F1AC28E0C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31C334-AF11-3542-8C59-02AACA818E6A}"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9D1E7E1C-1A61-644F-80B9-C9E770F86FC9}">
      <dgm:prSet/>
      <dgm:spPr/>
      <dgm:t>
        <a:bodyPr/>
        <a:lstStyle/>
        <a:p>
          <a:pPr rtl="0"/>
          <a:r>
            <a:rPr lang="en-US" b="1" i="1" dirty="0" smtClean="0"/>
            <a:t>Process spawning</a:t>
          </a:r>
          <a:endParaRPr lang="en-US" dirty="0"/>
        </a:p>
      </dgm:t>
    </dgm:pt>
    <dgm:pt modelId="{6A3405C7-2E36-2E4D-AF8C-9D4AE8F645B0}" type="parTrans" cxnId="{AF843B3F-6031-A747-A9BE-5F055E43CA33}">
      <dgm:prSet/>
      <dgm:spPr/>
      <dgm:t>
        <a:bodyPr/>
        <a:lstStyle/>
        <a:p>
          <a:endParaRPr lang="en-US"/>
        </a:p>
      </dgm:t>
    </dgm:pt>
    <dgm:pt modelId="{90E8D42C-57D6-4F41-A553-0CEB155CE500}" type="sibTrans" cxnId="{AF843B3F-6031-A747-A9BE-5F055E43CA33}">
      <dgm:prSet/>
      <dgm:spPr/>
      <dgm:t>
        <a:bodyPr/>
        <a:lstStyle/>
        <a:p>
          <a:endParaRPr lang="en-US"/>
        </a:p>
      </dgm:t>
    </dgm:pt>
    <dgm:pt modelId="{1C2237B4-0F8E-2941-A3BA-092D9D2BD042}">
      <dgm:prSet/>
      <dgm:spPr>
        <a:solidFill>
          <a:schemeClr val="bg1"/>
        </a:solidFill>
        <a:ln>
          <a:noFill/>
        </a:ln>
      </dgm:spPr>
      <dgm:t>
        <a:bodyPr/>
        <a:lstStyle/>
        <a:p>
          <a:pPr rtl="0"/>
          <a:r>
            <a:rPr lang="en-NZ" dirty="0" smtClean="0"/>
            <a:t>when the OS creates a process at the explicit request of another process</a:t>
          </a:r>
          <a:endParaRPr lang="en-NZ" b="1" i="1" dirty="0"/>
        </a:p>
      </dgm:t>
    </dgm:pt>
    <dgm:pt modelId="{C08496CE-D553-E440-80BB-72B3C7632A65}" type="parTrans" cxnId="{A4EAA01F-4E9E-C746-879A-CEAB74D1B356}">
      <dgm:prSet/>
      <dgm:spPr/>
      <dgm:t>
        <a:bodyPr/>
        <a:lstStyle/>
        <a:p>
          <a:endParaRPr lang="en-US"/>
        </a:p>
      </dgm:t>
    </dgm:pt>
    <dgm:pt modelId="{660E20E5-A02C-0F47-BBC0-CED7556C02D8}" type="sibTrans" cxnId="{A4EAA01F-4E9E-C746-879A-CEAB74D1B356}">
      <dgm:prSet/>
      <dgm:spPr/>
      <dgm:t>
        <a:bodyPr/>
        <a:lstStyle/>
        <a:p>
          <a:endParaRPr lang="en-US"/>
        </a:p>
      </dgm:t>
    </dgm:pt>
    <dgm:pt modelId="{92B932D3-E2E3-3E4F-B639-04EAC8B67265}">
      <dgm:prSet/>
      <dgm:spPr/>
      <dgm:t>
        <a:bodyPr/>
        <a:lstStyle/>
        <a:p>
          <a:pPr rtl="0"/>
          <a:r>
            <a:rPr lang="en-US" b="1" i="1" dirty="0" smtClean="0"/>
            <a:t>Parent process</a:t>
          </a:r>
          <a:endParaRPr lang="en-US" dirty="0"/>
        </a:p>
      </dgm:t>
    </dgm:pt>
    <dgm:pt modelId="{653244E0-F4CD-724F-A7EA-A3BB8C8D3358}" type="parTrans" cxnId="{703C341B-DDFD-1941-8C04-EC63E722421B}">
      <dgm:prSet/>
      <dgm:spPr/>
      <dgm:t>
        <a:bodyPr/>
        <a:lstStyle/>
        <a:p>
          <a:endParaRPr lang="en-US"/>
        </a:p>
      </dgm:t>
    </dgm:pt>
    <dgm:pt modelId="{D3A17F77-0C2B-EE4F-8F09-4E7D9F8AA8C6}" type="sibTrans" cxnId="{703C341B-DDFD-1941-8C04-EC63E722421B}">
      <dgm:prSet/>
      <dgm:spPr/>
      <dgm:t>
        <a:bodyPr/>
        <a:lstStyle/>
        <a:p>
          <a:endParaRPr lang="en-US"/>
        </a:p>
      </dgm:t>
    </dgm:pt>
    <dgm:pt modelId="{3B113823-13D8-0248-9A31-CA30A16088AA}">
      <dgm:prSet/>
      <dgm:spPr>
        <a:solidFill>
          <a:schemeClr val="bg1"/>
        </a:solidFill>
        <a:ln>
          <a:noFill/>
        </a:ln>
      </dgm:spPr>
      <dgm:t>
        <a:bodyPr/>
        <a:lstStyle/>
        <a:p>
          <a:pPr rtl="0"/>
          <a:r>
            <a:rPr lang="en-US" dirty="0" smtClean="0"/>
            <a:t>is the original, creating, process</a:t>
          </a:r>
          <a:endParaRPr lang="en-US" dirty="0"/>
        </a:p>
      </dgm:t>
    </dgm:pt>
    <dgm:pt modelId="{51D43687-5E0F-BA48-AE6F-F654B76895B8}" type="parTrans" cxnId="{C949E86E-05FE-3D4F-A8B5-661370EB1B73}">
      <dgm:prSet/>
      <dgm:spPr/>
      <dgm:t>
        <a:bodyPr/>
        <a:lstStyle/>
        <a:p>
          <a:endParaRPr lang="en-US"/>
        </a:p>
      </dgm:t>
    </dgm:pt>
    <dgm:pt modelId="{5AF1763B-4594-BC47-A83F-C2C2ACA61A5C}" type="sibTrans" cxnId="{C949E86E-05FE-3D4F-A8B5-661370EB1B73}">
      <dgm:prSet/>
      <dgm:spPr/>
      <dgm:t>
        <a:bodyPr/>
        <a:lstStyle/>
        <a:p>
          <a:endParaRPr lang="en-US"/>
        </a:p>
      </dgm:t>
    </dgm:pt>
    <dgm:pt modelId="{ED327EA9-617D-874F-AE2D-F1A810D41DF1}">
      <dgm:prSet/>
      <dgm:spPr/>
      <dgm:t>
        <a:bodyPr/>
        <a:lstStyle/>
        <a:p>
          <a:pPr rtl="0"/>
          <a:r>
            <a:rPr lang="en-US" b="1" i="1" dirty="0" smtClean="0"/>
            <a:t>Child process </a:t>
          </a:r>
          <a:endParaRPr lang="en-US" dirty="0"/>
        </a:p>
      </dgm:t>
    </dgm:pt>
    <dgm:pt modelId="{CFFD1146-1D74-744E-9489-D7E3933DB7B2}" type="parTrans" cxnId="{2913DAFB-5020-3143-A403-52DCDDBFBD97}">
      <dgm:prSet/>
      <dgm:spPr/>
      <dgm:t>
        <a:bodyPr/>
        <a:lstStyle/>
        <a:p>
          <a:endParaRPr lang="en-US"/>
        </a:p>
      </dgm:t>
    </dgm:pt>
    <dgm:pt modelId="{84657F64-6C09-DF49-8D5B-A12A22A9E488}" type="sibTrans" cxnId="{2913DAFB-5020-3143-A403-52DCDDBFBD97}">
      <dgm:prSet/>
      <dgm:spPr/>
      <dgm:t>
        <a:bodyPr/>
        <a:lstStyle/>
        <a:p>
          <a:endParaRPr lang="en-US"/>
        </a:p>
      </dgm:t>
    </dgm:pt>
    <dgm:pt modelId="{797AA155-809C-5C4E-815A-79B6CDA5DC6A}">
      <dgm:prSet/>
      <dgm:spPr>
        <a:solidFill>
          <a:schemeClr val="bg1"/>
        </a:solidFill>
        <a:ln>
          <a:noFill/>
        </a:ln>
      </dgm:spPr>
      <dgm:t>
        <a:bodyPr/>
        <a:lstStyle/>
        <a:p>
          <a:pPr rtl="0"/>
          <a:r>
            <a:rPr lang="en-US" dirty="0" smtClean="0"/>
            <a:t>is the new process</a:t>
          </a:r>
          <a:endParaRPr lang="en-US" dirty="0"/>
        </a:p>
      </dgm:t>
    </dgm:pt>
    <dgm:pt modelId="{5361A0B3-E234-A041-8161-DD3C19FBF858}" type="parTrans" cxnId="{30BA5E2A-5D1E-4248-8710-822407BCD2E5}">
      <dgm:prSet/>
      <dgm:spPr/>
      <dgm:t>
        <a:bodyPr/>
        <a:lstStyle/>
        <a:p>
          <a:endParaRPr lang="en-US"/>
        </a:p>
      </dgm:t>
    </dgm:pt>
    <dgm:pt modelId="{14DEFE90-1527-4940-A7A6-1430E624F954}" type="sibTrans" cxnId="{30BA5E2A-5D1E-4248-8710-822407BCD2E5}">
      <dgm:prSet/>
      <dgm:spPr/>
      <dgm:t>
        <a:bodyPr/>
        <a:lstStyle/>
        <a:p>
          <a:endParaRPr lang="en-US"/>
        </a:p>
      </dgm:t>
    </dgm:pt>
    <dgm:pt modelId="{F3C9979B-06C3-7E45-BD10-6207B7A1BBF5}">
      <dgm:prSet/>
      <dgm:spPr>
        <a:solidFill>
          <a:schemeClr val="bg1"/>
        </a:solidFill>
        <a:ln>
          <a:noFill/>
        </a:ln>
      </dgm:spPr>
      <dgm:t>
        <a:bodyPr/>
        <a:lstStyle/>
        <a:p>
          <a:pPr rtl="0"/>
          <a:endParaRPr lang="en-NZ" dirty="0"/>
        </a:p>
      </dgm:t>
    </dgm:pt>
    <dgm:pt modelId="{BA78826C-F616-EA47-A677-9118C5D360C6}" type="parTrans" cxnId="{6DCEF32D-CA4D-3645-9DA0-A1B77CA73BD4}">
      <dgm:prSet/>
      <dgm:spPr/>
      <dgm:t>
        <a:bodyPr/>
        <a:lstStyle/>
        <a:p>
          <a:endParaRPr lang="en-US"/>
        </a:p>
      </dgm:t>
    </dgm:pt>
    <dgm:pt modelId="{DB87B744-1CA6-5C40-86F9-2A00A7756880}" type="sibTrans" cxnId="{6DCEF32D-CA4D-3645-9DA0-A1B77CA73BD4}">
      <dgm:prSet/>
      <dgm:spPr/>
      <dgm:t>
        <a:bodyPr/>
        <a:lstStyle/>
        <a:p>
          <a:endParaRPr lang="en-US"/>
        </a:p>
      </dgm:t>
    </dgm:pt>
    <dgm:pt modelId="{F5D36B78-1F81-EE4A-A629-A47EF8A594F4}" type="pres">
      <dgm:prSet presAssocID="{6731C334-AF11-3542-8C59-02AACA818E6A}" presName="Name0" presStyleCnt="0">
        <dgm:presLayoutVars>
          <dgm:dir/>
          <dgm:animLvl val="lvl"/>
          <dgm:resizeHandles val="exact"/>
        </dgm:presLayoutVars>
      </dgm:prSet>
      <dgm:spPr/>
      <dgm:t>
        <a:bodyPr/>
        <a:lstStyle/>
        <a:p>
          <a:endParaRPr lang="en-US"/>
        </a:p>
      </dgm:t>
    </dgm:pt>
    <dgm:pt modelId="{A74C8154-08E7-4447-BD1E-1681AA752A13}" type="pres">
      <dgm:prSet presAssocID="{9D1E7E1C-1A61-644F-80B9-C9E770F86FC9}" presName="composite" presStyleCnt="0"/>
      <dgm:spPr/>
    </dgm:pt>
    <dgm:pt modelId="{7012A570-2292-6042-8F87-375482494525}" type="pres">
      <dgm:prSet presAssocID="{9D1E7E1C-1A61-644F-80B9-C9E770F86FC9}" presName="parTx" presStyleLbl="alignNode1" presStyleIdx="0" presStyleCnt="3" custLinFactNeighborX="3023" custLinFactNeighborY="-1489">
        <dgm:presLayoutVars>
          <dgm:chMax val="0"/>
          <dgm:chPref val="0"/>
          <dgm:bulletEnabled val="1"/>
        </dgm:presLayoutVars>
      </dgm:prSet>
      <dgm:spPr/>
      <dgm:t>
        <a:bodyPr/>
        <a:lstStyle/>
        <a:p>
          <a:endParaRPr lang="en-US"/>
        </a:p>
      </dgm:t>
    </dgm:pt>
    <dgm:pt modelId="{6E5587B0-CB6B-5F49-99BC-8512D84E1718}" type="pres">
      <dgm:prSet presAssocID="{9D1E7E1C-1A61-644F-80B9-C9E770F86FC9}" presName="desTx" presStyleLbl="alignAccFollowNode1" presStyleIdx="0" presStyleCnt="3" custLinFactNeighborX="3023" custLinFactNeighborY="244">
        <dgm:presLayoutVars>
          <dgm:bulletEnabled val="1"/>
        </dgm:presLayoutVars>
      </dgm:prSet>
      <dgm:spPr/>
      <dgm:t>
        <a:bodyPr/>
        <a:lstStyle/>
        <a:p>
          <a:endParaRPr lang="en-US"/>
        </a:p>
      </dgm:t>
    </dgm:pt>
    <dgm:pt modelId="{83FDB912-E463-BB43-A426-495E5C1B9F59}" type="pres">
      <dgm:prSet presAssocID="{90E8D42C-57D6-4F41-A553-0CEB155CE500}" presName="space" presStyleCnt="0"/>
      <dgm:spPr/>
    </dgm:pt>
    <dgm:pt modelId="{06FA7E0C-365E-3049-8EF9-25EB43125646}" type="pres">
      <dgm:prSet presAssocID="{92B932D3-E2E3-3E4F-B639-04EAC8B67265}" presName="composite" presStyleCnt="0"/>
      <dgm:spPr/>
    </dgm:pt>
    <dgm:pt modelId="{3B7AAAD3-B4B2-894D-BD62-FBDCA5DB86E5}" type="pres">
      <dgm:prSet presAssocID="{92B932D3-E2E3-3E4F-B639-04EAC8B67265}" presName="parTx" presStyleLbl="alignNode1" presStyleIdx="1" presStyleCnt="3">
        <dgm:presLayoutVars>
          <dgm:chMax val="0"/>
          <dgm:chPref val="0"/>
          <dgm:bulletEnabled val="1"/>
        </dgm:presLayoutVars>
      </dgm:prSet>
      <dgm:spPr/>
      <dgm:t>
        <a:bodyPr/>
        <a:lstStyle/>
        <a:p>
          <a:endParaRPr lang="en-US"/>
        </a:p>
      </dgm:t>
    </dgm:pt>
    <dgm:pt modelId="{094610A3-C2C3-B640-879C-283BC4C4886A}" type="pres">
      <dgm:prSet presAssocID="{92B932D3-E2E3-3E4F-B639-04EAC8B67265}" presName="desTx" presStyleLbl="alignAccFollowNode1" presStyleIdx="1" presStyleCnt="3">
        <dgm:presLayoutVars>
          <dgm:bulletEnabled val="1"/>
        </dgm:presLayoutVars>
      </dgm:prSet>
      <dgm:spPr/>
      <dgm:t>
        <a:bodyPr/>
        <a:lstStyle/>
        <a:p>
          <a:endParaRPr lang="en-US"/>
        </a:p>
      </dgm:t>
    </dgm:pt>
    <dgm:pt modelId="{CC752E20-1E1D-EE4F-94ED-EDF611B1745D}" type="pres">
      <dgm:prSet presAssocID="{D3A17F77-0C2B-EE4F-8F09-4E7D9F8AA8C6}" presName="space" presStyleCnt="0"/>
      <dgm:spPr/>
    </dgm:pt>
    <dgm:pt modelId="{C9D5DCC4-6884-7847-A551-EB55BE19C0CA}" type="pres">
      <dgm:prSet presAssocID="{ED327EA9-617D-874F-AE2D-F1A810D41DF1}" presName="composite" presStyleCnt="0"/>
      <dgm:spPr/>
    </dgm:pt>
    <dgm:pt modelId="{B5437CEF-732C-D940-ADAA-BDDAA09C9E8D}" type="pres">
      <dgm:prSet presAssocID="{ED327EA9-617D-874F-AE2D-F1A810D41DF1}" presName="parTx" presStyleLbl="alignNode1" presStyleIdx="2" presStyleCnt="3">
        <dgm:presLayoutVars>
          <dgm:chMax val="0"/>
          <dgm:chPref val="0"/>
          <dgm:bulletEnabled val="1"/>
        </dgm:presLayoutVars>
      </dgm:prSet>
      <dgm:spPr/>
      <dgm:t>
        <a:bodyPr/>
        <a:lstStyle/>
        <a:p>
          <a:endParaRPr lang="en-US"/>
        </a:p>
      </dgm:t>
    </dgm:pt>
    <dgm:pt modelId="{B830ED57-4DAF-3040-BF6C-9CF6B5560015}" type="pres">
      <dgm:prSet presAssocID="{ED327EA9-617D-874F-AE2D-F1A810D41DF1}" presName="desTx" presStyleLbl="alignAccFollowNode1" presStyleIdx="2" presStyleCnt="3">
        <dgm:presLayoutVars>
          <dgm:bulletEnabled val="1"/>
        </dgm:presLayoutVars>
      </dgm:prSet>
      <dgm:spPr/>
      <dgm:t>
        <a:bodyPr/>
        <a:lstStyle/>
        <a:p>
          <a:endParaRPr lang="en-US"/>
        </a:p>
      </dgm:t>
    </dgm:pt>
  </dgm:ptLst>
  <dgm:cxnLst>
    <dgm:cxn modelId="{FA1EA2BC-9197-E047-8BD8-F52C5CF89C6E}" type="presOf" srcId="{797AA155-809C-5C4E-815A-79B6CDA5DC6A}" destId="{B830ED57-4DAF-3040-BF6C-9CF6B5560015}" srcOrd="0" destOrd="0" presId="urn:microsoft.com/office/officeart/2005/8/layout/hList1"/>
    <dgm:cxn modelId="{C949E86E-05FE-3D4F-A8B5-661370EB1B73}" srcId="{92B932D3-E2E3-3E4F-B639-04EAC8B67265}" destId="{3B113823-13D8-0248-9A31-CA30A16088AA}" srcOrd="0" destOrd="0" parTransId="{51D43687-5E0F-BA48-AE6F-F654B76895B8}" sibTransId="{5AF1763B-4594-BC47-A83F-C2C2ACA61A5C}"/>
    <dgm:cxn modelId="{CC07F658-8313-2342-9875-CF984D3F2483}" type="presOf" srcId="{3B113823-13D8-0248-9A31-CA30A16088AA}" destId="{094610A3-C2C3-B640-879C-283BC4C4886A}" srcOrd="0" destOrd="0" presId="urn:microsoft.com/office/officeart/2005/8/layout/hList1"/>
    <dgm:cxn modelId="{E3D3B6C1-E269-344E-BB98-4E64A8111C89}" type="presOf" srcId="{F3C9979B-06C3-7E45-BD10-6207B7A1BBF5}" destId="{B830ED57-4DAF-3040-BF6C-9CF6B5560015}" srcOrd="0" destOrd="1" presId="urn:microsoft.com/office/officeart/2005/8/layout/hList1"/>
    <dgm:cxn modelId="{AF843B3F-6031-A747-A9BE-5F055E43CA33}" srcId="{6731C334-AF11-3542-8C59-02AACA818E6A}" destId="{9D1E7E1C-1A61-644F-80B9-C9E770F86FC9}" srcOrd="0" destOrd="0" parTransId="{6A3405C7-2E36-2E4D-AF8C-9D4AE8F645B0}" sibTransId="{90E8D42C-57D6-4F41-A553-0CEB155CE500}"/>
    <dgm:cxn modelId="{598F4250-89B9-EF4D-A94E-E432766E65F5}" type="presOf" srcId="{ED327EA9-617D-874F-AE2D-F1A810D41DF1}" destId="{B5437CEF-732C-D940-ADAA-BDDAA09C9E8D}" srcOrd="0" destOrd="0" presId="urn:microsoft.com/office/officeart/2005/8/layout/hList1"/>
    <dgm:cxn modelId="{A4EAA01F-4E9E-C746-879A-CEAB74D1B356}" srcId="{9D1E7E1C-1A61-644F-80B9-C9E770F86FC9}" destId="{1C2237B4-0F8E-2941-A3BA-092D9D2BD042}" srcOrd="0" destOrd="0" parTransId="{C08496CE-D553-E440-80BB-72B3C7632A65}" sibTransId="{660E20E5-A02C-0F47-BBC0-CED7556C02D8}"/>
    <dgm:cxn modelId="{71AD5493-7BCF-1643-A412-C1F9EB4D0372}" type="presOf" srcId="{9D1E7E1C-1A61-644F-80B9-C9E770F86FC9}" destId="{7012A570-2292-6042-8F87-375482494525}" srcOrd="0" destOrd="0" presId="urn:microsoft.com/office/officeart/2005/8/layout/hList1"/>
    <dgm:cxn modelId="{0889CCD0-0301-DD4F-A06E-15832D815033}" type="presOf" srcId="{92B932D3-E2E3-3E4F-B639-04EAC8B67265}" destId="{3B7AAAD3-B4B2-894D-BD62-FBDCA5DB86E5}" srcOrd="0" destOrd="0" presId="urn:microsoft.com/office/officeart/2005/8/layout/hList1"/>
    <dgm:cxn modelId="{6DCEF32D-CA4D-3645-9DA0-A1B77CA73BD4}" srcId="{ED327EA9-617D-874F-AE2D-F1A810D41DF1}" destId="{F3C9979B-06C3-7E45-BD10-6207B7A1BBF5}" srcOrd="1" destOrd="0" parTransId="{BA78826C-F616-EA47-A677-9118C5D360C6}" sibTransId="{DB87B744-1CA6-5C40-86F9-2A00A7756880}"/>
    <dgm:cxn modelId="{2913DAFB-5020-3143-A403-52DCDDBFBD97}" srcId="{6731C334-AF11-3542-8C59-02AACA818E6A}" destId="{ED327EA9-617D-874F-AE2D-F1A810D41DF1}" srcOrd="2" destOrd="0" parTransId="{CFFD1146-1D74-744E-9489-D7E3933DB7B2}" sibTransId="{84657F64-6C09-DF49-8D5B-A12A22A9E488}"/>
    <dgm:cxn modelId="{82B0EDF7-4578-574E-BAF3-ADD2C8398058}" type="presOf" srcId="{1C2237B4-0F8E-2941-A3BA-092D9D2BD042}" destId="{6E5587B0-CB6B-5F49-99BC-8512D84E1718}" srcOrd="0" destOrd="0" presId="urn:microsoft.com/office/officeart/2005/8/layout/hList1"/>
    <dgm:cxn modelId="{B221ABD5-DB13-BF45-A463-6C41EC0D4CDF}" type="presOf" srcId="{6731C334-AF11-3542-8C59-02AACA818E6A}" destId="{F5D36B78-1F81-EE4A-A629-A47EF8A594F4}" srcOrd="0" destOrd="0" presId="urn:microsoft.com/office/officeart/2005/8/layout/hList1"/>
    <dgm:cxn modelId="{703C341B-DDFD-1941-8C04-EC63E722421B}" srcId="{6731C334-AF11-3542-8C59-02AACA818E6A}" destId="{92B932D3-E2E3-3E4F-B639-04EAC8B67265}" srcOrd="1" destOrd="0" parTransId="{653244E0-F4CD-724F-A7EA-A3BB8C8D3358}" sibTransId="{D3A17F77-0C2B-EE4F-8F09-4E7D9F8AA8C6}"/>
    <dgm:cxn modelId="{30BA5E2A-5D1E-4248-8710-822407BCD2E5}" srcId="{ED327EA9-617D-874F-AE2D-F1A810D41DF1}" destId="{797AA155-809C-5C4E-815A-79B6CDA5DC6A}" srcOrd="0" destOrd="0" parTransId="{5361A0B3-E234-A041-8161-DD3C19FBF858}" sibTransId="{14DEFE90-1527-4940-A7A6-1430E624F954}"/>
    <dgm:cxn modelId="{32C6298E-0907-0840-BF39-2F4437FA5480}" type="presParOf" srcId="{F5D36B78-1F81-EE4A-A629-A47EF8A594F4}" destId="{A74C8154-08E7-4447-BD1E-1681AA752A13}" srcOrd="0" destOrd="0" presId="urn:microsoft.com/office/officeart/2005/8/layout/hList1"/>
    <dgm:cxn modelId="{A01EED05-70F6-A241-AF12-737D2CB88AF4}" type="presParOf" srcId="{A74C8154-08E7-4447-BD1E-1681AA752A13}" destId="{7012A570-2292-6042-8F87-375482494525}" srcOrd="0" destOrd="0" presId="urn:microsoft.com/office/officeart/2005/8/layout/hList1"/>
    <dgm:cxn modelId="{7A9D1DB5-6219-834E-8BC4-94E46D2BBAD7}" type="presParOf" srcId="{A74C8154-08E7-4447-BD1E-1681AA752A13}" destId="{6E5587B0-CB6B-5F49-99BC-8512D84E1718}" srcOrd="1" destOrd="0" presId="urn:microsoft.com/office/officeart/2005/8/layout/hList1"/>
    <dgm:cxn modelId="{A0779B66-451A-F74E-B364-CA34421FCA39}" type="presParOf" srcId="{F5D36B78-1F81-EE4A-A629-A47EF8A594F4}" destId="{83FDB912-E463-BB43-A426-495E5C1B9F59}" srcOrd="1" destOrd="0" presId="urn:microsoft.com/office/officeart/2005/8/layout/hList1"/>
    <dgm:cxn modelId="{276C280C-899C-8649-BA67-DC925DF5E9D4}" type="presParOf" srcId="{F5D36B78-1F81-EE4A-A629-A47EF8A594F4}" destId="{06FA7E0C-365E-3049-8EF9-25EB43125646}" srcOrd="2" destOrd="0" presId="urn:microsoft.com/office/officeart/2005/8/layout/hList1"/>
    <dgm:cxn modelId="{F07F5D9E-898B-F542-BF05-E2043F69FACF}" type="presParOf" srcId="{06FA7E0C-365E-3049-8EF9-25EB43125646}" destId="{3B7AAAD3-B4B2-894D-BD62-FBDCA5DB86E5}" srcOrd="0" destOrd="0" presId="urn:microsoft.com/office/officeart/2005/8/layout/hList1"/>
    <dgm:cxn modelId="{E84F5A4C-A972-C840-8C55-CEAA20F19598}" type="presParOf" srcId="{06FA7E0C-365E-3049-8EF9-25EB43125646}" destId="{094610A3-C2C3-B640-879C-283BC4C4886A}" srcOrd="1" destOrd="0" presId="urn:microsoft.com/office/officeart/2005/8/layout/hList1"/>
    <dgm:cxn modelId="{B4C78625-FB5E-A24D-B44E-8A0D308D951E}" type="presParOf" srcId="{F5D36B78-1F81-EE4A-A629-A47EF8A594F4}" destId="{CC752E20-1E1D-EE4F-94ED-EDF611B1745D}" srcOrd="3" destOrd="0" presId="urn:microsoft.com/office/officeart/2005/8/layout/hList1"/>
    <dgm:cxn modelId="{67CE2A38-73E5-AF44-A08D-71B88808FB5C}" type="presParOf" srcId="{F5D36B78-1F81-EE4A-A629-A47EF8A594F4}" destId="{C9D5DCC4-6884-7847-A551-EB55BE19C0CA}" srcOrd="4" destOrd="0" presId="urn:microsoft.com/office/officeart/2005/8/layout/hList1"/>
    <dgm:cxn modelId="{7C0BDF64-F0B1-1941-8D1B-7F6E04B65F1D}" type="presParOf" srcId="{C9D5DCC4-6884-7847-A551-EB55BE19C0CA}" destId="{B5437CEF-732C-D940-ADAA-BDDAA09C9E8D}" srcOrd="0" destOrd="0" presId="urn:microsoft.com/office/officeart/2005/8/layout/hList1"/>
    <dgm:cxn modelId="{8B502041-55E6-D247-8A7D-6DAB86AD7993}" type="presParOf" srcId="{C9D5DCC4-6884-7847-A551-EB55BE19C0CA}" destId="{B830ED57-4DAF-3040-BF6C-9CF6B556001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DDD483-834C-6B45-9317-4D3FA2A47CCF}" type="doc">
      <dgm:prSet loTypeId="urn:microsoft.com/office/officeart/2005/8/layout/lProcess2" loCatId="list" qsTypeId="urn:microsoft.com/office/officeart/2005/8/quickstyle/3D5" qsCatId="3D" csTypeId="urn:microsoft.com/office/officeart/2005/8/colors/accent1_2" csCatId="accent1" phldr="1"/>
      <dgm:spPr/>
      <dgm:t>
        <a:bodyPr/>
        <a:lstStyle/>
        <a:p>
          <a:endParaRPr lang="en-US"/>
        </a:p>
      </dgm:t>
    </dgm:pt>
    <dgm:pt modelId="{C18DE2C0-57AC-C24A-A682-F6EFBC9B2887}">
      <dgm:prSet phldrT="[Text]"/>
      <dgm:spPr/>
      <dgm:t>
        <a:bodyPr/>
        <a:lstStyle/>
        <a:p>
          <a:r>
            <a:rPr lang="en-NZ" dirty="0" smtClean="0"/>
            <a:t>Must include:</a:t>
          </a:r>
          <a:endParaRPr lang="en-US" dirty="0"/>
        </a:p>
      </dgm:t>
    </dgm:pt>
    <dgm:pt modelId="{9B4DF7D3-AD5B-4C47-8EA0-628D4A801C17}" type="parTrans" cxnId="{C39A26FF-432F-AF4F-A9AC-8EA5B01529C5}">
      <dgm:prSet/>
      <dgm:spPr/>
      <dgm:t>
        <a:bodyPr/>
        <a:lstStyle/>
        <a:p>
          <a:endParaRPr lang="en-US"/>
        </a:p>
      </dgm:t>
    </dgm:pt>
    <dgm:pt modelId="{F26836F4-DFF2-6842-95F8-A3E36A2B5C95}" type="sibTrans" cxnId="{C39A26FF-432F-AF4F-A9AC-8EA5B01529C5}">
      <dgm:prSet/>
      <dgm:spPr/>
      <dgm:t>
        <a:bodyPr/>
        <a:lstStyle/>
        <a:p>
          <a:endParaRPr lang="en-US"/>
        </a:p>
      </dgm:t>
    </dgm:pt>
    <dgm:pt modelId="{B6E55F43-8492-474D-8EBF-DD2FB1FD8E8A}">
      <dgm:prSet/>
      <dgm:spPr/>
      <dgm:t>
        <a:bodyPr/>
        <a:lstStyle/>
        <a:p>
          <a:r>
            <a:rPr lang="en-US" smtClean="0"/>
            <a:t>allocation of main memory to processes</a:t>
          </a:r>
          <a:endParaRPr lang="en-US" dirty="0" smtClean="0"/>
        </a:p>
      </dgm:t>
    </dgm:pt>
    <dgm:pt modelId="{6F549DEC-FF27-7C41-8C41-F725EDB9BB47}" type="parTrans" cxnId="{C37DF469-4FB2-5C4F-A3CF-AE0C7251DF0A}">
      <dgm:prSet/>
      <dgm:spPr/>
      <dgm:t>
        <a:bodyPr/>
        <a:lstStyle/>
        <a:p>
          <a:endParaRPr lang="en-US"/>
        </a:p>
      </dgm:t>
    </dgm:pt>
    <dgm:pt modelId="{DC60DCC1-F39C-2B47-94FC-E552E2A41D42}" type="sibTrans" cxnId="{C37DF469-4FB2-5C4F-A3CF-AE0C7251DF0A}">
      <dgm:prSet/>
      <dgm:spPr/>
      <dgm:t>
        <a:bodyPr/>
        <a:lstStyle/>
        <a:p>
          <a:endParaRPr lang="en-US"/>
        </a:p>
      </dgm:t>
    </dgm:pt>
    <dgm:pt modelId="{116B2C4A-2069-D747-A70A-9E640B09BCAF}">
      <dgm:prSet/>
      <dgm:spPr/>
      <dgm:t>
        <a:bodyPr/>
        <a:lstStyle/>
        <a:p>
          <a:r>
            <a:rPr lang="en-US" smtClean="0"/>
            <a:t>allocation of secondary memory to processes</a:t>
          </a:r>
          <a:endParaRPr lang="en-US" dirty="0" smtClean="0"/>
        </a:p>
      </dgm:t>
    </dgm:pt>
    <dgm:pt modelId="{C2585A7A-4A99-C24B-8BF3-D95648DD3C2D}" type="parTrans" cxnId="{C1432E81-7EAC-E746-9A7F-1242DFAC14DF}">
      <dgm:prSet/>
      <dgm:spPr/>
      <dgm:t>
        <a:bodyPr/>
        <a:lstStyle/>
        <a:p>
          <a:endParaRPr lang="en-US"/>
        </a:p>
      </dgm:t>
    </dgm:pt>
    <dgm:pt modelId="{0FBA759E-E194-8242-AA20-39F52600209E}" type="sibTrans" cxnId="{C1432E81-7EAC-E746-9A7F-1242DFAC14DF}">
      <dgm:prSet/>
      <dgm:spPr/>
      <dgm:t>
        <a:bodyPr/>
        <a:lstStyle/>
        <a:p>
          <a:endParaRPr lang="en-US"/>
        </a:p>
      </dgm:t>
    </dgm:pt>
    <dgm:pt modelId="{49B92907-6763-2044-A264-7C79E0F550FE}">
      <dgm:prSet/>
      <dgm:spPr/>
      <dgm:t>
        <a:bodyPr/>
        <a:lstStyle/>
        <a:p>
          <a:r>
            <a:rPr lang="en-US" smtClean="0"/>
            <a:t>protection attributes of blocks of main or virtual memory</a:t>
          </a:r>
          <a:endParaRPr lang="en-US" dirty="0" smtClean="0"/>
        </a:p>
      </dgm:t>
    </dgm:pt>
    <dgm:pt modelId="{A074C286-12EE-B945-9FCF-EAC486F6B47F}" type="parTrans" cxnId="{68CB977A-1AED-F84B-8B83-DCC985FA9EE5}">
      <dgm:prSet/>
      <dgm:spPr/>
      <dgm:t>
        <a:bodyPr/>
        <a:lstStyle/>
        <a:p>
          <a:endParaRPr lang="en-US"/>
        </a:p>
      </dgm:t>
    </dgm:pt>
    <dgm:pt modelId="{71347EC9-E3C5-C64B-950D-73CDD413622F}" type="sibTrans" cxnId="{68CB977A-1AED-F84B-8B83-DCC985FA9EE5}">
      <dgm:prSet/>
      <dgm:spPr/>
      <dgm:t>
        <a:bodyPr/>
        <a:lstStyle/>
        <a:p>
          <a:endParaRPr lang="en-US"/>
        </a:p>
      </dgm:t>
    </dgm:pt>
    <dgm:pt modelId="{5D795706-AAC7-C043-9259-A6977A593597}">
      <dgm:prSet/>
      <dgm:spPr/>
      <dgm:t>
        <a:bodyPr/>
        <a:lstStyle/>
        <a:p>
          <a:r>
            <a:rPr lang="en-US" smtClean="0"/>
            <a:t>information needed to manage virtual memory</a:t>
          </a:r>
          <a:endParaRPr lang="en-US" dirty="0" smtClean="0"/>
        </a:p>
      </dgm:t>
    </dgm:pt>
    <dgm:pt modelId="{29E2475E-3133-CD4D-BE38-58FE8AA952AF}" type="parTrans" cxnId="{9EE9BDB0-FEC4-5B43-A1DE-28570A7E3321}">
      <dgm:prSet/>
      <dgm:spPr/>
      <dgm:t>
        <a:bodyPr/>
        <a:lstStyle/>
        <a:p>
          <a:endParaRPr lang="en-US"/>
        </a:p>
      </dgm:t>
    </dgm:pt>
    <dgm:pt modelId="{353DEF32-C308-5940-AF45-32394E3B7CF9}" type="sibTrans" cxnId="{9EE9BDB0-FEC4-5B43-A1DE-28570A7E3321}">
      <dgm:prSet/>
      <dgm:spPr/>
      <dgm:t>
        <a:bodyPr/>
        <a:lstStyle/>
        <a:p>
          <a:endParaRPr lang="en-US"/>
        </a:p>
      </dgm:t>
    </dgm:pt>
    <dgm:pt modelId="{7DBF07C2-8AEA-4B43-8016-96309FCE5136}" type="pres">
      <dgm:prSet presAssocID="{F0DDD483-834C-6B45-9317-4D3FA2A47CCF}" presName="theList" presStyleCnt="0">
        <dgm:presLayoutVars>
          <dgm:dir/>
          <dgm:animLvl val="lvl"/>
          <dgm:resizeHandles val="exact"/>
        </dgm:presLayoutVars>
      </dgm:prSet>
      <dgm:spPr/>
      <dgm:t>
        <a:bodyPr/>
        <a:lstStyle/>
        <a:p>
          <a:endParaRPr lang="en-US"/>
        </a:p>
      </dgm:t>
    </dgm:pt>
    <dgm:pt modelId="{10B58EBF-1B34-054A-B2DF-CC6F90AB9F87}" type="pres">
      <dgm:prSet presAssocID="{C18DE2C0-57AC-C24A-A682-F6EFBC9B2887}" presName="compNode" presStyleCnt="0"/>
      <dgm:spPr/>
      <dgm:t>
        <a:bodyPr/>
        <a:lstStyle/>
        <a:p>
          <a:endParaRPr lang="en-US"/>
        </a:p>
      </dgm:t>
    </dgm:pt>
    <dgm:pt modelId="{3F849D56-9230-E249-B48B-5D647FAAD6A7}" type="pres">
      <dgm:prSet presAssocID="{C18DE2C0-57AC-C24A-A682-F6EFBC9B2887}" presName="aNode" presStyleLbl="bgShp" presStyleIdx="0" presStyleCnt="1"/>
      <dgm:spPr/>
      <dgm:t>
        <a:bodyPr/>
        <a:lstStyle/>
        <a:p>
          <a:endParaRPr lang="en-US"/>
        </a:p>
      </dgm:t>
    </dgm:pt>
    <dgm:pt modelId="{B4A9D584-B98C-D142-9197-2E0A1BA55CBC}" type="pres">
      <dgm:prSet presAssocID="{C18DE2C0-57AC-C24A-A682-F6EFBC9B2887}" presName="textNode" presStyleLbl="bgShp" presStyleIdx="0" presStyleCnt="1"/>
      <dgm:spPr/>
      <dgm:t>
        <a:bodyPr/>
        <a:lstStyle/>
        <a:p>
          <a:endParaRPr lang="en-US"/>
        </a:p>
      </dgm:t>
    </dgm:pt>
    <dgm:pt modelId="{FD903F66-DEC8-E943-A8AE-50C398C4E770}" type="pres">
      <dgm:prSet presAssocID="{C18DE2C0-57AC-C24A-A682-F6EFBC9B2887}" presName="compChildNode" presStyleCnt="0"/>
      <dgm:spPr/>
      <dgm:t>
        <a:bodyPr/>
        <a:lstStyle/>
        <a:p>
          <a:endParaRPr lang="en-US"/>
        </a:p>
      </dgm:t>
    </dgm:pt>
    <dgm:pt modelId="{FE42A3A4-5A25-EA40-9BAF-51294332E30B}" type="pres">
      <dgm:prSet presAssocID="{C18DE2C0-57AC-C24A-A682-F6EFBC9B2887}" presName="theInnerList" presStyleCnt="0"/>
      <dgm:spPr/>
      <dgm:t>
        <a:bodyPr/>
        <a:lstStyle/>
        <a:p>
          <a:endParaRPr lang="en-US"/>
        </a:p>
      </dgm:t>
    </dgm:pt>
    <dgm:pt modelId="{D71126B5-4D28-F041-996A-21406ACAE784}" type="pres">
      <dgm:prSet presAssocID="{B6E55F43-8492-474D-8EBF-DD2FB1FD8E8A}" presName="childNode" presStyleLbl="node1" presStyleIdx="0" presStyleCnt="4">
        <dgm:presLayoutVars>
          <dgm:bulletEnabled val="1"/>
        </dgm:presLayoutVars>
      </dgm:prSet>
      <dgm:spPr/>
      <dgm:t>
        <a:bodyPr/>
        <a:lstStyle/>
        <a:p>
          <a:endParaRPr lang="en-US"/>
        </a:p>
      </dgm:t>
    </dgm:pt>
    <dgm:pt modelId="{6774FBC6-A207-E64E-9ED5-5016D145CD8C}" type="pres">
      <dgm:prSet presAssocID="{B6E55F43-8492-474D-8EBF-DD2FB1FD8E8A}" presName="aSpace2" presStyleCnt="0"/>
      <dgm:spPr/>
      <dgm:t>
        <a:bodyPr/>
        <a:lstStyle/>
        <a:p>
          <a:endParaRPr lang="en-US"/>
        </a:p>
      </dgm:t>
    </dgm:pt>
    <dgm:pt modelId="{AF8A08C6-7BE2-BC4F-8FA2-F9315956443D}" type="pres">
      <dgm:prSet presAssocID="{116B2C4A-2069-D747-A70A-9E640B09BCAF}" presName="childNode" presStyleLbl="node1" presStyleIdx="1" presStyleCnt="4">
        <dgm:presLayoutVars>
          <dgm:bulletEnabled val="1"/>
        </dgm:presLayoutVars>
      </dgm:prSet>
      <dgm:spPr/>
      <dgm:t>
        <a:bodyPr/>
        <a:lstStyle/>
        <a:p>
          <a:endParaRPr lang="en-US"/>
        </a:p>
      </dgm:t>
    </dgm:pt>
    <dgm:pt modelId="{AA01FD29-A85B-BA4F-95AE-2814957984D4}" type="pres">
      <dgm:prSet presAssocID="{116B2C4A-2069-D747-A70A-9E640B09BCAF}" presName="aSpace2" presStyleCnt="0"/>
      <dgm:spPr/>
      <dgm:t>
        <a:bodyPr/>
        <a:lstStyle/>
        <a:p>
          <a:endParaRPr lang="en-US"/>
        </a:p>
      </dgm:t>
    </dgm:pt>
    <dgm:pt modelId="{9FC495F8-4083-D14A-B895-6F3B982FE006}" type="pres">
      <dgm:prSet presAssocID="{49B92907-6763-2044-A264-7C79E0F550FE}" presName="childNode" presStyleLbl="node1" presStyleIdx="2" presStyleCnt="4">
        <dgm:presLayoutVars>
          <dgm:bulletEnabled val="1"/>
        </dgm:presLayoutVars>
      </dgm:prSet>
      <dgm:spPr/>
      <dgm:t>
        <a:bodyPr/>
        <a:lstStyle/>
        <a:p>
          <a:endParaRPr lang="en-US"/>
        </a:p>
      </dgm:t>
    </dgm:pt>
    <dgm:pt modelId="{B217475B-5669-E34B-90BF-F6A9422DEC8A}" type="pres">
      <dgm:prSet presAssocID="{49B92907-6763-2044-A264-7C79E0F550FE}" presName="aSpace2" presStyleCnt="0"/>
      <dgm:spPr/>
      <dgm:t>
        <a:bodyPr/>
        <a:lstStyle/>
        <a:p>
          <a:endParaRPr lang="en-US"/>
        </a:p>
      </dgm:t>
    </dgm:pt>
    <dgm:pt modelId="{C594826F-7934-0F40-874A-C158939AC62E}" type="pres">
      <dgm:prSet presAssocID="{5D795706-AAC7-C043-9259-A6977A593597}" presName="childNode" presStyleLbl="node1" presStyleIdx="3" presStyleCnt="4">
        <dgm:presLayoutVars>
          <dgm:bulletEnabled val="1"/>
        </dgm:presLayoutVars>
      </dgm:prSet>
      <dgm:spPr/>
      <dgm:t>
        <a:bodyPr/>
        <a:lstStyle/>
        <a:p>
          <a:endParaRPr lang="en-US"/>
        </a:p>
      </dgm:t>
    </dgm:pt>
  </dgm:ptLst>
  <dgm:cxnLst>
    <dgm:cxn modelId="{907984CD-9CD1-3D48-9EF2-270BB065DEAB}" type="presOf" srcId="{116B2C4A-2069-D747-A70A-9E640B09BCAF}" destId="{AF8A08C6-7BE2-BC4F-8FA2-F9315956443D}" srcOrd="0" destOrd="0" presId="urn:microsoft.com/office/officeart/2005/8/layout/lProcess2"/>
    <dgm:cxn modelId="{E5361620-0E96-F14B-A1A2-0DA786E9EDFA}" type="presOf" srcId="{5D795706-AAC7-C043-9259-A6977A593597}" destId="{C594826F-7934-0F40-874A-C158939AC62E}" srcOrd="0" destOrd="0" presId="urn:microsoft.com/office/officeart/2005/8/layout/lProcess2"/>
    <dgm:cxn modelId="{C1432E81-7EAC-E746-9A7F-1242DFAC14DF}" srcId="{C18DE2C0-57AC-C24A-A682-F6EFBC9B2887}" destId="{116B2C4A-2069-D747-A70A-9E640B09BCAF}" srcOrd="1" destOrd="0" parTransId="{C2585A7A-4A99-C24B-8BF3-D95648DD3C2D}" sibTransId="{0FBA759E-E194-8242-AA20-39F52600209E}"/>
    <dgm:cxn modelId="{C39A26FF-432F-AF4F-A9AC-8EA5B01529C5}" srcId="{F0DDD483-834C-6B45-9317-4D3FA2A47CCF}" destId="{C18DE2C0-57AC-C24A-A682-F6EFBC9B2887}" srcOrd="0" destOrd="0" parTransId="{9B4DF7D3-AD5B-4C47-8EA0-628D4A801C17}" sibTransId="{F26836F4-DFF2-6842-95F8-A3E36A2B5C95}"/>
    <dgm:cxn modelId="{1C4AAE4B-4CE4-0749-A53D-3E55ED01184D}" type="presOf" srcId="{B6E55F43-8492-474D-8EBF-DD2FB1FD8E8A}" destId="{D71126B5-4D28-F041-996A-21406ACAE784}" srcOrd="0" destOrd="0" presId="urn:microsoft.com/office/officeart/2005/8/layout/lProcess2"/>
    <dgm:cxn modelId="{2974F56F-5B97-0046-A4D9-167F16D10744}" type="presOf" srcId="{C18DE2C0-57AC-C24A-A682-F6EFBC9B2887}" destId="{3F849D56-9230-E249-B48B-5D647FAAD6A7}" srcOrd="0" destOrd="0" presId="urn:microsoft.com/office/officeart/2005/8/layout/lProcess2"/>
    <dgm:cxn modelId="{68CB977A-1AED-F84B-8B83-DCC985FA9EE5}" srcId="{C18DE2C0-57AC-C24A-A682-F6EFBC9B2887}" destId="{49B92907-6763-2044-A264-7C79E0F550FE}" srcOrd="2" destOrd="0" parTransId="{A074C286-12EE-B945-9FCF-EAC486F6B47F}" sibTransId="{71347EC9-E3C5-C64B-950D-73CDD413622F}"/>
    <dgm:cxn modelId="{C37DF469-4FB2-5C4F-A3CF-AE0C7251DF0A}" srcId="{C18DE2C0-57AC-C24A-A682-F6EFBC9B2887}" destId="{B6E55F43-8492-474D-8EBF-DD2FB1FD8E8A}" srcOrd="0" destOrd="0" parTransId="{6F549DEC-FF27-7C41-8C41-F725EDB9BB47}" sibTransId="{DC60DCC1-F39C-2B47-94FC-E552E2A41D42}"/>
    <dgm:cxn modelId="{9EE9BDB0-FEC4-5B43-A1DE-28570A7E3321}" srcId="{C18DE2C0-57AC-C24A-A682-F6EFBC9B2887}" destId="{5D795706-AAC7-C043-9259-A6977A593597}" srcOrd="3" destOrd="0" parTransId="{29E2475E-3133-CD4D-BE38-58FE8AA952AF}" sibTransId="{353DEF32-C308-5940-AF45-32394E3B7CF9}"/>
    <dgm:cxn modelId="{6A249129-8DF1-4F48-906D-A149717E21D0}" type="presOf" srcId="{49B92907-6763-2044-A264-7C79E0F550FE}" destId="{9FC495F8-4083-D14A-B895-6F3B982FE006}" srcOrd="0" destOrd="0" presId="urn:microsoft.com/office/officeart/2005/8/layout/lProcess2"/>
    <dgm:cxn modelId="{091EB68C-F9AF-7B4B-85A0-E397EFBBBD77}" type="presOf" srcId="{F0DDD483-834C-6B45-9317-4D3FA2A47CCF}" destId="{7DBF07C2-8AEA-4B43-8016-96309FCE5136}" srcOrd="0" destOrd="0" presId="urn:microsoft.com/office/officeart/2005/8/layout/lProcess2"/>
    <dgm:cxn modelId="{74EBEE1E-42E4-054B-80D3-FD371EBC2641}" type="presOf" srcId="{C18DE2C0-57AC-C24A-A682-F6EFBC9B2887}" destId="{B4A9D584-B98C-D142-9197-2E0A1BA55CBC}" srcOrd="1" destOrd="0" presId="urn:microsoft.com/office/officeart/2005/8/layout/lProcess2"/>
    <dgm:cxn modelId="{F064FCE5-E486-244B-A2EE-F002887EF12D}" type="presParOf" srcId="{7DBF07C2-8AEA-4B43-8016-96309FCE5136}" destId="{10B58EBF-1B34-054A-B2DF-CC6F90AB9F87}" srcOrd="0" destOrd="0" presId="urn:microsoft.com/office/officeart/2005/8/layout/lProcess2"/>
    <dgm:cxn modelId="{DC769CDD-46FE-D647-A72F-1CF30352EE1E}" type="presParOf" srcId="{10B58EBF-1B34-054A-B2DF-CC6F90AB9F87}" destId="{3F849D56-9230-E249-B48B-5D647FAAD6A7}" srcOrd="0" destOrd="0" presId="urn:microsoft.com/office/officeart/2005/8/layout/lProcess2"/>
    <dgm:cxn modelId="{3422635E-C124-C743-92FD-B29BE698F7D8}" type="presParOf" srcId="{10B58EBF-1B34-054A-B2DF-CC6F90AB9F87}" destId="{B4A9D584-B98C-D142-9197-2E0A1BA55CBC}" srcOrd="1" destOrd="0" presId="urn:microsoft.com/office/officeart/2005/8/layout/lProcess2"/>
    <dgm:cxn modelId="{F954DDD2-F1AE-2047-A039-F512A610C5C8}" type="presParOf" srcId="{10B58EBF-1B34-054A-B2DF-CC6F90AB9F87}" destId="{FD903F66-DEC8-E943-A8AE-50C398C4E770}" srcOrd="2" destOrd="0" presId="urn:microsoft.com/office/officeart/2005/8/layout/lProcess2"/>
    <dgm:cxn modelId="{95271493-43D7-EF43-8375-3F73A1FE9ABF}" type="presParOf" srcId="{FD903F66-DEC8-E943-A8AE-50C398C4E770}" destId="{FE42A3A4-5A25-EA40-9BAF-51294332E30B}" srcOrd="0" destOrd="0" presId="urn:microsoft.com/office/officeart/2005/8/layout/lProcess2"/>
    <dgm:cxn modelId="{07EFBF39-5853-3243-AB55-4120B6E14939}" type="presParOf" srcId="{FE42A3A4-5A25-EA40-9BAF-51294332E30B}" destId="{D71126B5-4D28-F041-996A-21406ACAE784}" srcOrd="0" destOrd="0" presId="urn:microsoft.com/office/officeart/2005/8/layout/lProcess2"/>
    <dgm:cxn modelId="{AD5B8144-AE8B-204B-97AC-FC50754CD070}" type="presParOf" srcId="{FE42A3A4-5A25-EA40-9BAF-51294332E30B}" destId="{6774FBC6-A207-E64E-9ED5-5016D145CD8C}" srcOrd="1" destOrd="0" presId="urn:microsoft.com/office/officeart/2005/8/layout/lProcess2"/>
    <dgm:cxn modelId="{D0A54DBB-4B81-D641-AC96-34B0BE347A7A}" type="presParOf" srcId="{FE42A3A4-5A25-EA40-9BAF-51294332E30B}" destId="{AF8A08C6-7BE2-BC4F-8FA2-F9315956443D}" srcOrd="2" destOrd="0" presId="urn:microsoft.com/office/officeart/2005/8/layout/lProcess2"/>
    <dgm:cxn modelId="{9AF296D8-E7A0-BE41-A057-3C7CCCA8F435}" type="presParOf" srcId="{FE42A3A4-5A25-EA40-9BAF-51294332E30B}" destId="{AA01FD29-A85B-BA4F-95AE-2814957984D4}" srcOrd="3" destOrd="0" presId="urn:microsoft.com/office/officeart/2005/8/layout/lProcess2"/>
    <dgm:cxn modelId="{EB548A2D-E117-4646-B1FF-C8A017EAF2E0}" type="presParOf" srcId="{FE42A3A4-5A25-EA40-9BAF-51294332E30B}" destId="{9FC495F8-4083-D14A-B895-6F3B982FE006}" srcOrd="4" destOrd="0" presId="urn:microsoft.com/office/officeart/2005/8/layout/lProcess2"/>
    <dgm:cxn modelId="{1E4ABC2C-C76F-5E48-BA79-5DD1F4492239}" type="presParOf" srcId="{FE42A3A4-5A25-EA40-9BAF-51294332E30B}" destId="{B217475B-5669-E34B-90BF-F6A9422DEC8A}" srcOrd="5" destOrd="0" presId="urn:microsoft.com/office/officeart/2005/8/layout/lProcess2"/>
    <dgm:cxn modelId="{77C346EB-7ACA-4B44-8EF9-7DFD501280B9}" type="presParOf" srcId="{FE42A3A4-5A25-EA40-9BAF-51294332E30B}" destId="{C594826F-7934-0F40-874A-C158939AC62E}"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483AC0-93EA-E841-B4FA-277AE639765E}" type="doc">
      <dgm:prSet loTypeId="urn:microsoft.com/office/officeart/2005/8/layout/hList6" loCatId="list" qsTypeId="urn:microsoft.com/office/officeart/2005/8/quickstyle/3D9" qsCatId="3D" csTypeId="urn:microsoft.com/office/officeart/2005/8/colors/accent1_2" csCatId="accent1" phldr="1"/>
      <dgm:spPr/>
      <dgm:t>
        <a:bodyPr/>
        <a:lstStyle/>
        <a:p>
          <a:endParaRPr lang="en-US"/>
        </a:p>
      </dgm:t>
    </dgm:pt>
    <dgm:pt modelId="{A040FA2E-38A2-084A-8008-52541E336715}">
      <dgm:prSet phldrT="[Text]"/>
      <dgm:spPr/>
      <dgm:t>
        <a:bodyPr/>
        <a:lstStyle/>
        <a:p>
          <a:r>
            <a:rPr lang="en-US" dirty="0" smtClean="0"/>
            <a:t>If an I/O operation is in progress, the OS needs to know:</a:t>
          </a:r>
          <a:endParaRPr lang="en-US" dirty="0"/>
        </a:p>
      </dgm:t>
    </dgm:pt>
    <dgm:pt modelId="{CA2E03F6-329A-C542-9B4E-09F9B07AD746}" type="parTrans" cxnId="{1A1B3A03-26E9-A649-928B-D54348BD7142}">
      <dgm:prSet/>
      <dgm:spPr/>
      <dgm:t>
        <a:bodyPr/>
        <a:lstStyle/>
        <a:p>
          <a:endParaRPr lang="en-US"/>
        </a:p>
      </dgm:t>
    </dgm:pt>
    <dgm:pt modelId="{E5096948-CBD6-9642-A0A6-D063E1E6DF9E}" type="sibTrans" cxnId="{1A1B3A03-26E9-A649-928B-D54348BD7142}">
      <dgm:prSet/>
      <dgm:spPr/>
      <dgm:t>
        <a:bodyPr/>
        <a:lstStyle/>
        <a:p>
          <a:endParaRPr lang="en-US"/>
        </a:p>
      </dgm:t>
    </dgm:pt>
    <dgm:pt modelId="{0A07CD90-140F-7941-85A9-03DEFAE8EDBA}">
      <dgm:prSet/>
      <dgm:spPr/>
      <dgm:t>
        <a:bodyPr/>
        <a:lstStyle/>
        <a:p>
          <a:r>
            <a:rPr lang="en-US" smtClean="0"/>
            <a:t>the status of the I/O operation</a:t>
          </a:r>
          <a:endParaRPr lang="en-US" dirty="0" smtClean="0"/>
        </a:p>
      </dgm:t>
    </dgm:pt>
    <dgm:pt modelId="{DAD4FEC6-4078-F348-8661-DC1CBC9C5EB7}" type="parTrans" cxnId="{875EBE26-92DA-8E4B-BD92-7955EDFBB187}">
      <dgm:prSet/>
      <dgm:spPr/>
      <dgm:t>
        <a:bodyPr/>
        <a:lstStyle/>
        <a:p>
          <a:endParaRPr lang="en-US"/>
        </a:p>
      </dgm:t>
    </dgm:pt>
    <dgm:pt modelId="{A96E2C35-B43C-284A-8F6C-EC255CEB46E2}" type="sibTrans" cxnId="{875EBE26-92DA-8E4B-BD92-7955EDFBB187}">
      <dgm:prSet/>
      <dgm:spPr/>
      <dgm:t>
        <a:bodyPr/>
        <a:lstStyle/>
        <a:p>
          <a:endParaRPr lang="en-US"/>
        </a:p>
      </dgm:t>
    </dgm:pt>
    <dgm:pt modelId="{A452C825-FC81-9A4C-AA41-A8075B54C907}">
      <dgm:prSet/>
      <dgm:spPr/>
      <dgm:t>
        <a:bodyPr/>
        <a:lstStyle/>
        <a:p>
          <a:r>
            <a:rPr lang="en-US" dirty="0" smtClean="0"/>
            <a:t>the location in main memory being used as the source or destination of the I/O transfer</a:t>
          </a:r>
          <a:endParaRPr lang="en-US" dirty="0"/>
        </a:p>
      </dgm:t>
    </dgm:pt>
    <dgm:pt modelId="{E1846D62-E179-AC46-B3A2-565133559C19}" type="parTrans" cxnId="{66E3E055-BE84-8A4B-AA56-3B28D1FE623F}">
      <dgm:prSet/>
      <dgm:spPr/>
      <dgm:t>
        <a:bodyPr/>
        <a:lstStyle/>
        <a:p>
          <a:endParaRPr lang="en-US"/>
        </a:p>
      </dgm:t>
    </dgm:pt>
    <dgm:pt modelId="{CA980892-163F-984A-8353-259B373E2547}" type="sibTrans" cxnId="{66E3E055-BE84-8A4B-AA56-3B28D1FE623F}">
      <dgm:prSet/>
      <dgm:spPr/>
      <dgm:t>
        <a:bodyPr/>
        <a:lstStyle/>
        <a:p>
          <a:endParaRPr lang="en-US"/>
        </a:p>
      </dgm:t>
    </dgm:pt>
    <dgm:pt modelId="{9CDB328D-A836-A442-A1ED-9E5CA29EB382}" type="pres">
      <dgm:prSet presAssocID="{F8483AC0-93EA-E841-B4FA-277AE639765E}" presName="Name0" presStyleCnt="0">
        <dgm:presLayoutVars>
          <dgm:dir/>
          <dgm:resizeHandles val="exact"/>
        </dgm:presLayoutVars>
      </dgm:prSet>
      <dgm:spPr/>
      <dgm:t>
        <a:bodyPr/>
        <a:lstStyle/>
        <a:p>
          <a:endParaRPr lang="en-US"/>
        </a:p>
      </dgm:t>
    </dgm:pt>
    <dgm:pt modelId="{D12A3F9C-77AE-CD4E-A6A3-593211C3CA4E}" type="pres">
      <dgm:prSet presAssocID="{A040FA2E-38A2-084A-8008-52541E336715}" presName="node" presStyleLbl="node1" presStyleIdx="0" presStyleCnt="1">
        <dgm:presLayoutVars>
          <dgm:bulletEnabled val="1"/>
        </dgm:presLayoutVars>
      </dgm:prSet>
      <dgm:spPr/>
      <dgm:t>
        <a:bodyPr/>
        <a:lstStyle/>
        <a:p>
          <a:endParaRPr lang="en-US"/>
        </a:p>
      </dgm:t>
    </dgm:pt>
  </dgm:ptLst>
  <dgm:cxnLst>
    <dgm:cxn modelId="{1A1B3A03-26E9-A649-928B-D54348BD7142}" srcId="{F8483AC0-93EA-E841-B4FA-277AE639765E}" destId="{A040FA2E-38A2-084A-8008-52541E336715}" srcOrd="0" destOrd="0" parTransId="{CA2E03F6-329A-C542-9B4E-09F9B07AD746}" sibTransId="{E5096948-CBD6-9642-A0A6-D063E1E6DF9E}"/>
    <dgm:cxn modelId="{80D7BD1E-D999-3246-B9E0-4B0F5DDC70ED}" type="presOf" srcId="{A040FA2E-38A2-084A-8008-52541E336715}" destId="{D12A3F9C-77AE-CD4E-A6A3-593211C3CA4E}" srcOrd="0" destOrd="0" presId="urn:microsoft.com/office/officeart/2005/8/layout/hList6"/>
    <dgm:cxn modelId="{875EBE26-92DA-8E4B-BD92-7955EDFBB187}" srcId="{A040FA2E-38A2-084A-8008-52541E336715}" destId="{0A07CD90-140F-7941-85A9-03DEFAE8EDBA}" srcOrd="0" destOrd="0" parTransId="{DAD4FEC6-4078-F348-8661-DC1CBC9C5EB7}" sibTransId="{A96E2C35-B43C-284A-8F6C-EC255CEB46E2}"/>
    <dgm:cxn modelId="{23A9C733-27EF-434F-9365-C411D3BA490E}" type="presOf" srcId="{0A07CD90-140F-7941-85A9-03DEFAE8EDBA}" destId="{D12A3F9C-77AE-CD4E-A6A3-593211C3CA4E}" srcOrd="0" destOrd="1" presId="urn:microsoft.com/office/officeart/2005/8/layout/hList6"/>
    <dgm:cxn modelId="{2A6F20E4-25B2-7B44-8C55-27E5C340620D}" type="presOf" srcId="{F8483AC0-93EA-E841-B4FA-277AE639765E}" destId="{9CDB328D-A836-A442-A1ED-9E5CA29EB382}" srcOrd="0" destOrd="0" presId="urn:microsoft.com/office/officeart/2005/8/layout/hList6"/>
    <dgm:cxn modelId="{66E3E055-BE84-8A4B-AA56-3B28D1FE623F}" srcId="{A040FA2E-38A2-084A-8008-52541E336715}" destId="{A452C825-FC81-9A4C-AA41-A8075B54C907}" srcOrd="1" destOrd="0" parTransId="{E1846D62-E179-AC46-B3A2-565133559C19}" sibTransId="{CA980892-163F-984A-8353-259B373E2547}"/>
    <dgm:cxn modelId="{FC7A22DC-536E-C342-BCA5-C55E62EC61F1}" type="presOf" srcId="{A452C825-FC81-9A4C-AA41-A8075B54C907}" destId="{D12A3F9C-77AE-CD4E-A6A3-593211C3CA4E}" srcOrd="0" destOrd="2" presId="urn:microsoft.com/office/officeart/2005/8/layout/hList6"/>
    <dgm:cxn modelId="{ABD42188-5789-FE48-98AD-B29DBAEF1104}" type="presParOf" srcId="{9CDB328D-A836-A442-A1ED-9E5CA29EB382}" destId="{D12A3F9C-77AE-CD4E-A6A3-593211C3CA4E}"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C8DE37B-A3E7-3A44-84B8-18447E67AA4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0187175F-5EEB-A649-917F-B8E746E12A5B}">
      <dgm:prSet phldrT="[Text]"/>
      <dgm:spPr/>
      <dgm:t>
        <a:bodyPr/>
        <a:lstStyle/>
        <a:p>
          <a:r>
            <a:rPr lang="en-NZ" dirty="0" smtClean="0"/>
            <a:t>These tables provide information about:</a:t>
          </a:r>
          <a:endParaRPr lang="en-US" dirty="0"/>
        </a:p>
      </dgm:t>
    </dgm:pt>
    <dgm:pt modelId="{7C194169-9A67-084C-9DDA-F6F91D1F548A}" type="parTrans" cxnId="{3F6CA88F-2837-2E40-89BC-32290E93EFBD}">
      <dgm:prSet/>
      <dgm:spPr/>
      <dgm:t>
        <a:bodyPr/>
        <a:lstStyle/>
        <a:p>
          <a:endParaRPr lang="en-US"/>
        </a:p>
      </dgm:t>
    </dgm:pt>
    <dgm:pt modelId="{462978F6-1F9F-6049-8646-188F819CD73F}" type="sibTrans" cxnId="{3F6CA88F-2837-2E40-89BC-32290E93EFBD}">
      <dgm:prSet/>
      <dgm:spPr/>
      <dgm:t>
        <a:bodyPr/>
        <a:lstStyle/>
        <a:p>
          <a:endParaRPr lang="en-US"/>
        </a:p>
      </dgm:t>
    </dgm:pt>
    <dgm:pt modelId="{8F2CF82E-89BA-BA4F-AF4C-4E4D23C137A8}">
      <dgm:prSet/>
      <dgm:spPr/>
      <dgm:t>
        <a:bodyPr/>
        <a:lstStyle/>
        <a:p>
          <a:r>
            <a:rPr lang="en-US" smtClean="0"/>
            <a:t>existence of files</a:t>
          </a:r>
          <a:endParaRPr lang="en-US" dirty="0" smtClean="0"/>
        </a:p>
      </dgm:t>
    </dgm:pt>
    <dgm:pt modelId="{A9DF3DCD-649B-6942-BCA8-145CB4B439A7}" type="parTrans" cxnId="{0076936E-2D7A-D041-B242-499BE0E971AB}">
      <dgm:prSet/>
      <dgm:spPr/>
      <dgm:t>
        <a:bodyPr/>
        <a:lstStyle/>
        <a:p>
          <a:endParaRPr lang="en-US"/>
        </a:p>
      </dgm:t>
    </dgm:pt>
    <dgm:pt modelId="{910212EA-EC89-B540-A529-E8CC91E665AF}" type="sibTrans" cxnId="{0076936E-2D7A-D041-B242-499BE0E971AB}">
      <dgm:prSet/>
      <dgm:spPr/>
      <dgm:t>
        <a:bodyPr/>
        <a:lstStyle/>
        <a:p>
          <a:endParaRPr lang="en-US"/>
        </a:p>
      </dgm:t>
    </dgm:pt>
    <dgm:pt modelId="{9E57F95E-88E2-7A49-8636-5CA2098542D3}">
      <dgm:prSet/>
      <dgm:spPr/>
      <dgm:t>
        <a:bodyPr/>
        <a:lstStyle/>
        <a:p>
          <a:r>
            <a:rPr lang="en-US" smtClean="0"/>
            <a:t>location on secondary memory</a:t>
          </a:r>
          <a:endParaRPr lang="en-US" dirty="0" smtClean="0"/>
        </a:p>
      </dgm:t>
    </dgm:pt>
    <dgm:pt modelId="{DFE4B9AA-B9AD-F543-9DDA-1E7953DBD416}" type="parTrans" cxnId="{6CECE787-395D-2D40-A0A2-05B1D5F30620}">
      <dgm:prSet/>
      <dgm:spPr/>
      <dgm:t>
        <a:bodyPr/>
        <a:lstStyle/>
        <a:p>
          <a:endParaRPr lang="en-US"/>
        </a:p>
      </dgm:t>
    </dgm:pt>
    <dgm:pt modelId="{BEACEA7A-3B4A-4340-84A2-4416D9266CC4}" type="sibTrans" cxnId="{6CECE787-395D-2D40-A0A2-05B1D5F30620}">
      <dgm:prSet/>
      <dgm:spPr/>
      <dgm:t>
        <a:bodyPr/>
        <a:lstStyle/>
        <a:p>
          <a:endParaRPr lang="en-US"/>
        </a:p>
      </dgm:t>
    </dgm:pt>
    <dgm:pt modelId="{2B0937E0-5474-0B44-948E-E277F5754624}">
      <dgm:prSet/>
      <dgm:spPr/>
      <dgm:t>
        <a:bodyPr/>
        <a:lstStyle/>
        <a:p>
          <a:r>
            <a:rPr lang="en-US" smtClean="0"/>
            <a:t>current status</a:t>
          </a:r>
          <a:endParaRPr lang="en-US" dirty="0" smtClean="0"/>
        </a:p>
      </dgm:t>
    </dgm:pt>
    <dgm:pt modelId="{7D82712C-7A35-364F-9B3B-284F0E9F19CA}" type="parTrans" cxnId="{D1BC6A98-A9B0-D44F-84CA-D28E458D25EE}">
      <dgm:prSet/>
      <dgm:spPr/>
      <dgm:t>
        <a:bodyPr/>
        <a:lstStyle/>
        <a:p>
          <a:endParaRPr lang="en-US"/>
        </a:p>
      </dgm:t>
    </dgm:pt>
    <dgm:pt modelId="{0716F3C2-7F3B-8745-B871-B9CAD70D0855}" type="sibTrans" cxnId="{D1BC6A98-A9B0-D44F-84CA-D28E458D25EE}">
      <dgm:prSet/>
      <dgm:spPr/>
      <dgm:t>
        <a:bodyPr/>
        <a:lstStyle/>
        <a:p>
          <a:endParaRPr lang="en-US"/>
        </a:p>
      </dgm:t>
    </dgm:pt>
    <dgm:pt modelId="{2AB9EC0E-0C5D-6D46-9B5D-76DDEC4AD3D5}">
      <dgm:prSet/>
      <dgm:spPr/>
      <dgm:t>
        <a:bodyPr/>
        <a:lstStyle/>
        <a:p>
          <a:r>
            <a:rPr lang="en-NZ" smtClean="0"/>
            <a:t>other attributes</a:t>
          </a:r>
          <a:endParaRPr lang="en-US" dirty="0" smtClean="0"/>
        </a:p>
      </dgm:t>
    </dgm:pt>
    <dgm:pt modelId="{ABB936FE-3E30-C745-84D5-50F64B3DEC10}" type="parTrans" cxnId="{B167301A-E8CF-1A4A-A358-521905DD1047}">
      <dgm:prSet/>
      <dgm:spPr/>
      <dgm:t>
        <a:bodyPr/>
        <a:lstStyle/>
        <a:p>
          <a:endParaRPr lang="en-US"/>
        </a:p>
      </dgm:t>
    </dgm:pt>
    <dgm:pt modelId="{F70E35F4-F3A7-DC4F-A801-E90C22E24073}" type="sibTrans" cxnId="{B167301A-E8CF-1A4A-A358-521905DD1047}">
      <dgm:prSet/>
      <dgm:spPr/>
      <dgm:t>
        <a:bodyPr/>
        <a:lstStyle/>
        <a:p>
          <a:endParaRPr lang="en-US"/>
        </a:p>
      </dgm:t>
    </dgm:pt>
    <dgm:pt modelId="{A738D775-1FD4-BE4D-A346-D7A5A7E8D368}" type="pres">
      <dgm:prSet presAssocID="{EC8DE37B-A3E7-3A44-84B8-18447E67AA42}" presName="linear" presStyleCnt="0">
        <dgm:presLayoutVars>
          <dgm:dir/>
          <dgm:animLvl val="lvl"/>
          <dgm:resizeHandles val="exact"/>
        </dgm:presLayoutVars>
      </dgm:prSet>
      <dgm:spPr/>
      <dgm:t>
        <a:bodyPr/>
        <a:lstStyle/>
        <a:p>
          <a:endParaRPr lang="en-US"/>
        </a:p>
      </dgm:t>
    </dgm:pt>
    <dgm:pt modelId="{F1CF573D-EF45-F742-8B9F-5840A5DE5ACA}" type="pres">
      <dgm:prSet presAssocID="{0187175F-5EEB-A649-917F-B8E746E12A5B}" presName="parentLin" presStyleCnt="0"/>
      <dgm:spPr/>
    </dgm:pt>
    <dgm:pt modelId="{7371FC89-F36C-3D49-832F-E59D73C74E10}" type="pres">
      <dgm:prSet presAssocID="{0187175F-5EEB-A649-917F-B8E746E12A5B}" presName="parentLeftMargin" presStyleLbl="node1" presStyleIdx="0" presStyleCnt="1"/>
      <dgm:spPr/>
      <dgm:t>
        <a:bodyPr/>
        <a:lstStyle/>
        <a:p>
          <a:endParaRPr lang="en-US"/>
        </a:p>
      </dgm:t>
    </dgm:pt>
    <dgm:pt modelId="{0CEFEDA6-C6BD-4242-A36C-ADC20C2F1CA7}" type="pres">
      <dgm:prSet presAssocID="{0187175F-5EEB-A649-917F-B8E746E12A5B}" presName="parentText" presStyleLbl="node1" presStyleIdx="0" presStyleCnt="1">
        <dgm:presLayoutVars>
          <dgm:chMax val="0"/>
          <dgm:bulletEnabled val="1"/>
        </dgm:presLayoutVars>
      </dgm:prSet>
      <dgm:spPr/>
      <dgm:t>
        <a:bodyPr/>
        <a:lstStyle/>
        <a:p>
          <a:endParaRPr lang="en-US"/>
        </a:p>
      </dgm:t>
    </dgm:pt>
    <dgm:pt modelId="{4B3E280C-E243-5343-B27A-FB049E6110FE}" type="pres">
      <dgm:prSet presAssocID="{0187175F-5EEB-A649-917F-B8E746E12A5B}" presName="negativeSpace" presStyleCnt="0"/>
      <dgm:spPr/>
    </dgm:pt>
    <dgm:pt modelId="{B65E8AE7-B8C6-0241-9480-2CDA1CF97203}" type="pres">
      <dgm:prSet presAssocID="{0187175F-5EEB-A649-917F-B8E746E12A5B}" presName="childText" presStyleLbl="conFgAcc1" presStyleIdx="0" presStyleCnt="1">
        <dgm:presLayoutVars>
          <dgm:bulletEnabled val="1"/>
        </dgm:presLayoutVars>
      </dgm:prSet>
      <dgm:spPr/>
      <dgm:t>
        <a:bodyPr/>
        <a:lstStyle/>
        <a:p>
          <a:endParaRPr lang="en-US"/>
        </a:p>
      </dgm:t>
    </dgm:pt>
  </dgm:ptLst>
  <dgm:cxnLst>
    <dgm:cxn modelId="{1C362A31-9138-504D-B438-FCDA4C71901D}" type="presOf" srcId="{0187175F-5EEB-A649-917F-B8E746E12A5B}" destId="{7371FC89-F36C-3D49-832F-E59D73C74E10}" srcOrd="0" destOrd="0" presId="urn:microsoft.com/office/officeart/2005/8/layout/list1"/>
    <dgm:cxn modelId="{B167301A-E8CF-1A4A-A358-521905DD1047}" srcId="{0187175F-5EEB-A649-917F-B8E746E12A5B}" destId="{2AB9EC0E-0C5D-6D46-9B5D-76DDEC4AD3D5}" srcOrd="3" destOrd="0" parTransId="{ABB936FE-3E30-C745-84D5-50F64B3DEC10}" sibTransId="{F70E35F4-F3A7-DC4F-A801-E90C22E24073}"/>
    <dgm:cxn modelId="{A3B98843-D995-AB40-8B43-73D1197A9B9A}" type="presOf" srcId="{8F2CF82E-89BA-BA4F-AF4C-4E4D23C137A8}" destId="{B65E8AE7-B8C6-0241-9480-2CDA1CF97203}" srcOrd="0" destOrd="0" presId="urn:microsoft.com/office/officeart/2005/8/layout/list1"/>
    <dgm:cxn modelId="{E4C2429A-AD9C-8049-B4A2-4C68171D179D}" type="presOf" srcId="{9E57F95E-88E2-7A49-8636-5CA2098542D3}" destId="{B65E8AE7-B8C6-0241-9480-2CDA1CF97203}" srcOrd="0" destOrd="1" presId="urn:microsoft.com/office/officeart/2005/8/layout/list1"/>
    <dgm:cxn modelId="{3B9A0E96-6CA8-D140-AE6E-B5975FF4FBDD}" type="presOf" srcId="{0187175F-5EEB-A649-917F-B8E746E12A5B}" destId="{0CEFEDA6-C6BD-4242-A36C-ADC20C2F1CA7}" srcOrd="1" destOrd="0" presId="urn:microsoft.com/office/officeart/2005/8/layout/list1"/>
    <dgm:cxn modelId="{D1BC6A98-A9B0-D44F-84CA-D28E458D25EE}" srcId="{0187175F-5EEB-A649-917F-B8E746E12A5B}" destId="{2B0937E0-5474-0B44-948E-E277F5754624}" srcOrd="2" destOrd="0" parTransId="{7D82712C-7A35-364F-9B3B-284F0E9F19CA}" sibTransId="{0716F3C2-7F3B-8745-B871-B9CAD70D0855}"/>
    <dgm:cxn modelId="{6CECE787-395D-2D40-A0A2-05B1D5F30620}" srcId="{0187175F-5EEB-A649-917F-B8E746E12A5B}" destId="{9E57F95E-88E2-7A49-8636-5CA2098542D3}" srcOrd="1" destOrd="0" parTransId="{DFE4B9AA-B9AD-F543-9DDA-1E7953DBD416}" sibTransId="{BEACEA7A-3B4A-4340-84A2-4416D9266CC4}"/>
    <dgm:cxn modelId="{004DB39D-5932-CE45-9E18-7ED0A3E89BCE}" type="presOf" srcId="{2B0937E0-5474-0B44-948E-E277F5754624}" destId="{B65E8AE7-B8C6-0241-9480-2CDA1CF97203}" srcOrd="0" destOrd="2" presId="urn:microsoft.com/office/officeart/2005/8/layout/list1"/>
    <dgm:cxn modelId="{0076936E-2D7A-D041-B242-499BE0E971AB}" srcId="{0187175F-5EEB-A649-917F-B8E746E12A5B}" destId="{8F2CF82E-89BA-BA4F-AF4C-4E4D23C137A8}" srcOrd="0" destOrd="0" parTransId="{A9DF3DCD-649B-6942-BCA8-145CB4B439A7}" sibTransId="{910212EA-EC89-B540-A529-E8CC91E665AF}"/>
    <dgm:cxn modelId="{3750D8EE-1F16-7A4D-9612-FF7A0AEAC11F}" type="presOf" srcId="{2AB9EC0E-0C5D-6D46-9B5D-76DDEC4AD3D5}" destId="{B65E8AE7-B8C6-0241-9480-2CDA1CF97203}" srcOrd="0" destOrd="3" presId="urn:microsoft.com/office/officeart/2005/8/layout/list1"/>
    <dgm:cxn modelId="{1B24F423-BF5C-5A4D-9F28-A21761E6A60D}" type="presOf" srcId="{EC8DE37B-A3E7-3A44-84B8-18447E67AA42}" destId="{A738D775-1FD4-BE4D-A346-D7A5A7E8D368}" srcOrd="0" destOrd="0" presId="urn:microsoft.com/office/officeart/2005/8/layout/list1"/>
    <dgm:cxn modelId="{3F6CA88F-2837-2E40-89BC-32290E93EFBD}" srcId="{EC8DE37B-A3E7-3A44-84B8-18447E67AA42}" destId="{0187175F-5EEB-A649-917F-B8E746E12A5B}" srcOrd="0" destOrd="0" parTransId="{7C194169-9A67-084C-9DDA-F6F91D1F548A}" sibTransId="{462978F6-1F9F-6049-8646-188F819CD73F}"/>
    <dgm:cxn modelId="{B3E73C5E-DA33-6845-A8D9-2F786B400C8A}" type="presParOf" srcId="{A738D775-1FD4-BE4D-A346-D7A5A7E8D368}" destId="{F1CF573D-EF45-F742-8B9F-5840A5DE5ACA}" srcOrd="0" destOrd="0" presId="urn:microsoft.com/office/officeart/2005/8/layout/list1"/>
    <dgm:cxn modelId="{34162EE4-35AE-6F42-A932-4430311272E7}" type="presParOf" srcId="{F1CF573D-EF45-F742-8B9F-5840A5DE5ACA}" destId="{7371FC89-F36C-3D49-832F-E59D73C74E10}" srcOrd="0" destOrd="0" presId="urn:microsoft.com/office/officeart/2005/8/layout/list1"/>
    <dgm:cxn modelId="{68763359-A7DE-7045-94E1-BE521884106E}" type="presParOf" srcId="{F1CF573D-EF45-F742-8B9F-5840A5DE5ACA}" destId="{0CEFEDA6-C6BD-4242-A36C-ADC20C2F1CA7}" srcOrd="1" destOrd="0" presId="urn:microsoft.com/office/officeart/2005/8/layout/list1"/>
    <dgm:cxn modelId="{A4F72647-E674-BD43-B24E-9963244BB20D}" type="presParOf" srcId="{A738D775-1FD4-BE4D-A346-D7A5A7E8D368}" destId="{4B3E280C-E243-5343-B27A-FB049E6110FE}" srcOrd="1" destOrd="0" presId="urn:microsoft.com/office/officeart/2005/8/layout/list1"/>
    <dgm:cxn modelId="{90A3924C-087A-6A46-A00B-547972CB63A3}" type="presParOf" srcId="{A738D775-1FD4-BE4D-A346-D7A5A7E8D368}" destId="{B65E8AE7-B8C6-0241-9480-2CDA1CF9720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BBE418-ADD4-D949-84CA-7AC3A75DC2A5}" type="doc">
      <dgm:prSet loTypeId="urn:microsoft.com/office/officeart/2005/8/layout/vList6" loCatId="process" qsTypeId="urn:microsoft.com/office/officeart/2005/8/quickstyle/simple4" qsCatId="simple" csTypeId="urn:microsoft.com/office/officeart/2005/8/colors/accent1_2" csCatId="accent1" phldr="1"/>
      <dgm:spPr/>
      <dgm:t>
        <a:bodyPr/>
        <a:lstStyle/>
        <a:p>
          <a:endParaRPr lang="en-US"/>
        </a:p>
      </dgm:t>
    </dgm:pt>
    <dgm:pt modelId="{66819343-F3D7-DF41-8F49-5D548F1D3CF5}">
      <dgm:prSet phldrT="[Text]"/>
      <dgm:spPr/>
      <dgm:t>
        <a:bodyPr/>
        <a:lstStyle/>
        <a:p>
          <a:r>
            <a:rPr lang="en-US" dirty="0" smtClean="0"/>
            <a:t>To manage and control a process the OS must know:</a:t>
          </a:r>
          <a:endParaRPr lang="en-US" dirty="0"/>
        </a:p>
      </dgm:t>
    </dgm:pt>
    <dgm:pt modelId="{827372AA-4ACC-1042-8DEE-9246C4DD0873}" type="parTrans" cxnId="{EC8629B5-C266-0940-AE4C-B7520F5CF6A0}">
      <dgm:prSet/>
      <dgm:spPr/>
      <dgm:t>
        <a:bodyPr/>
        <a:lstStyle/>
        <a:p>
          <a:endParaRPr lang="en-US"/>
        </a:p>
      </dgm:t>
    </dgm:pt>
    <dgm:pt modelId="{C927A0E6-4DCE-DE4D-827E-6F4964624835}" type="sibTrans" cxnId="{EC8629B5-C266-0940-AE4C-B7520F5CF6A0}">
      <dgm:prSet/>
      <dgm:spPr/>
      <dgm:t>
        <a:bodyPr/>
        <a:lstStyle/>
        <a:p>
          <a:endParaRPr lang="en-US"/>
        </a:p>
      </dgm:t>
    </dgm:pt>
    <dgm:pt modelId="{871B42AC-8470-FF4E-BEC0-53B3579113D7}">
      <dgm:prSet/>
      <dgm:spPr>
        <a:solidFill>
          <a:schemeClr val="accent2"/>
        </a:solidFill>
        <a:ln>
          <a:solidFill>
            <a:schemeClr val="accent1">
              <a:lumMod val="75000"/>
            </a:schemeClr>
          </a:solidFill>
        </a:ln>
      </dgm:spPr>
      <dgm:t>
        <a:bodyPr/>
        <a:lstStyle/>
        <a:p>
          <a:r>
            <a:rPr lang="en-US" smtClean="0"/>
            <a:t>where the process is located</a:t>
          </a:r>
          <a:endParaRPr lang="en-US" dirty="0" smtClean="0"/>
        </a:p>
      </dgm:t>
    </dgm:pt>
    <dgm:pt modelId="{F897EE57-C814-2246-B2C4-FABFB79714A7}" type="parTrans" cxnId="{9D7C1A31-9DCF-FA4C-A300-7393923830E6}">
      <dgm:prSet/>
      <dgm:spPr/>
      <dgm:t>
        <a:bodyPr/>
        <a:lstStyle/>
        <a:p>
          <a:endParaRPr lang="en-US"/>
        </a:p>
      </dgm:t>
    </dgm:pt>
    <dgm:pt modelId="{C169AE27-A056-F248-8D2D-0DD9382CC185}" type="sibTrans" cxnId="{9D7C1A31-9DCF-FA4C-A300-7393923830E6}">
      <dgm:prSet/>
      <dgm:spPr/>
      <dgm:t>
        <a:bodyPr/>
        <a:lstStyle/>
        <a:p>
          <a:endParaRPr lang="en-US"/>
        </a:p>
      </dgm:t>
    </dgm:pt>
    <dgm:pt modelId="{1CD70AB2-3EDE-C94F-9DF9-922D6B5FC88B}">
      <dgm:prSet/>
      <dgm:spPr>
        <a:solidFill>
          <a:schemeClr val="accent2"/>
        </a:solidFill>
        <a:ln>
          <a:solidFill>
            <a:schemeClr val="accent1">
              <a:lumMod val="75000"/>
            </a:schemeClr>
          </a:solidFill>
        </a:ln>
      </dgm:spPr>
      <dgm:t>
        <a:bodyPr/>
        <a:lstStyle/>
        <a:p>
          <a:r>
            <a:rPr lang="en-US" smtClean="0"/>
            <a:t>the attributes of the process that are necessary for its management</a:t>
          </a:r>
          <a:endParaRPr lang="en-US" dirty="0" smtClean="0"/>
        </a:p>
      </dgm:t>
    </dgm:pt>
    <dgm:pt modelId="{56FE4BE3-C832-D749-849A-E5B9E272A411}" type="parTrans" cxnId="{563CC5BA-3E56-5344-BBAC-360C7C442AD6}">
      <dgm:prSet/>
      <dgm:spPr/>
      <dgm:t>
        <a:bodyPr/>
        <a:lstStyle/>
        <a:p>
          <a:endParaRPr lang="en-US"/>
        </a:p>
      </dgm:t>
    </dgm:pt>
    <dgm:pt modelId="{2C72B771-19F4-A843-9100-AE396A5A5608}" type="sibTrans" cxnId="{563CC5BA-3E56-5344-BBAC-360C7C442AD6}">
      <dgm:prSet/>
      <dgm:spPr/>
      <dgm:t>
        <a:bodyPr/>
        <a:lstStyle/>
        <a:p>
          <a:endParaRPr lang="en-US"/>
        </a:p>
      </dgm:t>
    </dgm:pt>
    <dgm:pt modelId="{44FCB1B8-3A80-BD42-97D8-DDBC3F17992A}" type="pres">
      <dgm:prSet presAssocID="{C0BBE418-ADD4-D949-84CA-7AC3A75DC2A5}" presName="Name0" presStyleCnt="0">
        <dgm:presLayoutVars>
          <dgm:dir/>
          <dgm:animLvl val="lvl"/>
          <dgm:resizeHandles/>
        </dgm:presLayoutVars>
      </dgm:prSet>
      <dgm:spPr/>
      <dgm:t>
        <a:bodyPr/>
        <a:lstStyle/>
        <a:p>
          <a:endParaRPr lang="en-US"/>
        </a:p>
      </dgm:t>
    </dgm:pt>
    <dgm:pt modelId="{8BA68693-627A-904C-84FE-265B9ADA1F48}" type="pres">
      <dgm:prSet presAssocID="{66819343-F3D7-DF41-8F49-5D548F1D3CF5}" presName="linNode" presStyleCnt="0"/>
      <dgm:spPr/>
    </dgm:pt>
    <dgm:pt modelId="{124922B8-514C-784B-AB7F-197C6AA9DFC8}" type="pres">
      <dgm:prSet presAssocID="{66819343-F3D7-DF41-8F49-5D548F1D3CF5}" presName="parentShp" presStyleLbl="node1" presStyleIdx="0" presStyleCnt="1">
        <dgm:presLayoutVars>
          <dgm:bulletEnabled val="1"/>
        </dgm:presLayoutVars>
      </dgm:prSet>
      <dgm:spPr/>
      <dgm:t>
        <a:bodyPr/>
        <a:lstStyle/>
        <a:p>
          <a:endParaRPr lang="en-US"/>
        </a:p>
      </dgm:t>
    </dgm:pt>
    <dgm:pt modelId="{FC5F1453-A84B-C04C-A3D7-88BA22B5CF02}" type="pres">
      <dgm:prSet presAssocID="{66819343-F3D7-DF41-8F49-5D548F1D3CF5}" presName="childShp" presStyleLbl="bgAccFollowNode1" presStyleIdx="0" presStyleCnt="1">
        <dgm:presLayoutVars>
          <dgm:bulletEnabled val="1"/>
        </dgm:presLayoutVars>
      </dgm:prSet>
      <dgm:spPr/>
      <dgm:t>
        <a:bodyPr/>
        <a:lstStyle/>
        <a:p>
          <a:endParaRPr lang="en-US"/>
        </a:p>
      </dgm:t>
    </dgm:pt>
  </dgm:ptLst>
  <dgm:cxnLst>
    <dgm:cxn modelId="{26D225B4-B696-0E40-9D4E-B40C96219E4A}" type="presOf" srcId="{1CD70AB2-3EDE-C94F-9DF9-922D6B5FC88B}" destId="{FC5F1453-A84B-C04C-A3D7-88BA22B5CF02}" srcOrd="0" destOrd="1" presId="urn:microsoft.com/office/officeart/2005/8/layout/vList6"/>
    <dgm:cxn modelId="{EC8629B5-C266-0940-AE4C-B7520F5CF6A0}" srcId="{C0BBE418-ADD4-D949-84CA-7AC3A75DC2A5}" destId="{66819343-F3D7-DF41-8F49-5D548F1D3CF5}" srcOrd="0" destOrd="0" parTransId="{827372AA-4ACC-1042-8DEE-9246C4DD0873}" sibTransId="{C927A0E6-4DCE-DE4D-827E-6F4964624835}"/>
    <dgm:cxn modelId="{563CC5BA-3E56-5344-BBAC-360C7C442AD6}" srcId="{66819343-F3D7-DF41-8F49-5D548F1D3CF5}" destId="{1CD70AB2-3EDE-C94F-9DF9-922D6B5FC88B}" srcOrd="1" destOrd="0" parTransId="{56FE4BE3-C832-D749-849A-E5B9E272A411}" sibTransId="{2C72B771-19F4-A843-9100-AE396A5A5608}"/>
    <dgm:cxn modelId="{52275CBE-DBC6-D641-8504-E9381185D325}" type="presOf" srcId="{C0BBE418-ADD4-D949-84CA-7AC3A75DC2A5}" destId="{44FCB1B8-3A80-BD42-97D8-DDBC3F17992A}" srcOrd="0" destOrd="0" presId="urn:microsoft.com/office/officeart/2005/8/layout/vList6"/>
    <dgm:cxn modelId="{9D7C1A31-9DCF-FA4C-A300-7393923830E6}" srcId="{66819343-F3D7-DF41-8F49-5D548F1D3CF5}" destId="{871B42AC-8470-FF4E-BEC0-53B3579113D7}" srcOrd="0" destOrd="0" parTransId="{F897EE57-C814-2246-B2C4-FABFB79714A7}" sibTransId="{C169AE27-A056-F248-8D2D-0DD9382CC185}"/>
    <dgm:cxn modelId="{2A4FE2B6-33C9-794D-97A9-09746A8A2EDD}" type="presOf" srcId="{66819343-F3D7-DF41-8F49-5D548F1D3CF5}" destId="{124922B8-514C-784B-AB7F-197C6AA9DFC8}" srcOrd="0" destOrd="0" presId="urn:microsoft.com/office/officeart/2005/8/layout/vList6"/>
    <dgm:cxn modelId="{2CF55D96-B46E-034B-A553-1C2AC1F0E546}" type="presOf" srcId="{871B42AC-8470-FF4E-BEC0-53B3579113D7}" destId="{FC5F1453-A84B-C04C-A3D7-88BA22B5CF02}" srcOrd="0" destOrd="0" presId="urn:microsoft.com/office/officeart/2005/8/layout/vList6"/>
    <dgm:cxn modelId="{463C4629-5954-8143-99E7-93894E8CAFAF}" type="presParOf" srcId="{44FCB1B8-3A80-BD42-97D8-DDBC3F17992A}" destId="{8BA68693-627A-904C-84FE-265B9ADA1F48}" srcOrd="0" destOrd="0" presId="urn:microsoft.com/office/officeart/2005/8/layout/vList6"/>
    <dgm:cxn modelId="{FD76F2BF-D4F5-D046-9182-8589FA5B22B1}" type="presParOf" srcId="{8BA68693-627A-904C-84FE-265B9ADA1F48}" destId="{124922B8-514C-784B-AB7F-197C6AA9DFC8}" srcOrd="0" destOrd="0" presId="urn:microsoft.com/office/officeart/2005/8/layout/vList6"/>
    <dgm:cxn modelId="{C105813D-31FC-F64C-89E4-E8097B6EBB2B}" type="presParOf" srcId="{8BA68693-627A-904C-84FE-265B9ADA1F48}" destId="{FC5F1453-A84B-C04C-A3D7-88BA22B5CF02}"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5CC2E59-4DA7-E74F-9953-307B4CE48149}"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0E6368D5-B059-024E-91DF-DD3FD8F3EF0D}">
      <dgm:prSet/>
      <dgm:spPr>
        <a:solidFill>
          <a:schemeClr val="accent2">
            <a:alpha val="90000"/>
          </a:schemeClr>
        </a:solidFill>
      </dgm:spPr>
      <dgm:t>
        <a:bodyPr/>
        <a:lstStyle/>
        <a:p>
          <a:pPr rtl="0"/>
          <a:r>
            <a:rPr lang="en-US" b="1" i="0" dirty="0" smtClean="0">
              <a:solidFill>
                <a:schemeClr val="tx1"/>
              </a:solidFill>
            </a:rPr>
            <a:t>Program status word (PSW)</a:t>
          </a:r>
          <a:endParaRPr lang="en-US" b="1" i="0" dirty="0">
            <a:solidFill>
              <a:schemeClr val="tx1"/>
            </a:solidFill>
          </a:endParaRPr>
        </a:p>
      </dgm:t>
    </dgm:pt>
    <dgm:pt modelId="{408E0F17-1ACC-1841-8F3E-800664CB2DEC}" type="parTrans" cxnId="{29E1CBE4-BBC8-8B4B-9BA3-AB74CCFA8F19}">
      <dgm:prSet/>
      <dgm:spPr/>
      <dgm:t>
        <a:bodyPr/>
        <a:lstStyle/>
        <a:p>
          <a:endParaRPr lang="en-US"/>
        </a:p>
      </dgm:t>
    </dgm:pt>
    <dgm:pt modelId="{B1CE820A-D885-E247-82AF-6545FEA2BA75}" type="sibTrans" cxnId="{29E1CBE4-BBC8-8B4B-9BA3-AB74CCFA8F19}">
      <dgm:prSet/>
      <dgm:spPr/>
      <dgm:t>
        <a:bodyPr/>
        <a:lstStyle/>
        <a:p>
          <a:endParaRPr lang="en-US"/>
        </a:p>
      </dgm:t>
    </dgm:pt>
    <dgm:pt modelId="{584FF4AF-EC06-B34A-B20D-98E41B443601}">
      <dgm:prSet/>
      <dgm:spPr>
        <a:solidFill>
          <a:schemeClr val="bg1"/>
        </a:solidFill>
        <a:ln>
          <a:solidFill>
            <a:schemeClr val="accent2"/>
          </a:solidFill>
        </a:ln>
      </dgm:spPr>
      <dgm:t>
        <a:bodyPr/>
        <a:lstStyle/>
        <a:p>
          <a:r>
            <a:rPr lang="en-US" dirty="0" smtClean="0"/>
            <a:t>contains condition codes plus other status information</a:t>
          </a:r>
        </a:p>
      </dgm:t>
    </dgm:pt>
    <dgm:pt modelId="{40A8DCF4-4288-2C4A-8B6E-ACDF403FD1DC}" type="parTrans" cxnId="{4A323747-23F1-864D-BA7E-5145ED0F6E33}">
      <dgm:prSet/>
      <dgm:spPr/>
      <dgm:t>
        <a:bodyPr/>
        <a:lstStyle/>
        <a:p>
          <a:endParaRPr lang="en-US"/>
        </a:p>
      </dgm:t>
    </dgm:pt>
    <dgm:pt modelId="{0BC49143-D86F-0346-8FEF-2E8054AC5E1C}" type="sibTrans" cxnId="{4A323747-23F1-864D-BA7E-5145ED0F6E33}">
      <dgm:prSet/>
      <dgm:spPr/>
      <dgm:t>
        <a:bodyPr/>
        <a:lstStyle/>
        <a:p>
          <a:endParaRPr lang="en-US"/>
        </a:p>
      </dgm:t>
    </dgm:pt>
    <dgm:pt modelId="{8EE38AA4-188A-5745-8218-FC1C3E49E1C9}">
      <dgm:prSet/>
      <dgm:spPr>
        <a:solidFill>
          <a:schemeClr val="bg1"/>
        </a:solidFill>
        <a:ln>
          <a:solidFill>
            <a:schemeClr val="accent2"/>
          </a:solidFill>
        </a:ln>
      </dgm:spPr>
      <dgm:t>
        <a:bodyPr/>
        <a:lstStyle/>
        <a:p>
          <a:r>
            <a:rPr lang="en-US" dirty="0" smtClean="0"/>
            <a:t>EFLAGS register is an example of a PSW used by any OS running on an x86 processor</a:t>
          </a:r>
        </a:p>
      </dgm:t>
    </dgm:pt>
    <dgm:pt modelId="{6787A359-E722-AE41-A329-F6AFA8CA13D8}" type="parTrans" cxnId="{FEE14523-BB8F-F343-A36F-4A8438D035CD}">
      <dgm:prSet/>
      <dgm:spPr/>
      <dgm:t>
        <a:bodyPr/>
        <a:lstStyle/>
        <a:p>
          <a:endParaRPr lang="en-US"/>
        </a:p>
      </dgm:t>
    </dgm:pt>
    <dgm:pt modelId="{2A6D4AC1-87FE-7B49-975E-4FDAB85F7C74}" type="sibTrans" cxnId="{FEE14523-BB8F-F343-A36F-4A8438D035CD}">
      <dgm:prSet/>
      <dgm:spPr/>
      <dgm:t>
        <a:bodyPr/>
        <a:lstStyle/>
        <a:p>
          <a:endParaRPr lang="en-US"/>
        </a:p>
      </dgm:t>
    </dgm:pt>
    <dgm:pt modelId="{47DAB3F8-149F-4545-B6B6-19BA8D4D2964}" type="pres">
      <dgm:prSet presAssocID="{25CC2E59-4DA7-E74F-9953-307B4CE48149}" presName="Name0" presStyleCnt="0">
        <dgm:presLayoutVars>
          <dgm:dir/>
          <dgm:animLvl val="lvl"/>
          <dgm:resizeHandles val="exact"/>
        </dgm:presLayoutVars>
      </dgm:prSet>
      <dgm:spPr/>
      <dgm:t>
        <a:bodyPr/>
        <a:lstStyle/>
        <a:p>
          <a:endParaRPr lang="en-US"/>
        </a:p>
      </dgm:t>
    </dgm:pt>
    <dgm:pt modelId="{533560A8-2585-0E46-809B-2EE6CB369D28}" type="pres">
      <dgm:prSet presAssocID="{0E6368D5-B059-024E-91DF-DD3FD8F3EF0D}" presName="linNode" presStyleCnt="0"/>
      <dgm:spPr/>
    </dgm:pt>
    <dgm:pt modelId="{69F1C722-FAD8-804A-8667-3D295CAE9EBB}" type="pres">
      <dgm:prSet presAssocID="{0E6368D5-B059-024E-91DF-DD3FD8F3EF0D}" presName="parentText" presStyleLbl="node1" presStyleIdx="0" presStyleCnt="1">
        <dgm:presLayoutVars>
          <dgm:chMax val="1"/>
          <dgm:bulletEnabled val="1"/>
        </dgm:presLayoutVars>
      </dgm:prSet>
      <dgm:spPr/>
      <dgm:t>
        <a:bodyPr/>
        <a:lstStyle/>
        <a:p>
          <a:endParaRPr lang="en-US"/>
        </a:p>
      </dgm:t>
    </dgm:pt>
    <dgm:pt modelId="{DE70A5E9-3A8A-7747-AFD3-153EC024C451}" type="pres">
      <dgm:prSet presAssocID="{0E6368D5-B059-024E-91DF-DD3FD8F3EF0D}" presName="descendantText" presStyleLbl="alignAccFollowNode1" presStyleIdx="0" presStyleCnt="1">
        <dgm:presLayoutVars>
          <dgm:bulletEnabled val="1"/>
        </dgm:presLayoutVars>
      </dgm:prSet>
      <dgm:spPr/>
      <dgm:t>
        <a:bodyPr/>
        <a:lstStyle/>
        <a:p>
          <a:endParaRPr lang="en-US"/>
        </a:p>
      </dgm:t>
    </dgm:pt>
  </dgm:ptLst>
  <dgm:cxnLst>
    <dgm:cxn modelId="{FEE14523-BB8F-F343-A36F-4A8438D035CD}" srcId="{0E6368D5-B059-024E-91DF-DD3FD8F3EF0D}" destId="{8EE38AA4-188A-5745-8218-FC1C3E49E1C9}" srcOrd="1" destOrd="0" parTransId="{6787A359-E722-AE41-A329-F6AFA8CA13D8}" sibTransId="{2A6D4AC1-87FE-7B49-975E-4FDAB85F7C74}"/>
    <dgm:cxn modelId="{AAB41742-FB9C-744C-82CB-10C060266578}" type="presOf" srcId="{584FF4AF-EC06-B34A-B20D-98E41B443601}" destId="{DE70A5E9-3A8A-7747-AFD3-153EC024C451}" srcOrd="0" destOrd="0" presId="urn:microsoft.com/office/officeart/2005/8/layout/vList5"/>
    <dgm:cxn modelId="{04F34B51-024A-7345-B5B6-E4B2FD9A1915}" type="presOf" srcId="{8EE38AA4-188A-5745-8218-FC1C3E49E1C9}" destId="{DE70A5E9-3A8A-7747-AFD3-153EC024C451}" srcOrd="0" destOrd="1" presId="urn:microsoft.com/office/officeart/2005/8/layout/vList5"/>
    <dgm:cxn modelId="{4A323747-23F1-864D-BA7E-5145ED0F6E33}" srcId="{0E6368D5-B059-024E-91DF-DD3FD8F3EF0D}" destId="{584FF4AF-EC06-B34A-B20D-98E41B443601}" srcOrd="0" destOrd="0" parTransId="{40A8DCF4-4288-2C4A-8B6E-ACDF403FD1DC}" sibTransId="{0BC49143-D86F-0346-8FEF-2E8054AC5E1C}"/>
    <dgm:cxn modelId="{29E1CBE4-BBC8-8B4B-9BA3-AB74CCFA8F19}" srcId="{25CC2E59-4DA7-E74F-9953-307B4CE48149}" destId="{0E6368D5-B059-024E-91DF-DD3FD8F3EF0D}" srcOrd="0" destOrd="0" parTransId="{408E0F17-1ACC-1841-8F3E-800664CB2DEC}" sibTransId="{B1CE820A-D885-E247-82AF-6545FEA2BA75}"/>
    <dgm:cxn modelId="{29AB4CF9-49A6-0C46-A7EC-FEF4D0BA28A2}" type="presOf" srcId="{25CC2E59-4DA7-E74F-9953-307B4CE48149}" destId="{47DAB3F8-149F-4545-B6B6-19BA8D4D2964}" srcOrd="0" destOrd="0" presId="urn:microsoft.com/office/officeart/2005/8/layout/vList5"/>
    <dgm:cxn modelId="{C9D011EE-738F-204C-97B0-5612C0983F68}" type="presOf" srcId="{0E6368D5-B059-024E-91DF-DD3FD8F3EF0D}" destId="{69F1C722-FAD8-804A-8667-3D295CAE9EBB}" srcOrd="0" destOrd="0" presId="urn:microsoft.com/office/officeart/2005/8/layout/vList5"/>
    <dgm:cxn modelId="{2E31F9A0-494F-CB42-A572-24781A3C417C}" type="presParOf" srcId="{47DAB3F8-149F-4545-B6B6-19BA8D4D2964}" destId="{533560A8-2585-0E46-809B-2EE6CB369D28}" srcOrd="0" destOrd="0" presId="urn:microsoft.com/office/officeart/2005/8/layout/vList5"/>
    <dgm:cxn modelId="{B5EF0C3B-4196-9345-9B98-F06F52122789}" type="presParOf" srcId="{533560A8-2585-0E46-809B-2EE6CB369D28}" destId="{69F1C722-FAD8-804A-8667-3D295CAE9EBB}" srcOrd="0" destOrd="0" presId="urn:microsoft.com/office/officeart/2005/8/layout/vList5"/>
    <dgm:cxn modelId="{FE7F1D22-68C0-E747-9B59-5F792115E707}" type="presParOf" srcId="{533560A8-2585-0E46-809B-2EE6CB369D28}" destId="{DE70A5E9-3A8A-7747-AFD3-153EC024C45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0F2E7-5140-0B44-A47F-00138E696C9A}">
      <dsp:nvSpPr>
        <dsp:cNvPr id="0" name=""/>
        <dsp:cNvSpPr/>
      </dsp:nvSpPr>
      <dsp:spPr>
        <a:xfrm>
          <a:off x="0" y="98273"/>
          <a:ext cx="8153400" cy="887445"/>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en-US" sz="3700" kern="1200" dirty="0" smtClean="0"/>
            <a:t>Program code</a:t>
          </a:r>
          <a:endParaRPr lang="en-US" sz="3700" kern="1200" dirty="0"/>
        </a:p>
      </dsp:txBody>
      <dsp:txXfrm>
        <a:off x="43321" y="141594"/>
        <a:ext cx="8066758" cy="800803"/>
      </dsp:txXfrm>
    </dsp:sp>
    <dsp:sp modelId="{4A1A3D03-DB08-6D4A-9013-6A326781C6BD}">
      <dsp:nvSpPr>
        <dsp:cNvPr id="0" name=""/>
        <dsp:cNvSpPr/>
      </dsp:nvSpPr>
      <dsp:spPr>
        <a:xfrm>
          <a:off x="0" y="985718"/>
          <a:ext cx="8153400" cy="67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7940" rIns="156464" bIns="27940" numCol="1" spcCol="1270" anchor="t" anchorCtr="0">
          <a:noAutofit/>
        </a:bodyPr>
        <a:lstStyle/>
        <a:p>
          <a:pPr marL="282575" lvl="1" indent="-282575" algn="l" defTabSz="914400" rtl="0" eaLnBrk="1" latinLnBrk="0" hangingPunct="1">
            <a:lnSpc>
              <a:spcPct val="90000"/>
            </a:lnSpc>
            <a:spcBef>
              <a:spcPct val="0"/>
            </a:spcBef>
            <a:spcAft>
              <a:spcPct val="20000"/>
            </a:spcAft>
            <a:buClr>
              <a:schemeClr val="accent1"/>
            </a:buClr>
            <a:buSzPct val="75000"/>
            <a:buFont typeface="Wingdings" pitchFamily="2" charset="2"/>
            <a:buChar char="••"/>
          </a:pPr>
          <a:r>
            <a:rPr lang="en-US" sz="2200" kern="1200" dirty="0" smtClean="0">
              <a:solidFill>
                <a:schemeClr val="tx1">
                  <a:lumMod val="85000"/>
                  <a:lumOff val="15000"/>
                </a:schemeClr>
              </a:solidFill>
              <a:latin typeface="+mn-lt"/>
              <a:ea typeface="+mn-ea"/>
              <a:cs typeface="+mn-cs"/>
            </a:rPr>
            <a:t>which may be shared with other processes that are executing the same program</a:t>
          </a:r>
        </a:p>
      </dsp:txBody>
      <dsp:txXfrm>
        <a:off x="0" y="985718"/>
        <a:ext cx="8153400" cy="670162"/>
      </dsp:txXfrm>
    </dsp:sp>
    <dsp:sp modelId="{02FDE227-3421-A249-B877-4E1ACDF3ED5A}">
      <dsp:nvSpPr>
        <dsp:cNvPr id="0" name=""/>
        <dsp:cNvSpPr/>
      </dsp:nvSpPr>
      <dsp:spPr>
        <a:xfrm>
          <a:off x="0" y="1752599"/>
          <a:ext cx="8153400" cy="887445"/>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en-US" sz="3700" kern="1200" dirty="0" smtClean="0"/>
            <a:t>A set of data associated with that code</a:t>
          </a:r>
        </a:p>
      </dsp:txBody>
      <dsp:txXfrm>
        <a:off x="43321" y="1795920"/>
        <a:ext cx="8066758" cy="8008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6DE25-FB72-FE49-B24C-17CD28F7E514}">
      <dsp:nvSpPr>
        <dsp:cNvPr id="0" name=""/>
        <dsp:cNvSpPr/>
      </dsp:nvSpPr>
      <dsp:spPr>
        <a:xfrm rot="5400000">
          <a:off x="932687" y="772667"/>
          <a:ext cx="3108960" cy="2340864"/>
        </a:xfrm>
        <a:prstGeom prst="round2SameRect">
          <a:avLst/>
        </a:prstGeom>
        <a:solidFill>
          <a:schemeClr val="bg1"/>
        </a:solidFill>
        <a:ln w="1587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smtClean="0"/>
            <a:t>user-visible registers</a:t>
          </a:r>
          <a:endParaRPr lang="en-US" sz="2700" kern="1200" dirty="0" smtClean="0"/>
        </a:p>
        <a:p>
          <a:pPr marL="228600" lvl="1" indent="-228600" algn="l" defTabSz="1200150">
            <a:lnSpc>
              <a:spcPct val="90000"/>
            </a:lnSpc>
            <a:spcBef>
              <a:spcPct val="0"/>
            </a:spcBef>
            <a:spcAft>
              <a:spcPct val="15000"/>
            </a:spcAft>
            <a:buChar char="••"/>
          </a:pPr>
          <a:r>
            <a:rPr lang="en-US" sz="2700" kern="1200" smtClean="0"/>
            <a:t>control and status registers</a:t>
          </a:r>
          <a:endParaRPr lang="en-US" sz="2700" kern="1200" dirty="0" smtClean="0"/>
        </a:p>
        <a:p>
          <a:pPr marL="228600" lvl="1" indent="-228600" algn="l" defTabSz="1200150">
            <a:lnSpc>
              <a:spcPct val="90000"/>
            </a:lnSpc>
            <a:spcBef>
              <a:spcPct val="0"/>
            </a:spcBef>
            <a:spcAft>
              <a:spcPct val="15000"/>
            </a:spcAft>
            <a:buChar char="••"/>
          </a:pPr>
          <a:r>
            <a:rPr lang="en-US" sz="2700" kern="1200" smtClean="0"/>
            <a:t>stack pointers</a:t>
          </a:r>
          <a:endParaRPr lang="en-US" sz="2700" kern="1200" dirty="0" smtClean="0"/>
        </a:p>
      </dsp:txBody>
      <dsp:txXfrm rot="-5400000">
        <a:off x="1316735" y="502891"/>
        <a:ext cx="2226592" cy="2880416"/>
      </dsp:txXfrm>
    </dsp:sp>
    <dsp:sp modelId="{B5B16719-90E3-EA42-8665-4817FE208C9E}">
      <dsp:nvSpPr>
        <dsp:cNvPr id="0" name=""/>
        <dsp:cNvSpPr/>
      </dsp:nvSpPr>
      <dsp:spPr>
        <a:xfrm>
          <a:off x="0" y="0"/>
          <a:ext cx="1316736" cy="38862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NZ" sz="2000" kern="1200" dirty="0" smtClean="0"/>
            <a:t>Consists of the contents of processor registers </a:t>
          </a:r>
          <a:endParaRPr lang="en-US" sz="2000" kern="1200" dirty="0"/>
        </a:p>
      </dsp:txBody>
      <dsp:txXfrm>
        <a:off x="64278" y="64278"/>
        <a:ext cx="1188180" cy="37576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F2B9F-EC41-2140-8EC1-5E16AF2C7855}">
      <dsp:nvSpPr>
        <dsp:cNvPr id="0" name=""/>
        <dsp:cNvSpPr/>
      </dsp:nvSpPr>
      <dsp:spPr>
        <a:xfrm>
          <a:off x="0" y="0"/>
          <a:ext cx="4693920" cy="73152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t>assigns a unique process identifier to the new process</a:t>
          </a:r>
          <a:endParaRPr lang="en-US" sz="1900" kern="1200" dirty="0"/>
        </a:p>
      </dsp:txBody>
      <dsp:txXfrm>
        <a:off x="21425" y="21425"/>
        <a:ext cx="3818966" cy="688670"/>
      </dsp:txXfrm>
    </dsp:sp>
    <dsp:sp modelId="{5B5D711A-1B3F-D448-9482-44A847364F32}">
      <dsp:nvSpPr>
        <dsp:cNvPr id="0" name=""/>
        <dsp:cNvSpPr/>
      </dsp:nvSpPr>
      <dsp:spPr>
        <a:xfrm>
          <a:off x="350520" y="833120"/>
          <a:ext cx="4693920" cy="73152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smtClean="0"/>
            <a:t>allocates space for the process</a:t>
          </a:r>
          <a:endParaRPr lang="en-US" sz="1900" kern="1200" dirty="0" smtClean="0"/>
        </a:p>
      </dsp:txBody>
      <dsp:txXfrm>
        <a:off x="371945" y="854545"/>
        <a:ext cx="3825062" cy="688669"/>
      </dsp:txXfrm>
    </dsp:sp>
    <dsp:sp modelId="{E6CD32AC-3E96-AB44-A760-F359511BBE11}">
      <dsp:nvSpPr>
        <dsp:cNvPr id="0" name=""/>
        <dsp:cNvSpPr/>
      </dsp:nvSpPr>
      <dsp:spPr>
        <a:xfrm>
          <a:off x="701039" y="1666240"/>
          <a:ext cx="4693920" cy="73152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smtClean="0"/>
            <a:t>initializes the process control block</a:t>
          </a:r>
          <a:endParaRPr lang="en-US" sz="1900" kern="1200" dirty="0" smtClean="0"/>
        </a:p>
      </dsp:txBody>
      <dsp:txXfrm>
        <a:off x="722464" y="1687665"/>
        <a:ext cx="3825062" cy="688669"/>
      </dsp:txXfrm>
    </dsp:sp>
    <dsp:sp modelId="{AC35228F-21E7-5E47-83A7-D0492D254D58}">
      <dsp:nvSpPr>
        <dsp:cNvPr id="0" name=""/>
        <dsp:cNvSpPr/>
      </dsp:nvSpPr>
      <dsp:spPr>
        <a:xfrm>
          <a:off x="1051559" y="2499360"/>
          <a:ext cx="4693920" cy="73152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smtClean="0"/>
            <a:t>sets the appropriate linkages</a:t>
          </a:r>
          <a:endParaRPr lang="en-US" sz="1900" kern="1200" dirty="0" smtClean="0"/>
        </a:p>
      </dsp:txBody>
      <dsp:txXfrm>
        <a:off x="1072984" y="2520785"/>
        <a:ext cx="3825062" cy="688669"/>
      </dsp:txXfrm>
    </dsp:sp>
    <dsp:sp modelId="{6DAEB0AD-3B63-8740-A6E5-6B3AE3531A2D}">
      <dsp:nvSpPr>
        <dsp:cNvPr id="0" name=""/>
        <dsp:cNvSpPr/>
      </dsp:nvSpPr>
      <dsp:spPr>
        <a:xfrm>
          <a:off x="1402079" y="3332480"/>
          <a:ext cx="4693920" cy="73152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smtClean="0"/>
            <a:t>creates or expands other data structures</a:t>
          </a:r>
          <a:endParaRPr lang="en-US" sz="1900" kern="1200" dirty="0" smtClean="0"/>
        </a:p>
      </dsp:txBody>
      <dsp:txXfrm>
        <a:off x="1423504" y="3353905"/>
        <a:ext cx="3825062" cy="688669"/>
      </dsp:txXfrm>
    </dsp:sp>
    <dsp:sp modelId="{109E467C-1E73-8C45-B39E-5EC0C5B03450}">
      <dsp:nvSpPr>
        <dsp:cNvPr id="0" name=""/>
        <dsp:cNvSpPr/>
      </dsp:nvSpPr>
      <dsp:spPr>
        <a:xfrm>
          <a:off x="4218432" y="534416"/>
          <a:ext cx="475488" cy="475488"/>
        </a:xfrm>
        <a:prstGeom prst="downArrow">
          <a:avLst>
            <a:gd name="adj1" fmla="val 55000"/>
            <a:gd name="adj2" fmla="val 45000"/>
          </a:avLst>
        </a:prstGeom>
        <a:solidFill>
          <a:schemeClr val="accent2"/>
        </a:solidFill>
        <a:ln w="1587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4325417" y="534416"/>
        <a:ext cx="261518" cy="357805"/>
      </dsp:txXfrm>
    </dsp:sp>
    <dsp:sp modelId="{2BDB5B10-9839-7244-804C-B97A8A38670F}">
      <dsp:nvSpPr>
        <dsp:cNvPr id="0" name=""/>
        <dsp:cNvSpPr/>
      </dsp:nvSpPr>
      <dsp:spPr>
        <a:xfrm>
          <a:off x="4568952" y="1367536"/>
          <a:ext cx="475488" cy="475488"/>
        </a:xfrm>
        <a:prstGeom prst="downArrow">
          <a:avLst>
            <a:gd name="adj1" fmla="val 55000"/>
            <a:gd name="adj2" fmla="val 45000"/>
          </a:avLst>
        </a:prstGeom>
        <a:solidFill>
          <a:schemeClr val="accent2"/>
        </a:solidFill>
        <a:ln w="1587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4675937" y="1367536"/>
        <a:ext cx="261518" cy="357805"/>
      </dsp:txXfrm>
    </dsp:sp>
    <dsp:sp modelId="{B61A2D92-3241-AB4E-9449-C71D8D3EE5B6}">
      <dsp:nvSpPr>
        <dsp:cNvPr id="0" name=""/>
        <dsp:cNvSpPr/>
      </dsp:nvSpPr>
      <dsp:spPr>
        <a:xfrm>
          <a:off x="4919472" y="2188464"/>
          <a:ext cx="475488" cy="475488"/>
        </a:xfrm>
        <a:prstGeom prst="downArrow">
          <a:avLst>
            <a:gd name="adj1" fmla="val 55000"/>
            <a:gd name="adj2" fmla="val 45000"/>
          </a:avLst>
        </a:prstGeom>
        <a:solidFill>
          <a:schemeClr val="accent2"/>
        </a:solidFill>
        <a:ln w="1587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5026457" y="2188464"/>
        <a:ext cx="261518" cy="357805"/>
      </dsp:txXfrm>
    </dsp:sp>
    <dsp:sp modelId="{77EDA281-184C-FE4B-B762-E3375FFA90A8}">
      <dsp:nvSpPr>
        <dsp:cNvPr id="0" name=""/>
        <dsp:cNvSpPr/>
      </dsp:nvSpPr>
      <dsp:spPr>
        <a:xfrm>
          <a:off x="5269992" y="3029712"/>
          <a:ext cx="475488" cy="475488"/>
        </a:xfrm>
        <a:prstGeom prst="downArrow">
          <a:avLst>
            <a:gd name="adj1" fmla="val 55000"/>
            <a:gd name="adj2" fmla="val 45000"/>
          </a:avLst>
        </a:prstGeom>
        <a:solidFill>
          <a:schemeClr val="accent2"/>
        </a:solidFill>
        <a:ln w="15875" cap="flat" cmpd="sng" algn="ctr">
          <a:solidFill>
            <a:schemeClr val="tx1"/>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5376977" y="3029712"/>
        <a:ext cx="261518" cy="3578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8FE6C-2B05-C445-8F1C-C2D56EC0B341}">
      <dsp:nvSpPr>
        <dsp:cNvPr id="0" name=""/>
        <dsp:cNvSpPr/>
      </dsp:nvSpPr>
      <dsp:spPr>
        <a:xfrm>
          <a:off x="3343" y="286393"/>
          <a:ext cx="3664445" cy="91611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rtl="0">
            <a:lnSpc>
              <a:spcPct val="90000"/>
            </a:lnSpc>
            <a:spcBef>
              <a:spcPct val="0"/>
            </a:spcBef>
            <a:spcAft>
              <a:spcPct val="35000"/>
            </a:spcAft>
          </a:pPr>
          <a:r>
            <a:rPr lang="en-US" sz="2800" kern="1200" dirty="0" smtClean="0"/>
            <a:t>If no interrupts are pending the processor:</a:t>
          </a:r>
          <a:endParaRPr lang="en-US" sz="2800" kern="1200" dirty="0"/>
        </a:p>
      </dsp:txBody>
      <dsp:txXfrm>
        <a:off x="30175" y="313225"/>
        <a:ext cx="3610781" cy="862447"/>
      </dsp:txXfrm>
    </dsp:sp>
    <dsp:sp modelId="{944F2D45-0854-FF4F-9A45-0B5FBB9415E6}">
      <dsp:nvSpPr>
        <dsp:cNvPr id="0" name=""/>
        <dsp:cNvSpPr/>
      </dsp:nvSpPr>
      <dsp:spPr>
        <a:xfrm rot="5400000">
          <a:off x="1755406" y="1282664"/>
          <a:ext cx="160319" cy="160319"/>
        </a:xfrm>
        <a:prstGeom prst="rightArrow">
          <a:avLst>
            <a:gd name="adj1" fmla="val 667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sp>
    <dsp:sp modelId="{878E7D38-9573-7A46-8835-570D9ED3C168}">
      <dsp:nvSpPr>
        <dsp:cNvPr id="0" name=""/>
        <dsp:cNvSpPr/>
      </dsp:nvSpPr>
      <dsp:spPr>
        <a:xfrm>
          <a:off x="3343" y="1523143"/>
          <a:ext cx="3664445" cy="916111"/>
        </a:xfrm>
        <a:prstGeom prst="roundRect">
          <a:avLst>
            <a:gd name="adj" fmla="val 10000"/>
          </a:avLst>
        </a:prstGeom>
        <a:solidFill>
          <a:schemeClr val="accent2"/>
        </a:solidFill>
        <a:ln w="15875" cap="flat" cmpd="sng" algn="ctr">
          <a:solidFill>
            <a:schemeClr val="bg2">
              <a:lumMod val="2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proceeds to the fetch stage and fetches the next instruction of the current program in the current process</a:t>
          </a:r>
          <a:endParaRPr lang="en-US" sz="1600" b="1" kern="1200" dirty="0"/>
        </a:p>
      </dsp:txBody>
      <dsp:txXfrm>
        <a:off x="30175" y="1549975"/>
        <a:ext cx="3610781" cy="862447"/>
      </dsp:txXfrm>
    </dsp:sp>
    <dsp:sp modelId="{DB54DFA3-E01E-B442-9482-07C506B84309}">
      <dsp:nvSpPr>
        <dsp:cNvPr id="0" name=""/>
        <dsp:cNvSpPr/>
      </dsp:nvSpPr>
      <dsp:spPr>
        <a:xfrm>
          <a:off x="4180811" y="286393"/>
          <a:ext cx="3664445" cy="91611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rtl="0">
            <a:lnSpc>
              <a:spcPct val="90000"/>
            </a:lnSpc>
            <a:spcBef>
              <a:spcPct val="0"/>
            </a:spcBef>
            <a:spcAft>
              <a:spcPct val="35000"/>
            </a:spcAft>
          </a:pPr>
          <a:r>
            <a:rPr lang="en-US" sz="2800" kern="1200" dirty="0" smtClean="0"/>
            <a:t>If an interrupt is pending the processor:</a:t>
          </a:r>
          <a:endParaRPr lang="en-US" sz="2800" kern="1200" dirty="0"/>
        </a:p>
      </dsp:txBody>
      <dsp:txXfrm>
        <a:off x="4207643" y="313225"/>
        <a:ext cx="3610781" cy="862447"/>
      </dsp:txXfrm>
    </dsp:sp>
    <dsp:sp modelId="{A7450743-EE58-D742-9C11-C40E3AA314B2}">
      <dsp:nvSpPr>
        <dsp:cNvPr id="0" name=""/>
        <dsp:cNvSpPr/>
      </dsp:nvSpPr>
      <dsp:spPr>
        <a:xfrm rot="5400000">
          <a:off x="5932874" y="1282664"/>
          <a:ext cx="160319" cy="160319"/>
        </a:xfrm>
        <a:prstGeom prst="rightArrow">
          <a:avLst>
            <a:gd name="adj1" fmla="val 667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sp>
    <dsp:sp modelId="{F38B7510-114B-054F-B7FC-E55A1C978F4A}">
      <dsp:nvSpPr>
        <dsp:cNvPr id="0" name=""/>
        <dsp:cNvSpPr/>
      </dsp:nvSpPr>
      <dsp:spPr>
        <a:xfrm>
          <a:off x="4180811" y="1523143"/>
          <a:ext cx="3664445" cy="916111"/>
        </a:xfrm>
        <a:prstGeom prst="roundRect">
          <a:avLst>
            <a:gd name="adj" fmla="val 10000"/>
          </a:avLst>
        </a:prstGeom>
        <a:solidFill>
          <a:schemeClr val="accent2"/>
        </a:solidFill>
        <a:ln w="15875" cap="flat" cmpd="sng" algn="ctr">
          <a:solidFill>
            <a:schemeClr val="bg2">
              <a:lumMod val="2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sets the program counter to the starting address of an interrupt handler program</a:t>
          </a:r>
          <a:endParaRPr lang="en-US" sz="1600" b="1" kern="1200" dirty="0"/>
        </a:p>
      </dsp:txBody>
      <dsp:txXfrm>
        <a:off x="4207643" y="1549975"/>
        <a:ext cx="3610781" cy="862447"/>
      </dsp:txXfrm>
    </dsp:sp>
    <dsp:sp modelId="{74BDB899-755B-444E-915E-34234A2F80E2}">
      <dsp:nvSpPr>
        <dsp:cNvPr id="0" name=""/>
        <dsp:cNvSpPr/>
      </dsp:nvSpPr>
      <dsp:spPr>
        <a:xfrm rot="5400000">
          <a:off x="5932874" y="2519414"/>
          <a:ext cx="160319" cy="160319"/>
        </a:xfrm>
        <a:prstGeom prst="rightArrow">
          <a:avLst>
            <a:gd name="adj1" fmla="val 66700"/>
            <a:gd name="adj2" fmla="val 5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sp>
    <dsp:sp modelId="{9DCBE4C9-9854-3443-A76A-5007F14AEB74}">
      <dsp:nvSpPr>
        <dsp:cNvPr id="0" name=""/>
        <dsp:cNvSpPr/>
      </dsp:nvSpPr>
      <dsp:spPr>
        <a:xfrm>
          <a:off x="4180811" y="2759894"/>
          <a:ext cx="3664445" cy="916111"/>
        </a:xfrm>
        <a:prstGeom prst="roundRect">
          <a:avLst>
            <a:gd name="adj" fmla="val 10000"/>
          </a:avLst>
        </a:prstGeom>
        <a:solidFill>
          <a:schemeClr val="accent2"/>
        </a:solidFill>
        <a:ln w="15875" cap="flat" cmpd="sng" algn="ctr">
          <a:solidFill>
            <a:schemeClr val="bg2">
              <a:lumMod val="2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t>switches from user mode to kernel mode so that the interrupt processing code may include privileged instructions</a:t>
          </a:r>
          <a:endParaRPr lang="en-US" sz="1600" b="1" kern="1200" dirty="0"/>
        </a:p>
      </dsp:txBody>
      <dsp:txXfrm>
        <a:off x="4207643" y="2786726"/>
        <a:ext cx="3610781" cy="8624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D3BDD-AEEA-5940-BEF7-E4CEB4F3E8D7}">
      <dsp:nvSpPr>
        <dsp:cNvPr id="0" name=""/>
        <dsp:cNvSpPr/>
      </dsp:nvSpPr>
      <dsp:spPr>
        <a:xfrm>
          <a:off x="1068263" y="68069"/>
          <a:ext cx="1616645" cy="969987"/>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save the context of the processor</a:t>
          </a:r>
          <a:endParaRPr lang="en-US" sz="1400" kern="1200" dirty="0"/>
        </a:p>
      </dsp:txBody>
      <dsp:txXfrm>
        <a:off x="1096673" y="96479"/>
        <a:ext cx="1559825" cy="913167"/>
      </dsp:txXfrm>
    </dsp:sp>
    <dsp:sp modelId="{2006BB91-3B87-DA40-B6AE-2A5108A2EF2F}">
      <dsp:nvSpPr>
        <dsp:cNvPr id="0" name=""/>
        <dsp:cNvSpPr/>
      </dsp:nvSpPr>
      <dsp:spPr>
        <a:xfrm rot="119203">
          <a:off x="2817161" y="390760"/>
          <a:ext cx="319032" cy="400928"/>
        </a:xfrm>
        <a:prstGeom prst="rightArrow">
          <a:avLst>
            <a:gd name="adj1" fmla="val 60000"/>
            <a:gd name="adj2" fmla="val 50000"/>
          </a:avLst>
        </a:prstGeom>
        <a:solidFill>
          <a:schemeClr val="accent3"/>
        </a:solidFill>
        <a:ln>
          <a:solidFill>
            <a:schemeClr val="accent3"/>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817190" y="469287"/>
        <a:ext cx="223322" cy="240556"/>
      </dsp:txXfrm>
    </dsp:sp>
    <dsp:sp modelId="{BCC1E542-A582-F347-92E2-47FFAB05B4F4}">
      <dsp:nvSpPr>
        <dsp:cNvPr id="0" name=""/>
        <dsp:cNvSpPr/>
      </dsp:nvSpPr>
      <dsp:spPr>
        <a:xfrm>
          <a:off x="3286494" y="45890"/>
          <a:ext cx="1589890" cy="116731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update the process control block of the process currently in the Running state</a:t>
          </a:r>
        </a:p>
      </dsp:txBody>
      <dsp:txXfrm>
        <a:off x="3320683" y="80079"/>
        <a:ext cx="1521512" cy="1098933"/>
      </dsp:txXfrm>
    </dsp:sp>
    <dsp:sp modelId="{5C63AE9C-3248-D543-A4CF-FBBF3E8FEF02}">
      <dsp:nvSpPr>
        <dsp:cNvPr id="0" name=""/>
        <dsp:cNvSpPr/>
      </dsp:nvSpPr>
      <dsp:spPr>
        <a:xfrm rot="14">
          <a:off x="5042386" y="429087"/>
          <a:ext cx="399913" cy="400928"/>
        </a:xfrm>
        <a:prstGeom prst="rightArrow">
          <a:avLst>
            <a:gd name="adj1" fmla="val 600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5042386" y="509273"/>
        <a:ext cx="279939" cy="240556"/>
      </dsp:txXfrm>
    </dsp:sp>
    <dsp:sp modelId="{7A3273C6-06DA-2A4F-9E7A-C786AEC7AEAC}">
      <dsp:nvSpPr>
        <dsp:cNvPr id="0" name=""/>
        <dsp:cNvSpPr/>
      </dsp:nvSpPr>
      <dsp:spPr>
        <a:xfrm>
          <a:off x="5630938" y="144562"/>
          <a:ext cx="1616645" cy="96998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move the process control block of this process to the appropriate queue</a:t>
          </a:r>
        </a:p>
      </dsp:txBody>
      <dsp:txXfrm>
        <a:off x="5659348" y="172972"/>
        <a:ext cx="1559825" cy="913167"/>
      </dsp:txXfrm>
    </dsp:sp>
    <dsp:sp modelId="{9D560C38-FF45-9045-A810-1BF24480C61F}">
      <dsp:nvSpPr>
        <dsp:cNvPr id="0" name=""/>
        <dsp:cNvSpPr/>
      </dsp:nvSpPr>
      <dsp:spPr>
        <a:xfrm rot="5563564">
          <a:off x="6232659" y="1222697"/>
          <a:ext cx="337627" cy="400928"/>
        </a:xfrm>
        <a:prstGeom prst="rightArrow">
          <a:avLst>
            <a:gd name="adj1" fmla="val 600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6283604" y="1254404"/>
        <a:ext cx="240556" cy="236339"/>
      </dsp:txXfrm>
    </dsp:sp>
    <dsp:sp modelId="{326859DC-81AC-A14D-930E-03D3AB419642}">
      <dsp:nvSpPr>
        <dsp:cNvPr id="0" name=""/>
        <dsp:cNvSpPr/>
      </dsp:nvSpPr>
      <dsp:spPr>
        <a:xfrm>
          <a:off x="5554454" y="1750861"/>
          <a:ext cx="1616645" cy="96998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select another process for execution</a:t>
          </a:r>
        </a:p>
      </dsp:txBody>
      <dsp:txXfrm>
        <a:off x="5582864" y="1779271"/>
        <a:ext cx="1559825" cy="913167"/>
      </dsp:txXfrm>
    </dsp:sp>
    <dsp:sp modelId="{805C6834-FB35-294F-B4C8-3486D3ACB1FC}">
      <dsp:nvSpPr>
        <dsp:cNvPr id="0" name=""/>
        <dsp:cNvSpPr/>
      </dsp:nvSpPr>
      <dsp:spPr>
        <a:xfrm rot="4938424">
          <a:off x="6281157" y="2873835"/>
          <a:ext cx="389752" cy="400928"/>
        </a:xfrm>
        <a:prstGeom prst="rightArrow">
          <a:avLst>
            <a:gd name="adj1" fmla="val 600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6347929" y="2879949"/>
        <a:ext cx="240556" cy="272826"/>
      </dsp:txXfrm>
    </dsp:sp>
    <dsp:sp modelId="{DDF3FDD6-440B-A94B-BF4E-63FA31DC858B}">
      <dsp:nvSpPr>
        <dsp:cNvPr id="0" name=""/>
        <dsp:cNvSpPr/>
      </dsp:nvSpPr>
      <dsp:spPr>
        <a:xfrm>
          <a:off x="5783921" y="3449612"/>
          <a:ext cx="1616645" cy="96998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update the process control block of the process selected</a:t>
          </a:r>
        </a:p>
      </dsp:txBody>
      <dsp:txXfrm>
        <a:off x="5812331" y="3478022"/>
        <a:ext cx="1559825" cy="913167"/>
      </dsp:txXfrm>
    </dsp:sp>
    <dsp:sp modelId="{13239FAD-D619-4A49-8F9B-6ACE90C6968A}">
      <dsp:nvSpPr>
        <dsp:cNvPr id="0" name=""/>
        <dsp:cNvSpPr/>
      </dsp:nvSpPr>
      <dsp:spPr>
        <a:xfrm rot="10908884">
          <a:off x="5332663" y="3699287"/>
          <a:ext cx="318992" cy="400928"/>
        </a:xfrm>
        <a:prstGeom prst="rightArrow">
          <a:avLst>
            <a:gd name="adj1" fmla="val 600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5428337" y="3780988"/>
        <a:ext cx="223294" cy="240556"/>
      </dsp:txXfrm>
    </dsp:sp>
    <dsp:sp modelId="{345D1EA6-731A-154F-A4B5-AB0B53187FB6}">
      <dsp:nvSpPr>
        <dsp:cNvPr id="0" name=""/>
        <dsp:cNvSpPr/>
      </dsp:nvSpPr>
      <dsp:spPr>
        <a:xfrm>
          <a:off x="3565705" y="3379331"/>
          <a:ext cx="1616645" cy="96998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update memory management data structures</a:t>
          </a:r>
        </a:p>
      </dsp:txBody>
      <dsp:txXfrm>
        <a:off x="3594115" y="3407741"/>
        <a:ext cx="1559825" cy="913167"/>
      </dsp:txXfrm>
    </dsp:sp>
    <dsp:sp modelId="{51D6E1CA-56DC-124D-8077-6C5DF4D18494}">
      <dsp:nvSpPr>
        <dsp:cNvPr id="0" name=""/>
        <dsp:cNvSpPr/>
      </dsp:nvSpPr>
      <dsp:spPr>
        <a:xfrm rot="10802269">
          <a:off x="2581628" y="3551189"/>
          <a:ext cx="696779" cy="400928"/>
        </a:xfrm>
        <a:prstGeom prst="rightArrow">
          <a:avLst>
            <a:gd name="adj1" fmla="val 600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2701906" y="3631415"/>
        <a:ext cx="576501" cy="240556"/>
      </dsp:txXfrm>
    </dsp:sp>
    <dsp:sp modelId="{47648A24-091E-A440-9803-7FF254809863}">
      <dsp:nvSpPr>
        <dsp:cNvPr id="0" name=""/>
        <dsp:cNvSpPr/>
      </dsp:nvSpPr>
      <dsp:spPr>
        <a:xfrm>
          <a:off x="506074" y="2841905"/>
          <a:ext cx="1748935" cy="1577694"/>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restore the context of the processor to that which existed at the time the selected process was last switched out</a:t>
          </a:r>
          <a:endParaRPr lang="en-NZ" sz="1400" kern="1200" dirty="0" smtClean="0"/>
        </a:p>
      </dsp:txBody>
      <dsp:txXfrm>
        <a:off x="552283" y="2888114"/>
        <a:ext cx="1656517" cy="14852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E00C8-8936-9E44-9966-B4C9443960E7}">
      <dsp:nvSpPr>
        <dsp:cNvPr id="0" name=""/>
        <dsp:cNvSpPr/>
      </dsp:nvSpPr>
      <dsp:spPr>
        <a:xfrm rot="5400000">
          <a:off x="-119077" y="120268"/>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1</a:t>
          </a:r>
          <a:endParaRPr lang="en-US" sz="1500" kern="1200" dirty="0"/>
        </a:p>
      </dsp:txBody>
      <dsp:txXfrm rot="-5400000">
        <a:off x="1" y="279037"/>
        <a:ext cx="555694" cy="238155"/>
      </dsp:txXfrm>
    </dsp:sp>
    <dsp:sp modelId="{DE36E0A4-4385-B342-8B67-3BFD80B681D3}">
      <dsp:nvSpPr>
        <dsp:cNvPr id="0" name=""/>
        <dsp:cNvSpPr/>
      </dsp:nvSpPr>
      <dsp:spPr>
        <a:xfrm rot="5400000">
          <a:off x="3067846" y="-2510961"/>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smtClean="0"/>
            <a:t>Allocate a slot in the process table for the new process</a:t>
          </a:r>
          <a:endParaRPr lang="en-US" sz="1600" kern="1200" dirty="0"/>
        </a:p>
      </dsp:txBody>
      <dsp:txXfrm rot="-5400000">
        <a:off x="555695" y="26379"/>
        <a:ext cx="5515116" cy="465623"/>
      </dsp:txXfrm>
    </dsp:sp>
    <dsp:sp modelId="{DC049674-6133-A04F-8C71-4C489DF415B8}">
      <dsp:nvSpPr>
        <dsp:cNvPr id="0" name=""/>
        <dsp:cNvSpPr/>
      </dsp:nvSpPr>
      <dsp:spPr>
        <a:xfrm rot="5400000">
          <a:off x="-119077" y="814461"/>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2</a:t>
          </a:r>
          <a:endParaRPr lang="en-US" sz="1500" kern="1200" dirty="0"/>
        </a:p>
      </dsp:txBody>
      <dsp:txXfrm rot="-5400000">
        <a:off x="1" y="973230"/>
        <a:ext cx="555694" cy="238155"/>
      </dsp:txXfrm>
    </dsp:sp>
    <dsp:sp modelId="{E777551D-665B-EF40-A4AE-19569D80B09F}">
      <dsp:nvSpPr>
        <dsp:cNvPr id="0" name=""/>
        <dsp:cNvSpPr/>
      </dsp:nvSpPr>
      <dsp:spPr>
        <a:xfrm rot="5400000">
          <a:off x="3067846" y="-1816767"/>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smtClean="0"/>
            <a:t>Assign a unique process ID to the child process</a:t>
          </a:r>
          <a:endParaRPr lang="en-US" sz="1600" kern="1200" dirty="0"/>
        </a:p>
      </dsp:txBody>
      <dsp:txXfrm rot="-5400000">
        <a:off x="555695" y="720573"/>
        <a:ext cx="5515116" cy="465623"/>
      </dsp:txXfrm>
    </dsp:sp>
    <dsp:sp modelId="{60D3C4C0-DB41-9549-A77B-1596F4E9BADE}">
      <dsp:nvSpPr>
        <dsp:cNvPr id="0" name=""/>
        <dsp:cNvSpPr/>
      </dsp:nvSpPr>
      <dsp:spPr>
        <a:xfrm rot="5400000">
          <a:off x="-119077" y="1508655"/>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3</a:t>
          </a:r>
          <a:endParaRPr lang="en-US" sz="1500" kern="1200" dirty="0"/>
        </a:p>
      </dsp:txBody>
      <dsp:txXfrm rot="-5400000">
        <a:off x="1" y="1667424"/>
        <a:ext cx="555694" cy="238155"/>
      </dsp:txXfrm>
    </dsp:sp>
    <dsp:sp modelId="{E9ED7F19-3597-CC45-BF98-95FE334E7847}">
      <dsp:nvSpPr>
        <dsp:cNvPr id="0" name=""/>
        <dsp:cNvSpPr/>
      </dsp:nvSpPr>
      <dsp:spPr>
        <a:xfrm rot="5400000">
          <a:off x="3067846" y="-1122573"/>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smtClean="0"/>
            <a:t>Make a copy of the process image of the parent, with the exception of any shared memory</a:t>
          </a:r>
          <a:endParaRPr lang="en-US" sz="1600" kern="1200" dirty="0"/>
        </a:p>
      </dsp:txBody>
      <dsp:txXfrm rot="-5400000">
        <a:off x="555695" y="1414767"/>
        <a:ext cx="5515116" cy="465623"/>
      </dsp:txXfrm>
    </dsp:sp>
    <dsp:sp modelId="{57F9225C-7463-394C-B866-B20156C2172A}">
      <dsp:nvSpPr>
        <dsp:cNvPr id="0" name=""/>
        <dsp:cNvSpPr/>
      </dsp:nvSpPr>
      <dsp:spPr>
        <a:xfrm rot="5400000">
          <a:off x="-119077" y="2202849"/>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4</a:t>
          </a:r>
          <a:endParaRPr lang="en-US" sz="1500" kern="1200" dirty="0"/>
        </a:p>
      </dsp:txBody>
      <dsp:txXfrm rot="-5400000">
        <a:off x="1" y="2361618"/>
        <a:ext cx="555694" cy="238155"/>
      </dsp:txXfrm>
    </dsp:sp>
    <dsp:sp modelId="{C8D66159-239C-A947-93EB-FF89054E979D}">
      <dsp:nvSpPr>
        <dsp:cNvPr id="0" name=""/>
        <dsp:cNvSpPr/>
      </dsp:nvSpPr>
      <dsp:spPr>
        <a:xfrm rot="5400000">
          <a:off x="3067846" y="-428379"/>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smtClean="0"/>
            <a:t>Increments counters for any files owned by the parent, to reflect that an additional process now also owns those files</a:t>
          </a:r>
          <a:endParaRPr lang="en-US" sz="1600" kern="1200" dirty="0"/>
        </a:p>
      </dsp:txBody>
      <dsp:txXfrm rot="-5400000">
        <a:off x="555695" y="2108961"/>
        <a:ext cx="5515116" cy="465623"/>
      </dsp:txXfrm>
    </dsp:sp>
    <dsp:sp modelId="{44CC2E2D-F2DF-9041-993A-5C0D23E88755}">
      <dsp:nvSpPr>
        <dsp:cNvPr id="0" name=""/>
        <dsp:cNvSpPr/>
      </dsp:nvSpPr>
      <dsp:spPr>
        <a:xfrm rot="5400000">
          <a:off x="-119077" y="2897043"/>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5</a:t>
          </a:r>
          <a:endParaRPr lang="en-US" sz="1500" kern="1200" dirty="0"/>
        </a:p>
      </dsp:txBody>
      <dsp:txXfrm rot="-5400000">
        <a:off x="1" y="3055812"/>
        <a:ext cx="555694" cy="238155"/>
      </dsp:txXfrm>
    </dsp:sp>
    <dsp:sp modelId="{C3846997-357D-6843-BF65-FD04875FAF4D}">
      <dsp:nvSpPr>
        <dsp:cNvPr id="0" name=""/>
        <dsp:cNvSpPr/>
      </dsp:nvSpPr>
      <dsp:spPr>
        <a:xfrm rot="5400000">
          <a:off x="3067846" y="265814"/>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smtClean="0"/>
            <a:t>Assigns the child process to the Ready to Run state</a:t>
          </a:r>
          <a:endParaRPr lang="en-US" sz="1600" kern="1200" dirty="0"/>
        </a:p>
      </dsp:txBody>
      <dsp:txXfrm rot="-5400000">
        <a:off x="555695" y="2803155"/>
        <a:ext cx="5515116" cy="465623"/>
      </dsp:txXfrm>
    </dsp:sp>
    <dsp:sp modelId="{A78E5709-1C0A-D648-AB3D-891FA8B66E39}">
      <dsp:nvSpPr>
        <dsp:cNvPr id="0" name=""/>
        <dsp:cNvSpPr/>
      </dsp:nvSpPr>
      <dsp:spPr>
        <a:xfrm rot="5400000">
          <a:off x="-119077" y="3591237"/>
          <a:ext cx="793849" cy="555694"/>
        </a:xfrm>
        <a:prstGeom prst="chevron">
          <a:avLst/>
        </a:prstGeom>
        <a:solidFill>
          <a:schemeClr val="accent6"/>
        </a:solidFill>
        <a:ln w="15875" cap="flat" cmpd="sng" algn="ctr">
          <a:solidFill>
            <a:schemeClr val="accent6"/>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6</a:t>
          </a:r>
          <a:endParaRPr lang="en-US" sz="1500" kern="1200" dirty="0"/>
        </a:p>
      </dsp:txBody>
      <dsp:txXfrm rot="-5400000">
        <a:off x="1" y="3750006"/>
        <a:ext cx="555694" cy="238155"/>
      </dsp:txXfrm>
    </dsp:sp>
    <dsp:sp modelId="{4E432B58-784D-554A-BE3D-1448B6DB0C1D}">
      <dsp:nvSpPr>
        <dsp:cNvPr id="0" name=""/>
        <dsp:cNvSpPr/>
      </dsp:nvSpPr>
      <dsp:spPr>
        <a:xfrm rot="5400000">
          <a:off x="3067846" y="960008"/>
          <a:ext cx="516001" cy="5540305"/>
        </a:xfrm>
        <a:prstGeom prst="round2SameRect">
          <a:avLst/>
        </a:prstGeom>
        <a:solidFill>
          <a:schemeClr val="lt1">
            <a:alpha val="90000"/>
            <a:hueOff val="0"/>
            <a:satOff val="0"/>
            <a:lumOff val="0"/>
            <a:alphaOff val="0"/>
          </a:schemeClr>
        </a:solidFill>
        <a:ln w="15875" cap="flat" cmpd="sng" algn="ctr">
          <a:solidFill>
            <a:schemeClr val="accent6"/>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smtClean="0"/>
            <a:t>Returns the ID number of the child to the parent process, and a 0 value to the child process</a:t>
          </a:r>
          <a:endParaRPr lang="en-US" sz="1600" kern="1200" dirty="0"/>
        </a:p>
      </dsp:txBody>
      <dsp:txXfrm rot="-5400000">
        <a:off x="555695" y="3497349"/>
        <a:ext cx="5515116" cy="46562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24D38-E902-DF4A-817F-AECD509B69DC}">
      <dsp:nvSpPr>
        <dsp:cNvPr id="0" name=""/>
        <dsp:cNvSpPr/>
      </dsp:nvSpPr>
      <dsp:spPr>
        <a:xfrm>
          <a:off x="0" y="428085"/>
          <a:ext cx="7696200" cy="365715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97311" tIns="562356" rIns="597311" bIns="192024"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smtClean="0"/>
            <a:t>an execution state (Running, Ready, etc.)</a:t>
          </a:r>
          <a:endParaRPr lang="en-US" sz="2700" kern="1200" dirty="0"/>
        </a:p>
        <a:p>
          <a:pPr marL="228600" lvl="1" indent="-228600" algn="l" defTabSz="1200150" rtl="0">
            <a:lnSpc>
              <a:spcPct val="90000"/>
            </a:lnSpc>
            <a:spcBef>
              <a:spcPct val="0"/>
            </a:spcBef>
            <a:spcAft>
              <a:spcPct val="15000"/>
            </a:spcAft>
            <a:buChar char="••"/>
          </a:pPr>
          <a:r>
            <a:rPr lang="en-US" sz="2700" kern="1200" dirty="0" smtClean="0"/>
            <a:t>saved thread context when not running</a:t>
          </a:r>
          <a:endParaRPr lang="en-US" sz="2700" kern="1200" dirty="0"/>
        </a:p>
        <a:p>
          <a:pPr marL="228600" lvl="1" indent="-228600" algn="l" defTabSz="1200150" rtl="0">
            <a:lnSpc>
              <a:spcPct val="90000"/>
            </a:lnSpc>
            <a:spcBef>
              <a:spcPct val="0"/>
            </a:spcBef>
            <a:spcAft>
              <a:spcPct val="15000"/>
            </a:spcAft>
            <a:buChar char="••"/>
          </a:pPr>
          <a:r>
            <a:rPr lang="en-US" sz="2700" kern="1200" dirty="0" smtClean="0"/>
            <a:t>an execution stack</a:t>
          </a:r>
          <a:endParaRPr lang="en-US" sz="2700" kern="1200" dirty="0"/>
        </a:p>
        <a:p>
          <a:pPr marL="228600" lvl="1" indent="-228600" algn="l" defTabSz="1200150" rtl="0">
            <a:lnSpc>
              <a:spcPct val="90000"/>
            </a:lnSpc>
            <a:spcBef>
              <a:spcPct val="0"/>
            </a:spcBef>
            <a:spcAft>
              <a:spcPct val="15000"/>
            </a:spcAft>
            <a:buChar char="••"/>
          </a:pPr>
          <a:r>
            <a:rPr lang="en-US" sz="2700" kern="1200" dirty="0" smtClean="0"/>
            <a:t>some per-thread static storage for local variables</a:t>
          </a:r>
          <a:endParaRPr lang="en-US" sz="2700" kern="1200" dirty="0"/>
        </a:p>
        <a:p>
          <a:pPr marL="228600" lvl="1" indent="-228600" algn="l" defTabSz="1200150" rtl="0">
            <a:lnSpc>
              <a:spcPct val="90000"/>
            </a:lnSpc>
            <a:spcBef>
              <a:spcPct val="0"/>
            </a:spcBef>
            <a:spcAft>
              <a:spcPct val="15000"/>
            </a:spcAft>
            <a:buChar char="••"/>
          </a:pPr>
          <a:r>
            <a:rPr lang="en-US" sz="2700" kern="1200" dirty="0" smtClean="0"/>
            <a:t>access to the memory and resources of its process (all threads of a process share this)</a:t>
          </a:r>
          <a:endParaRPr lang="en-US" sz="2700" kern="1200" dirty="0"/>
        </a:p>
      </dsp:txBody>
      <dsp:txXfrm>
        <a:off x="0" y="428085"/>
        <a:ext cx="7696200" cy="3657150"/>
      </dsp:txXfrm>
    </dsp:sp>
    <dsp:sp modelId="{5E289D48-2C1F-DB42-885C-FA72D3EFD61D}">
      <dsp:nvSpPr>
        <dsp:cNvPr id="0" name=""/>
        <dsp:cNvSpPr/>
      </dsp:nvSpPr>
      <dsp:spPr>
        <a:xfrm>
          <a:off x="384810" y="29564"/>
          <a:ext cx="5387340" cy="79704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629" tIns="0" rIns="203629" bIns="0" numCol="1" spcCol="1270" anchor="ctr" anchorCtr="0">
          <a:noAutofit/>
        </a:bodyPr>
        <a:lstStyle/>
        <a:p>
          <a:pPr lvl="0" algn="l" defTabSz="1200150" rtl="0">
            <a:lnSpc>
              <a:spcPct val="90000"/>
            </a:lnSpc>
            <a:spcBef>
              <a:spcPct val="0"/>
            </a:spcBef>
            <a:spcAft>
              <a:spcPct val="35000"/>
            </a:spcAft>
          </a:pPr>
          <a:r>
            <a:rPr lang="en-US" sz="2700" kern="1200" dirty="0" smtClean="0"/>
            <a:t>Each thread has:</a:t>
          </a:r>
          <a:endParaRPr lang="en-US" sz="2700" kern="1200" dirty="0"/>
        </a:p>
      </dsp:txBody>
      <dsp:txXfrm>
        <a:off x="423718" y="68472"/>
        <a:ext cx="5309524" cy="7192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5B061-28CD-1A44-A68C-27DC3598CC6C}">
      <dsp:nvSpPr>
        <dsp:cNvPr id="0" name=""/>
        <dsp:cNvSpPr/>
      </dsp:nvSpPr>
      <dsp:spPr>
        <a:xfrm>
          <a:off x="337" y="1748798"/>
          <a:ext cx="1421750" cy="117264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51E1238-A39B-B149-8297-AA72CE9A22C8}">
      <dsp:nvSpPr>
        <dsp:cNvPr id="0" name=""/>
        <dsp:cNvSpPr/>
      </dsp:nvSpPr>
      <dsp:spPr>
        <a:xfrm>
          <a:off x="1529986" y="2162745"/>
          <a:ext cx="1596901" cy="1596901"/>
        </a:xfrm>
        <a:prstGeom prst="leftCircularArrow">
          <a:avLst>
            <a:gd name="adj1" fmla="val 2536"/>
            <a:gd name="adj2" fmla="val 307664"/>
            <a:gd name="adj3" fmla="val 1977197"/>
            <a:gd name="adj4" fmla="val 8918511"/>
            <a:gd name="adj5" fmla="val 2959"/>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D4D7556E-CD4B-0F43-B97B-025926CE55A9}">
      <dsp:nvSpPr>
        <dsp:cNvPr id="0" name=""/>
        <dsp:cNvSpPr/>
      </dsp:nvSpPr>
      <dsp:spPr>
        <a:xfrm>
          <a:off x="232208" y="2235007"/>
          <a:ext cx="1431923" cy="137287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t>Takes less time to create a new thread than a process</a:t>
          </a:r>
          <a:endParaRPr lang="en-US" sz="1800" kern="1200" dirty="0"/>
        </a:p>
      </dsp:txBody>
      <dsp:txXfrm>
        <a:off x="272418" y="2275217"/>
        <a:ext cx="1351503" cy="1292455"/>
      </dsp:txXfrm>
    </dsp:sp>
    <dsp:sp modelId="{5FF00021-0035-EC44-9F54-1581344B5540}">
      <dsp:nvSpPr>
        <dsp:cNvPr id="0" name=""/>
        <dsp:cNvSpPr/>
      </dsp:nvSpPr>
      <dsp:spPr>
        <a:xfrm>
          <a:off x="1857013" y="2143506"/>
          <a:ext cx="1421750" cy="117264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7A16B1F-811E-5249-9C4A-E45362F95CB1}">
      <dsp:nvSpPr>
        <dsp:cNvPr id="0" name=""/>
        <dsp:cNvSpPr/>
      </dsp:nvSpPr>
      <dsp:spPr>
        <a:xfrm>
          <a:off x="2971805" y="1219208"/>
          <a:ext cx="1995416" cy="1995416"/>
        </a:xfrm>
        <a:prstGeom prst="circularArrow">
          <a:avLst>
            <a:gd name="adj1" fmla="val 2030"/>
            <a:gd name="adj2" fmla="val 243362"/>
            <a:gd name="adj3" fmla="val 19308553"/>
            <a:gd name="adj4" fmla="val 12302936"/>
            <a:gd name="adj5" fmla="val 2368"/>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F8DEE456-5D02-F24A-9584-7CB10AA1B0B3}">
      <dsp:nvSpPr>
        <dsp:cNvPr id="0" name=""/>
        <dsp:cNvSpPr/>
      </dsp:nvSpPr>
      <dsp:spPr>
        <a:xfrm>
          <a:off x="1933023" y="1537965"/>
          <a:ext cx="1743647" cy="121108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t>Less time to terminate a thread than a process</a:t>
          </a:r>
          <a:endParaRPr lang="en-US" sz="1800" kern="1200" dirty="0"/>
        </a:p>
      </dsp:txBody>
      <dsp:txXfrm>
        <a:off x="1968494" y="1573436"/>
        <a:ext cx="1672705" cy="1140138"/>
      </dsp:txXfrm>
    </dsp:sp>
    <dsp:sp modelId="{2401F2B1-4C8C-3B40-BFC1-E2B42A50EB44}">
      <dsp:nvSpPr>
        <dsp:cNvPr id="0" name=""/>
        <dsp:cNvSpPr/>
      </dsp:nvSpPr>
      <dsp:spPr>
        <a:xfrm>
          <a:off x="3897664" y="1657858"/>
          <a:ext cx="1421750" cy="117264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9B61966-62BD-9A4E-B31E-31C32831A504}">
      <dsp:nvSpPr>
        <dsp:cNvPr id="0" name=""/>
        <dsp:cNvSpPr/>
      </dsp:nvSpPr>
      <dsp:spPr>
        <a:xfrm>
          <a:off x="5638797" y="1371606"/>
          <a:ext cx="2314721" cy="2314721"/>
        </a:xfrm>
        <a:prstGeom prst="leftCircularArrow">
          <a:avLst>
            <a:gd name="adj1" fmla="val 1750"/>
            <a:gd name="adj2" fmla="val 208457"/>
            <a:gd name="adj3" fmla="val 2003327"/>
            <a:gd name="adj4" fmla="val 9043849"/>
            <a:gd name="adj5" fmla="val 2042"/>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877379AA-74FD-3B4E-B4C4-F6D60C04083B}">
      <dsp:nvSpPr>
        <dsp:cNvPr id="0" name=""/>
        <dsp:cNvSpPr/>
      </dsp:nvSpPr>
      <dsp:spPr>
        <a:xfrm>
          <a:off x="3869551" y="1962187"/>
          <a:ext cx="1951892" cy="173663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t>Switching between two threads takes less time than switching between processes</a:t>
          </a:r>
          <a:endParaRPr lang="en-US" sz="1800" kern="1200" dirty="0"/>
        </a:p>
      </dsp:txBody>
      <dsp:txXfrm>
        <a:off x="3920415" y="2013051"/>
        <a:ext cx="1850164" cy="1634907"/>
      </dsp:txXfrm>
    </dsp:sp>
    <dsp:sp modelId="{E1E1BC13-FC71-954D-A46E-211E173FDACF}">
      <dsp:nvSpPr>
        <dsp:cNvPr id="0" name=""/>
        <dsp:cNvSpPr/>
      </dsp:nvSpPr>
      <dsp:spPr>
        <a:xfrm>
          <a:off x="6123131" y="2588882"/>
          <a:ext cx="1933736" cy="57501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FCD161A-46FB-A047-ABDE-85957AB23A74}">
      <dsp:nvSpPr>
        <dsp:cNvPr id="0" name=""/>
        <dsp:cNvSpPr/>
      </dsp:nvSpPr>
      <dsp:spPr>
        <a:xfrm>
          <a:off x="6207041" y="1521859"/>
          <a:ext cx="2022221" cy="1275504"/>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t>Threads enhance efficiency in communication between programs</a:t>
          </a:r>
          <a:endParaRPr lang="en-US" sz="1800" kern="1200" dirty="0"/>
        </a:p>
      </dsp:txBody>
      <dsp:txXfrm>
        <a:off x="6244399" y="1559217"/>
        <a:ext cx="1947505" cy="12007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68DFA-8A2E-204D-89CB-B704450A70C8}">
      <dsp:nvSpPr>
        <dsp:cNvPr id="0" name=""/>
        <dsp:cNvSpPr/>
      </dsp:nvSpPr>
      <dsp:spPr>
        <a:xfrm>
          <a:off x="381001" y="457196"/>
          <a:ext cx="7388213" cy="2557726"/>
        </a:xfrm>
        <a:prstGeom prst="roundRect">
          <a:avLst>
            <a:gd name="adj" fmla="val 10000"/>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282575" lvl="0" indent="-282575" algn="l" defTabSz="266700" rtl="0" fontAlgn="base">
            <a:lnSpc>
              <a:spcPct val="90000"/>
            </a:lnSpc>
            <a:spcBef>
              <a:spcPct val="0"/>
            </a:spcBef>
            <a:spcAft>
              <a:spcPct val="35000"/>
            </a:spcAft>
            <a:buClr>
              <a:schemeClr val="accent1"/>
            </a:buClr>
            <a:buSzPct val="75000"/>
            <a:buFont typeface="Wingdings" pitchFamily="2" charset="2"/>
            <a:buChar char="n"/>
          </a:pPr>
          <a:r>
            <a:rPr lang="en-US" sz="2800" b="1" kern="1200" dirty="0" smtClean="0">
              <a:solidFill>
                <a:schemeClr val="tx1">
                  <a:lumMod val="85000"/>
                  <a:lumOff val="15000"/>
                </a:schemeClr>
              </a:solidFill>
              <a:latin typeface="+mn-lt"/>
              <a:ea typeface="+mn-ea"/>
              <a:cs typeface="+mn-cs"/>
            </a:rPr>
            <a:t> </a:t>
          </a:r>
          <a:r>
            <a:rPr lang="en-US" sz="2800" b="0" kern="1200" dirty="0" smtClean="0">
              <a:solidFill>
                <a:schemeClr val="tx1">
                  <a:lumMod val="85000"/>
                  <a:lumOff val="15000"/>
                </a:schemeClr>
              </a:solidFill>
              <a:latin typeface="+mn-lt"/>
              <a:ea typeface="+mn-ea"/>
              <a:cs typeface="+mn-cs"/>
            </a:rPr>
            <a:t>Most of the state information dealing with execution is maintained in thread-level data structures</a:t>
          </a:r>
        </a:p>
      </dsp:txBody>
      <dsp:txXfrm>
        <a:off x="455914" y="532109"/>
        <a:ext cx="7238387" cy="24079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085AC-6150-B14A-A83D-67F237B285BA}">
      <dsp:nvSpPr>
        <dsp:cNvPr id="0" name=""/>
        <dsp:cNvSpPr/>
      </dsp:nvSpPr>
      <dsp:spPr>
        <a:xfrm>
          <a:off x="0" y="807720"/>
          <a:ext cx="8153400" cy="3261360"/>
        </a:xfrm>
        <a:prstGeom prst="leftRightRibb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14344616-8A66-5441-84C7-1DA3555BB89A}">
      <dsp:nvSpPr>
        <dsp:cNvPr id="0" name=""/>
        <dsp:cNvSpPr/>
      </dsp:nvSpPr>
      <dsp:spPr>
        <a:xfrm>
          <a:off x="978407" y="1378457"/>
          <a:ext cx="2690621" cy="1598066"/>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110236" rIns="0" bIns="118110" numCol="1" spcCol="1270" anchor="ctr" anchorCtr="0">
          <a:noAutofit/>
        </a:bodyPr>
        <a:lstStyle/>
        <a:p>
          <a:pPr lvl="0" algn="l" defTabSz="1377950" rtl="0">
            <a:lnSpc>
              <a:spcPct val="90000"/>
            </a:lnSpc>
            <a:spcBef>
              <a:spcPct val="0"/>
            </a:spcBef>
            <a:spcAft>
              <a:spcPct val="35000"/>
            </a:spcAft>
          </a:pPr>
          <a:r>
            <a:rPr lang="en-US" sz="3100" kern="1200" dirty="0" smtClean="0"/>
            <a:t>User Level Thread (ULT)</a:t>
          </a:r>
          <a:endParaRPr lang="en-US" sz="3100" kern="1200" dirty="0"/>
        </a:p>
        <a:p>
          <a:pPr marL="228600" lvl="1" indent="-228600" algn="l" defTabSz="1066800" rtl="0">
            <a:lnSpc>
              <a:spcPct val="90000"/>
            </a:lnSpc>
            <a:spcBef>
              <a:spcPct val="0"/>
            </a:spcBef>
            <a:spcAft>
              <a:spcPct val="15000"/>
            </a:spcAft>
            <a:buChar char="••"/>
          </a:pPr>
          <a:endParaRPr lang="en-NZ" sz="2400" kern="1200" dirty="0"/>
        </a:p>
      </dsp:txBody>
      <dsp:txXfrm>
        <a:off x="978407" y="1378457"/>
        <a:ext cx="2690621" cy="1598066"/>
      </dsp:txXfrm>
    </dsp:sp>
    <dsp:sp modelId="{E8D499D1-31A4-DF4A-800E-FEE8DE3CF070}">
      <dsp:nvSpPr>
        <dsp:cNvPr id="0" name=""/>
        <dsp:cNvSpPr/>
      </dsp:nvSpPr>
      <dsp:spPr>
        <a:xfrm>
          <a:off x="4076700" y="1900275"/>
          <a:ext cx="3179826" cy="1598066"/>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110236" rIns="0" bIns="118110" numCol="1" spcCol="1270" anchor="ctr" anchorCtr="0">
          <a:noAutofit/>
        </a:bodyPr>
        <a:lstStyle/>
        <a:p>
          <a:pPr lvl="0" algn="ctr" defTabSz="1377950" rtl="0">
            <a:lnSpc>
              <a:spcPct val="90000"/>
            </a:lnSpc>
            <a:spcBef>
              <a:spcPct val="0"/>
            </a:spcBef>
            <a:spcAft>
              <a:spcPct val="35000"/>
            </a:spcAft>
          </a:pPr>
          <a:r>
            <a:rPr lang="en-NZ" sz="3100" kern="1200" dirty="0" smtClean="0"/>
            <a:t>Kernel level Thread (KLT) </a:t>
          </a:r>
          <a:endParaRPr lang="en-NZ" sz="3100" kern="1200" dirty="0"/>
        </a:p>
      </dsp:txBody>
      <dsp:txXfrm>
        <a:off x="4076700" y="1900275"/>
        <a:ext cx="3179826" cy="159806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21A5A-8BF5-6D4F-8820-9F7A7D2AACC9}">
      <dsp:nvSpPr>
        <dsp:cNvPr id="0" name=""/>
        <dsp:cNvSpPr/>
      </dsp:nvSpPr>
      <dsp:spPr>
        <a:xfrm>
          <a:off x="0" y="0"/>
          <a:ext cx="7620000" cy="4610099"/>
        </a:xfrm>
        <a:prstGeom prst="swooshArrow">
          <a:avLst>
            <a:gd name="adj1" fmla="val 25000"/>
            <a:gd name="adj2" fmla="val 25000"/>
          </a:avLst>
        </a:prstGeom>
        <a:solidFill>
          <a:schemeClr val="accent6">
            <a:lumMod val="75000"/>
          </a:schemeClr>
        </a:solidFill>
        <a:ln>
          <a:noFill/>
        </a:ln>
        <a:effectLst/>
      </dsp:spPr>
      <dsp:style>
        <a:lnRef idx="0">
          <a:scrgbClr r="0" g="0" b="0"/>
        </a:lnRef>
        <a:fillRef idx="1">
          <a:scrgbClr r="0" g="0" b="0"/>
        </a:fillRef>
        <a:effectRef idx="2">
          <a:scrgbClr r="0" g="0" b="0"/>
        </a:effectRef>
        <a:fontRef idx="minor"/>
      </dsp:style>
    </dsp:sp>
    <dsp:sp modelId="{93EAFCAC-773B-E94E-854B-E2F2A383AFC6}">
      <dsp:nvSpPr>
        <dsp:cNvPr id="0" name=""/>
        <dsp:cNvSpPr/>
      </dsp:nvSpPr>
      <dsp:spPr>
        <a:xfrm>
          <a:off x="1066800" y="3124200"/>
          <a:ext cx="198120" cy="198120"/>
        </a:xfrm>
        <a:prstGeom prst="ellipse">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E4D42CE9-ECF2-5744-AA05-BF91A11852C6}">
      <dsp:nvSpPr>
        <dsp:cNvPr id="0" name=""/>
        <dsp:cNvSpPr/>
      </dsp:nvSpPr>
      <dsp:spPr>
        <a:xfrm>
          <a:off x="990597" y="3505198"/>
          <a:ext cx="2994703" cy="757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980" tIns="0" rIns="0" bIns="0" numCol="1" spcCol="1270" anchor="t" anchorCtr="0">
          <a:noAutofit/>
        </a:bodyPr>
        <a:lstStyle/>
        <a:p>
          <a:pPr lvl="0" algn="l" defTabSz="844550" rtl="0">
            <a:lnSpc>
              <a:spcPct val="90000"/>
            </a:lnSpc>
            <a:spcBef>
              <a:spcPct val="0"/>
            </a:spcBef>
            <a:spcAft>
              <a:spcPct val="35000"/>
            </a:spcAft>
          </a:pPr>
          <a:r>
            <a:rPr lang="en-US" sz="1900" b="0" kern="1200" dirty="0" smtClean="0"/>
            <a:t>Thread switching does not require kernel mode privileges</a:t>
          </a:r>
          <a:endParaRPr lang="en-US" sz="1900" b="0" kern="1200" dirty="0"/>
        </a:p>
      </dsp:txBody>
      <dsp:txXfrm>
        <a:off x="990597" y="3505198"/>
        <a:ext cx="2994703" cy="757247"/>
      </dsp:txXfrm>
    </dsp:sp>
    <dsp:sp modelId="{1036C2CF-90BA-A94C-AD44-42882AF2DD37}">
      <dsp:nvSpPr>
        <dsp:cNvPr id="0" name=""/>
        <dsp:cNvSpPr/>
      </dsp:nvSpPr>
      <dsp:spPr>
        <a:xfrm>
          <a:off x="2819398" y="1904999"/>
          <a:ext cx="358140" cy="358140"/>
        </a:xfrm>
        <a:prstGeom prst="ellipse">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A85E126F-226F-CC4E-84E7-84C919015917}">
      <dsp:nvSpPr>
        <dsp:cNvPr id="0" name=""/>
        <dsp:cNvSpPr/>
      </dsp:nvSpPr>
      <dsp:spPr>
        <a:xfrm>
          <a:off x="2667009" y="2514604"/>
          <a:ext cx="2590806" cy="762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771" tIns="0" rIns="0" bIns="0" numCol="1" spcCol="1270" anchor="t" anchorCtr="0">
          <a:noAutofit/>
        </a:bodyPr>
        <a:lstStyle/>
        <a:p>
          <a:pPr lvl="0" algn="l" defTabSz="844550" rtl="0">
            <a:lnSpc>
              <a:spcPct val="90000"/>
            </a:lnSpc>
            <a:spcBef>
              <a:spcPct val="0"/>
            </a:spcBef>
            <a:spcAft>
              <a:spcPct val="35000"/>
            </a:spcAft>
          </a:pPr>
          <a:r>
            <a:rPr lang="en-US" sz="1900" b="0" kern="1200" dirty="0" smtClean="0"/>
            <a:t>Scheduling can be application specific</a:t>
          </a:r>
          <a:endParaRPr lang="en-US" sz="1900" b="0" kern="1200" dirty="0"/>
        </a:p>
      </dsp:txBody>
      <dsp:txXfrm>
        <a:off x="2667009" y="2514604"/>
        <a:ext cx="2590806" cy="762006"/>
      </dsp:txXfrm>
    </dsp:sp>
    <dsp:sp modelId="{54DF5CF8-7AEE-2A40-9C1E-D941B6A8084B}">
      <dsp:nvSpPr>
        <dsp:cNvPr id="0" name=""/>
        <dsp:cNvSpPr/>
      </dsp:nvSpPr>
      <dsp:spPr>
        <a:xfrm>
          <a:off x="5486398" y="990600"/>
          <a:ext cx="495300" cy="495300"/>
        </a:xfrm>
        <a:prstGeom prst="ellipse">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FBB2E895-1B5B-4449-B16F-AEA0D14C0847}">
      <dsp:nvSpPr>
        <dsp:cNvPr id="0" name=""/>
        <dsp:cNvSpPr/>
      </dsp:nvSpPr>
      <dsp:spPr>
        <a:xfrm>
          <a:off x="5333993" y="2133605"/>
          <a:ext cx="1219151" cy="1366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449" tIns="0" rIns="0" bIns="0" numCol="1" spcCol="1270" anchor="t" anchorCtr="0">
          <a:noAutofit/>
        </a:bodyPr>
        <a:lstStyle/>
        <a:p>
          <a:pPr lvl="0" algn="l" defTabSz="844550" rtl="0">
            <a:lnSpc>
              <a:spcPct val="90000"/>
            </a:lnSpc>
            <a:spcBef>
              <a:spcPct val="0"/>
            </a:spcBef>
            <a:spcAft>
              <a:spcPct val="35000"/>
            </a:spcAft>
          </a:pPr>
          <a:r>
            <a:rPr lang="en-US" sz="1900" b="0" kern="1200" dirty="0" smtClean="0"/>
            <a:t>ULTs can run on any OS</a:t>
          </a:r>
          <a:endParaRPr lang="en-US" sz="1900" b="0" kern="1200" dirty="0"/>
        </a:p>
      </dsp:txBody>
      <dsp:txXfrm>
        <a:off x="5333993" y="2133605"/>
        <a:ext cx="1219151" cy="1366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458A4-26D2-2C44-B9FB-71A1610693F2}">
      <dsp:nvSpPr>
        <dsp:cNvPr id="0" name=""/>
        <dsp:cNvSpPr/>
      </dsp:nvSpPr>
      <dsp:spPr>
        <a:xfrm>
          <a:off x="3505190" y="309450"/>
          <a:ext cx="1912739" cy="985951"/>
        </a:xfrm>
        <a:prstGeom prst="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identifier</a:t>
          </a:r>
          <a:endParaRPr lang="en-US" sz="2600" kern="1200" dirty="0"/>
        </a:p>
      </dsp:txBody>
      <dsp:txXfrm>
        <a:off x="3505190" y="309450"/>
        <a:ext cx="1912739" cy="985951"/>
      </dsp:txXfrm>
    </dsp:sp>
    <dsp:sp modelId="{FFB3EB76-2E6C-B649-857A-BF94DBD248C3}">
      <dsp:nvSpPr>
        <dsp:cNvPr id="0" name=""/>
        <dsp:cNvSpPr/>
      </dsp:nvSpPr>
      <dsp:spPr>
        <a:xfrm>
          <a:off x="1600198" y="1295396"/>
          <a:ext cx="1912739" cy="1147643"/>
        </a:xfrm>
        <a:prstGeom prst="rect">
          <a:avLst/>
        </a:prstGeom>
        <a:solidFill>
          <a:schemeClr val="accent3">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t>state</a:t>
          </a:r>
          <a:endParaRPr lang="en-US" sz="2600" kern="1200" dirty="0" smtClean="0"/>
        </a:p>
      </dsp:txBody>
      <dsp:txXfrm>
        <a:off x="1600198" y="1295396"/>
        <a:ext cx="1912739" cy="1147643"/>
      </dsp:txXfrm>
    </dsp:sp>
    <dsp:sp modelId="{F9C2771E-E09D-7E4B-8BC7-2EACC928AB9D}">
      <dsp:nvSpPr>
        <dsp:cNvPr id="0" name=""/>
        <dsp:cNvSpPr/>
      </dsp:nvSpPr>
      <dsp:spPr>
        <a:xfrm>
          <a:off x="3505210" y="1295396"/>
          <a:ext cx="1912739" cy="1147643"/>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priority</a:t>
          </a:r>
        </a:p>
      </dsp:txBody>
      <dsp:txXfrm>
        <a:off x="3505210" y="1295396"/>
        <a:ext cx="1912739" cy="1147643"/>
      </dsp:txXfrm>
    </dsp:sp>
    <dsp:sp modelId="{B373FAC3-5061-AF49-B501-530831A6C23F}">
      <dsp:nvSpPr>
        <dsp:cNvPr id="0" name=""/>
        <dsp:cNvSpPr/>
      </dsp:nvSpPr>
      <dsp:spPr>
        <a:xfrm>
          <a:off x="5410202" y="1295396"/>
          <a:ext cx="1912739" cy="1147643"/>
        </a:xfrm>
        <a:prstGeom prst="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program counter</a:t>
          </a:r>
        </a:p>
      </dsp:txBody>
      <dsp:txXfrm>
        <a:off x="5410202" y="1295396"/>
        <a:ext cx="1912739" cy="1147643"/>
      </dsp:txXfrm>
    </dsp:sp>
    <dsp:sp modelId="{C89EF9B4-EDC8-C84D-A659-29B518ACADDB}">
      <dsp:nvSpPr>
        <dsp:cNvPr id="0" name=""/>
        <dsp:cNvSpPr/>
      </dsp:nvSpPr>
      <dsp:spPr>
        <a:xfrm>
          <a:off x="533406" y="2433756"/>
          <a:ext cx="1912739" cy="1147643"/>
        </a:xfrm>
        <a:prstGeom prst="rect">
          <a:avLst/>
        </a:prstGeom>
        <a:solidFill>
          <a:srgbClr val="66006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t>memory pointers</a:t>
          </a:r>
          <a:endParaRPr lang="en-US" sz="2600" kern="1200" dirty="0" smtClean="0"/>
        </a:p>
      </dsp:txBody>
      <dsp:txXfrm>
        <a:off x="533406" y="2433756"/>
        <a:ext cx="1912739" cy="1147643"/>
      </dsp:txXfrm>
    </dsp:sp>
    <dsp:sp modelId="{5787ADE3-2B9F-7944-82CB-CE71DF883FF9}">
      <dsp:nvSpPr>
        <dsp:cNvPr id="0" name=""/>
        <dsp:cNvSpPr/>
      </dsp:nvSpPr>
      <dsp:spPr>
        <a:xfrm>
          <a:off x="2438398" y="2433756"/>
          <a:ext cx="1912739" cy="1147643"/>
        </a:xfrm>
        <a:prstGeom prst="rect">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t>context data</a:t>
          </a:r>
          <a:endParaRPr lang="en-US" sz="2600" kern="1200" dirty="0" smtClean="0"/>
        </a:p>
      </dsp:txBody>
      <dsp:txXfrm>
        <a:off x="2438398" y="2433756"/>
        <a:ext cx="1912739" cy="1147643"/>
      </dsp:txXfrm>
    </dsp:sp>
    <dsp:sp modelId="{F5765459-F0DD-B04E-8F83-90F8421A8211}">
      <dsp:nvSpPr>
        <dsp:cNvPr id="0" name=""/>
        <dsp:cNvSpPr/>
      </dsp:nvSpPr>
      <dsp:spPr>
        <a:xfrm>
          <a:off x="4343391" y="2433756"/>
          <a:ext cx="1912739" cy="1147643"/>
        </a:xfrm>
        <a:prstGeom prst="rect">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I/O status information</a:t>
          </a:r>
        </a:p>
      </dsp:txBody>
      <dsp:txXfrm>
        <a:off x="4343391" y="2433756"/>
        <a:ext cx="1912739" cy="1147643"/>
      </dsp:txXfrm>
    </dsp:sp>
    <dsp:sp modelId="{4B2744D8-5219-FE41-ACC6-C2EE72C25ABB}">
      <dsp:nvSpPr>
        <dsp:cNvPr id="0" name=""/>
        <dsp:cNvSpPr/>
      </dsp:nvSpPr>
      <dsp:spPr>
        <a:xfrm>
          <a:off x="6248403" y="2433756"/>
          <a:ext cx="1912739" cy="1147643"/>
        </a:xfrm>
        <a:prstGeom prst="rect">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smtClean="0"/>
            <a:t>accounting information</a:t>
          </a:r>
          <a:endParaRPr lang="en-US" sz="2600" kern="1200" dirty="0" smtClean="0"/>
        </a:p>
      </dsp:txBody>
      <dsp:txXfrm>
        <a:off x="6248403" y="2433756"/>
        <a:ext cx="1912739" cy="114764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78792-7B28-FF43-A32C-003396C6EF4C}">
      <dsp:nvSpPr>
        <dsp:cNvPr id="0" name=""/>
        <dsp:cNvSpPr/>
      </dsp:nvSpPr>
      <dsp:spPr>
        <a:xfrm>
          <a:off x="571507" y="152403"/>
          <a:ext cx="5981684" cy="1581142"/>
        </a:xfrm>
        <a:prstGeom prst="roundRect">
          <a:avLst>
            <a:gd name="adj" fmla="val 1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dirty="0" smtClean="0"/>
            <a:t>Jacketing</a:t>
          </a:r>
          <a:endParaRPr lang="en-US" sz="2200" kern="1200" dirty="0"/>
        </a:p>
        <a:p>
          <a:pPr marL="228600" lvl="1" indent="-228600" algn="l" defTabSz="977900" rtl="0">
            <a:lnSpc>
              <a:spcPct val="90000"/>
            </a:lnSpc>
            <a:spcBef>
              <a:spcPct val="0"/>
            </a:spcBef>
            <a:spcAft>
              <a:spcPct val="15000"/>
            </a:spcAft>
            <a:buChar char="••"/>
          </a:pPr>
          <a:r>
            <a:rPr lang="en-US" sz="2200" kern="1200" dirty="0" smtClean="0"/>
            <a:t>converts a blocking system call into a non-blocking system call</a:t>
          </a:r>
          <a:endParaRPr lang="en-US" sz="2200" kern="1200" dirty="0"/>
        </a:p>
      </dsp:txBody>
      <dsp:txXfrm>
        <a:off x="617817" y="198713"/>
        <a:ext cx="4345262" cy="1488522"/>
      </dsp:txXfrm>
    </dsp:sp>
    <dsp:sp modelId="{C478A6ED-69A6-584A-A2DA-3955A2E0623F}">
      <dsp:nvSpPr>
        <dsp:cNvPr id="0" name=""/>
        <dsp:cNvSpPr/>
      </dsp:nvSpPr>
      <dsp:spPr>
        <a:xfrm>
          <a:off x="2400315" y="2381251"/>
          <a:ext cx="4838668" cy="1733546"/>
        </a:xfrm>
        <a:prstGeom prst="roundRect">
          <a:avLst>
            <a:gd name="adj" fmla="val 1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rtl="0">
            <a:lnSpc>
              <a:spcPct val="90000"/>
            </a:lnSpc>
            <a:spcBef>
              <a:spcPct val="0"/>
            </a:spcBef>
            <a:spcAft>
              <a:spcPct val="35000"/>
            </a:spcAft>
          </a:pPr>
          <a:r>
            <a:rPr lang="en-US" sz="2300" kern="1200" dirty="0" smtClean="0"/>
            <a:t>Writing an application as multiple processes rather than multiple threads</a:t>
          </a:r>
          <a:endParaRPr lang="en-US" sz="2300" kern="1200" dirty="0"/>
        </a:p>
      </dsp:txBody>
      <dsp:txXfrm>
        <a:off x="2451089" y="2432025"/>
        <a:ext cx="3050702" cy="1631998"/>
      </dsp:txXfrm>
    </dsp:sp>
    <dsp:sp modelId="{468D6BA6-6676-084C-80C4-3CF75C066D1F}">
      <dsp:nvSpPr>
        <dsp:cNvPr id="0" name=""/>
        <dsp:cNvSpPr/>
      </dsp:nvSpPr>
      <dsp:spPr>
        <a:xfrm>
          <a:off x="5416870" y="1524000"/>
          <a:ext cx="1060130" cy="1225867"/>
        </a:xfrm>
        <a:prstGeom prst="downArrow">
          <a:avLst>
            <a:gd name="adj1" fmla="val 55000"/>
            <a:gd name="adj2" fmla="val 45000"/>
          </a:avLst>
        </a:prstGeom>
        <a:solidFill>
          <a:schemeClr val="accent6">
            <a:lumMod val="75000"/>
            <a:alpha val="90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dirty="0"/>
        </a:p>
      </dsp:txBody>
      <dsp:txXfrm>
        <a:off x="5655399" y="1524000"/>
        <a:ext cx="583072" cy="96348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3B7E9-CC9C-E945-8699-89C930D3BE76}">
      <dsp:nvSpPr>
        <dsp:cNvPr id="0" name=""/>
        <dsp:cNvSpPr/>
      </dsp:nvSpPr>
      <dsp:spPr>
        <a:xfrm>
          <a:off x="380967" y="73745"/>
          <a:ext cx="7391403" cy="1963877"/>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kern="1200" dirty="0" smtClean="0"/>
            <a:t>Processes and services provided by the Windows Kernel are relatively simple and general purpose</a:t>
          </a:r>
          <a:endParaRPr lang="en-US" sz="3600" kern="1200" dirty="0"/>
        </a:p>
      </dsp:txBody>
      <dsp:txXfrm>
        <a:off x="476836" y="169614"/>
        <a:ext cx="7199665" cy="1772139"/>
      </dsp:txXfrm>
    </dsp:sp>
    <dsp:sp modelId="{B6EC7E6A-AC9A-DE44-8D6F-1BE175CBE547}">
      <dsp:nvSpPr>
        <dsp:cNvPr id="0" name=""/>
        <dsp:cNvSpPr/>
      </dsp:nvSpPr>
      <dsp:spPr>
        <a:xfrm>
          <a:off x="914394" y="2110235"/>
          <a:ext cx="6781887" cy="2058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32" tIns="26670" rIns="149352" bIns="26670" numCol="1" spcCol="1270" anchor="t" anchorCtr="0">
          <a:noAutofit/>
        </a:bodyPr>
        <a:lstStyle/>
        <a:p>
          <a:pPr marL="742950" lvl="1" indent="-231775" algn="l" defTabSz="933450" rtl="0">
            <a:lnSpc>
              <a:spcPct val="90000"/>
            </a:lnSpc>
            <a:spcBef>
              <a:spcPct val="0"/>
            </a:spcBef>
            <a:spcAft>
              <a:spcPct val="20000"/>
            </a:spcAft>
            <a:buChar char="••"/>
          </a:pPr>
          <a:r>
            <a:rPr lang="en-US" sz="2100" kern="1200" dirty="0" smtClean="0"/>
            <a:t>implemented as objects</a:t>
          </a:r>
          <a:endParaRPr lang="en-US" sz="2100" kern="1200" dirty="0"/>
        </a:p>
        <a:p>
          <a:pPr marL="742950" lvl="1" indent="-231775" algn="l" defTabSz="933450" rtl="0">
            <a:lnSpc>
              <a:spcPct val="90000"/>
            </a:lnSpc>
            <a:spcBef>
              <a:spcPct val="0"/>
            </a:spcBef>
            <a:spcAft>
              <a:spcPct val="20000"/>
            </a:spcAft>
            <a:buChar char="••"/>
          </a:pPr>
          <a:r>
            <a:rPr lang="en-US" sz="2100" kern="1200" dirty="0" smtClean="0"/>
            <a:t>created as new process or a copy of an existing</a:t>
          </a:r>
          <a:endParaRPr lang="en-US" sz="2100" kern="1200" dirty="0"/>
        </a:p>
        <a:p>
          <a:pPr marL="742950" lvl="1" indent="-231775" algn="l" defTabSz="933450" rtl="0">
            <a:lnSpc>
              <a:spcPct val="90000"/>
            </a:lnSpc>
            <a:spcBef>
              <a:spcPct val="0"/>
            </a:spcBef>
            <a:spcAft>
              <a:spcPct val="20000"/>
            </a:spcAft>
            <a:buChar char="••"/>
          </a:pPr>
          <a:r>
            <a:rPr lang="en-US" sz="2100" kern="1200" dirty="0" smtClean="0"/>
            <a:t>an executable process may contain one or more threads</a:t>
          </a:r>
          <a:endParaRPr lang="en-US" sz="2100" kern="1200" dirty="0"/>
        </a:p>
        <a:p>
          <a:pPr marL="742950" lvl="1" indent="-231775" algn="l" defTabSz="933450" rtl="0">
            <a:lnSpc>
              <a:spcPct val="90000"/>
            </a:lnSpc>
            <a:spcBef>
              <a:spcPct val="0"/>
            </a:spcBef>
            <a:spcAft>
              <a:spcPct val="20000"/>
            </a:spcAft>
            <a:buChar char="••"/>
          </a:pPr>
          <a:r>
            <a:rPr lang="en-US" sz="2100" kern="1200" dirty="0" smtClean="0"/>
            <a:t>both processes and thread objects have built-in synchronization capabilities</a:t>
          </a:r>
          <a:endParaRPr lang="en-US" sz="2100" kern="1200" dirty="0"/>
        </a:p>
      </dsp:txBody>
      <dsp:txXfrm>
        <a:off x="914394" y="2110235"/>
        <a:ext cx="6781887" cy="20580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61E09-98AA-F646-A320-3D36756674FD}">
      <dsp:nvSpPr>
        <dsp:cNvPr id="0" name=""/>
        <dsp:cNvSpPr/>
      </dsp:nvSpPr>
      <dsp:spPr>
        <a:xfrm>
          <a:off x="34" y="85349"/>
          <a:ext cx="3347070" cy="8640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13360" tIns="121920" rIns="213360" bIns="121920" numCol="1" spcCol="1270" anchor="ctr" anchorCtr="0">
          <a:noAutofit/>
        </a:bodyPr>
        <a:lstStyle/>
        <a:p>
          <a:pPr lvl="0" algn="ctr" defTabSz="1333500" rtl="0">
            <a:lnSpc>
              <a:spcPct val="90000"/>
            </a:lnSpc>
            <a:spcBef>
              <a:spcPct val="0"/>
            </a:spcBef>
            <a:spcAft>
              <a:spcPct val="35000"/>
            </a:spcAft>
          </a:pPr>
          <a:r>
            <a:rPr lang="en-US" sz="3000" kern="1200" dirty="0" smtClean="0"/>
            <a:t>Processes</a:t>
          </a:r>
          <a:endParaRPr lang="en-US" sz="3000" kern="1200" dirty="0"/>
        </a:p>
      </dsp:txBody>
      <dsp:txXfrm>
        <a:off x="34" y="85349"/>
        <a:ext cx="3347070" cy="864000"/>
      </dsp:txXfrm>
    </dsp:sp>
    <dsp:sp modelId="{29440C12-8D27-A646-861F-C6CEC0072C12}">
      <dsp:nvSpPr>
        <dsp:cNvPr id="0" name=""/>
        <dsp:cNvSpPr/>
      </dsp:nvSpPr>
      <dsp:spPr>
        <a:xfrm>
          <a:off x="34" y="949349"/>
          <a:ext cx="3347070" cy="2470500"/>
        </a:xfrm>
        <a:prstGeom prst="rect">
          <a:avLst/>
        </a:prstGeom>
        <a:solidFill>
          <a:schemeClr val="bg1">
            <a:lumMod val="95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rtl="0">
            <a:lnSpc>
              <a:spcPct val="90000"/>
            </a:lnSpc>
            <a:spcBef>
              <a:spcPct val="0"/>
            </a:spcBef>
            <a:spcAft>
              <a:spcPct val="15000"/>
            </a:spcAft>
            <a:buChar char="••"/>
          </a:pPr>
          <a:r>
            <a:rPr lang="en-US" sz="3000" kern="1200" dirty="0" smtClean="0"/>
            <a:t>an entity corresponding to a user job or application that owns resources</a:t>
          </a:r>
          <a:endParaRPr lang="en-US" sz="3000" kern="1200" dirty="0"/>
        </a:p>
      </dsp:txBody>
      <dsp:txXfrm>
        <a:off x="34" y="949349"/>
        <a:ext cx="3347070" cy="2470500"/>
      </dsp:txXfrm>
    </dsp:sp>
    <dsp:sp modelId="{06FF1D1F-9CAB-A94F-ABD9-34BF1BE2DC25}">
      <dsp:nvSpPr>
        <dsp:cNvPr id="0" name=""/>
        <dsp:cNvSpPr/>
      </dsp:nvSpPr>
      <dsp:spPr>
        <a:xfrm>
          <a:off x="3815694" y="85349"/>
          <a:ext cx="3347070" cy="8640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13360" tIns="121920" rIns="213360" bIns="121920" numCol="1" spcCol="1270" anchor="ctr" anchorCtr="0">
          <a:noAutofit/>
        </a:bodyPr>
        <a:lstStyle/>
        <a:p>
          <a:pPr lvl="0" algn="ctr" defTabSz="1333500" rtl="0">
            <a:lnSpc>
              <a:spcPct val="90000"/>
            </a:lnSpc>
            <a:spcBef>
              <a:spcPct val="0"/>
            </a:spcBef>
            <a:spcAft>
              <a:spcPct val="35000"/>
            </a:spcAft>
          </a:pPr>
          <a:r>
            <a:rPr lang="en-US" sz="3000" kern="1200" dirty="0" smtClean="0"/>
            <a:t>Threads</a:t>
          </a:r>
          <a:endParaRPr lang="en-NZ" sz="3000" kern="1200" dirty="0"/>
        </a:p>
      </dsp:txBody>
      <dsp:txXfrm>
        <a:off x="3815694" y="85349"/>
        <a:ext cx="3347070" cy="864000"/>
      </dsp:txXfrm>
    </dsp:sp>
    <dsp:sp modelId="{5291AFC4-0A1D-DF4B-A31F-0D3B8C0F583F}">
      <dsp:nvSpPr>
        <dsp:cNvPr id="0" name=""/>
        <dsp:cNvSpPr/>
      </dsp:nvSpPr>
      <dsp:spPr>
        <a:xfrm>
          <a:off x="3815694" y="949349"/>
          <a:ext cx="3347070" cy="2470500"/>
        </a:xfrm>
        <a:prstGeom prst="rect">
          <a:avLst/>
        </a:prstGeom>
        <a:solidFill>
          <a:schemeClr val="bg1">
            <a:lumMod val="95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rtl="0">
            <a:lnSpc>
              <a:spcPct val="90000"/>
            </a:lnSpc>
            <a:spcBef>
              <a:spcPct val="0"/>
            </a:spcBef>
            <a:spcAft>
              <a:spcPct val="15000"/>
            </a:spcAft>
            <a:buChar char="••"/>
          </a:pPr>
          <a:r>
            <a:rPr lang="en-US" sz="3000" kern="1200" dirty="0" smtClean="0"/>
            <a:t>a dispatchable unit of work that executes sequentially and is interruptible</a:t>
          </a:r>
          <a:endParaRPr lang="en-US" sz="3000" kern="1200" dirty="0"/>
        </a:p>
      </dsp:txBody>
      <dsp:txXfrm>
        <a:off x="3815694" y="949349"/>
        <a:ext cx="3347070" cy="24705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E5926-21BC-DA4C-8718-E096140F6721}">
      <dsp:nvSpPr>
        <dsp:cNvPr id="0" name=""/>
        <dsp:cNvSpPr/>
      </dsp:nvSpPr>
      <dsp:spPr>
        <a:xfrm>
          <a:off x="3512939" y="1655622"/>
          <a:ext cx="1591270" cy="757300"/>
        </a:xfrm>
        <a:custGeom>
          <a:avLst/>
          <a:gdLst/>
          <a:ahLst/>
          <a:cxnLst/>
          <a:rect l="0" t="0" r="0" b="0"/>
          <a:pathLst>
            <a:path>
              <a:moveTo>
                <a:pt x="0" y="0"/>
              </a:moveTo>
              <a:lnTo>
                <a:pt x="0" y="516077"/>
              </a:lnTo>
              <a:lnTo>
                <a:pt x="1591270" y="516077"/>
              </a:lnTo>
              <a:lnTo>
                <a:pt x="1591270" y="75730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1A5A7D6-9600-4A4B-83FE-D0AA84497058}">
      <dsp:nvSpPr>
        <dsp:cNvPr id="0" name=""/>
        <dsp:cNvSpPr/>
      </dsp:nvSpPr>
      <dsp:spPr>
        <a:xfrm>
          <a:off x="1921668" y="1655622"/>
          <a:ext cx="1591270" cy="757300"/>
        </a:xfrm>
        <a:custGeom>
          <a:avLst/>
          <a:gdLst/>
          <a:ahLst/>
          <a:cxnLst/>
          <a:rect l="0" t="0" r="0" b="0"/>
          <a:pathLst>
            <a:path>
              <a:moveTo>
                <a:pt x="1591270" y="0"/>
              </a:moveTo>
              <a:lnTo>
                <a:pt x="1591270" y="516077"/>
              </a:lnTo>
              <a:lnTo>
                <a:pt x="0" y="516077"/>
              </a:lnTo>
              <a:lnTo>
                <a:pt x="0" y="75730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2BBFA4-FD11-C64F-B385-87F44DFD6E9D}">
      <dsp:nvSpPr>
        <dsp:cNvPr id="0" name=""/>
        <dsp:cNvSpPr/>
      </dsp:nvSpPr>
      <dsp:spPr>
        <a:xfrm>
          <a:off x="2210990" y="2147"/>
          <a:ext cx="2603896" cy="1653474"/>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5A90B169-569D-6845-82FD-D850FD4F7ECB}">
      <dsp:nvSpPr>
        <dsp:cNvPr id="0" name=""/>
        <dsp:cNvSpPr/>
      </dsp:nvSpPr>
      <dsp:spPr>
        <a:xfrm>
          <a:off x="2500312" y="277003"/>
          <a:ext cx="2603896" cy="165347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Achieves concurrency without the overhead of using multiple processes</a:t>
          </a:r>
          <a:endParaRPr lang="en-US" sz="1600" kern="1200" dirty="0"/>
        </a:p>
      </dsp:txBody>
      <dsp:txXfrm>
        <a:off x="2548741" y="325432"/>
        <a:ext cx="2507038" cy="1556616"/>
      </dsp:txXfrm>
    </dsp:sp>
    <dsp:sp modelId="{45D751CF-0371-5B43-A54C-0760DB33DED9}">
      <dsp:nvSpPr>
        <dsp:cNvPr id="0" name=""/>
        <dsp:cNvSpPr/>
      </dsp:nvSpPr>
      <dsp:spPr>
        <a:xfrm>
          <a:off x="619720" y="2412922"/>
          <a:ext cx="2603896" cy="1653474"/>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E693F0F0-A635-2641-8FE6-FF7DAA91A813}">
      <dsp:nvSpPr>
        <dsp:cNvPr id="0" name=""/>
        <dsp:cNvSpPr/>
      </dsp:nvSpPr>
      <dsp:spPr>
        <a:xfrm>
          <a:off x="909042" y="2687777"/>
          <a:ext cx="2603896" cy="165347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Threads within the same process can exchange information through their common address space and have access to the shared resources of the process</a:t>
          </a:r>
          <a:endParaRPr lang="en-US" sz="1600" kern="1200" dirty="0"/>
        </a:p>
      </dsp:txBody>
      <dsp:txXfrm>
        <a:off x="957471" y="2736206"/>
        <a:ext cx="2507038" cy="1556616"/>
      </dsp:txXfrm>
    </dsp:sp>
    <dsp:sp modelId="{D95F1863-BED8-D940-A1BF-C1E6F6EA23EF}">
      <dsp:nvSpPr>
        <dsp:cNvPr id="0" name=""/>
        <dsp:cNvSpPr/>
      </dsp:nvSpPr>
      <dsp:spPr>
        <a:xfrm>
          <a:off x="3802260" y="2412922"/>
          <a:ext cx="2603896" cy="1653474"/>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4BD8E55B-4838-D147-9405-F6502952C1F9}">
      <dsp:nvSpPr>
        <dsp:cNvPr id="0" name=""/>
        <dsp:cNvSpPr/>
      </dsp:nvSpPr>
      <dsp:spPr>
        <a:xfrm>
          <a:off x="4091582" y="2687777"/>
          <a:ext cx="2603896" cy="165347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Threads in different processes can exchange information through shared memory that has been set up between the two processes</a:t>
          </a:r>
          <a:endParaRPr lang="en-US" sz="1600" kern="1200" dirty="0"/>
        </a:p>
      </dsp:txBody>
      <dsp:txXfrm>
        <a:off x="4140011" y="2736206"/>
        <a:ext cx="2507038" cy="155661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29DCF-AAD5-4C4B-9909-63F5C5407FC4}">
      <dsp:nvSpPr>
        <dsp:cNvPr id="0" name=""/>
        <dsp:cNvSpPr/>
      </dsp:nvSpPr>
      <dsp:spPr>
        <a:xfrm rot="5400000">
          <a:off x="5096285" y="-2087381"/>
          <a:ext cx="792420" cy="5169408"/>
        </a:xfrm>
        <a:prstGeom prst="round2SameRect">
          <a:avLst/>
        </a:prstGeom>
        <a:solidFill>
          <a:schemeClr val="bg1">
            <a:lumMod val="95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b="1" i="0" kern="1200" dirty="0" smtClean="0"/>
            <a:t>includes the user’s address space, stack, and process control block</a:t>
          </a:r>
          <a:endParaRPr lang="en-US" sz="1700" b="1" i="0" kern="1200" dirty="0"/>
        </a:p>
      </dsp:txBody>
      <dsp:txXfrm rot="-5400000">
        <a:off x="2907792" y="139795"/>
        <a:ext cx="5130725" cy="715054"/>
      </dsp:txXfrm>
    </dsp:sp>
    <dsp:sp modelId="{359A43F2-9525-654D-9DEE-FA3474AB94AC}">
      <dsp:nvSpPr>
        <dsp:cNvPr id="0" name=""/>
        <dsp:cNvSpPr/>
      </dsp:nvSpPr>
      <dsp:spPr>
        <a:xfrm>
          <a:off x="0" y="2059"/>
          <a:ext cx="2907792" cy="990525"/>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rtl="0">
            <a:lnSpc>
              <a:spcPct val="90000"/>
            </a:lnSpc>
            <a:spcBef>
              <a:spcPct val="0"/>
            </a:spcBef>
            <a:spcAft>
              <a:spcPct val="35000"/>
            </a:spcAft>
          </a:pPr>
          <a:r>
            <a:rPr lang="en-NZ" sz="2700" b="1" i="0" kern="1200" dirty="0" smtClean="0"/>
            <a:t>Process</a:t>
          </a:r>
          <a:endParaRPr lang="en-NZ" sz="2700" b="1" i="0" kern="1200" dirty="0"/>
        </a:p>
      </dsp:txBody>
      <dsp:txXfrm>
        <a:off x="48353" y="50412"/>
        <a:ext cx="2811086" cy="893819"/>
      </dsp:txXfrm>
    </dsp:sp>
    <dsp:sp modelId="{586922DB-8CEF-D54D-BF73-A446477A9630}">
      <dsp:nvSpPr>
        <dsp:cNvPr id="0" name=""/>
        <dsp:cNvSpPr/>
      </dsp:nvSpPr>
      <dsp:spPr>
        <a:xfrm rot="5400000">
          <a:off x="5096285" y="-1047329"/>
          <a:ext cx="792420" cy="5169408"/>
        </a:xfrm>
        <a:prstGeom prst="round2SameRect">
          <a:avLst/>
        </a:prstGeom>
        <a:solidFill>
          <a:schemeClr val="bg1">
            <a:lumMod val="95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b="1" i="0" kern="1200" dirty="0" smtClean="0"/>
            <a:t>a user-created unit of execution within a process</a:t>
          </a:r>
          <a:endParaRPr lang="en-US" sz="1700" b="1" i="0" kern="1200" dirty="0"/>
        </a:p>
      </dsp:txBody>
      <dsp:txXfrm rot="-5400000">
        <a:off x="2907792" y="1179847"/>
        <a:ext cx="5130725" cy="715054"/>
      </dsp:txXfrm>
    </dsp:sp>
    <dsp:sp modelId="{7D82E135-1D7B-3645-9486-5E0754C6B892}">
      <dsp:nvSpPr>
        <dsp:cNvPr id="0" name=""/>
        <dsp:cNvSpPr/>
      </dsp:nvSpPr>
      <dsp:spPr>
        <a:xfrm>
          <a:off x="0" y="1042111"/>
          <a:ext cx="2907792" cy="990525"/>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rtl="0">
            <a:lnSpc>
              <a:spcPct val="90000"/>
            </a:lnSpc>
            <a:spcBef>
              <a:spcPct val="0"/>
            </a:spcBef>
            <a:spcAft>
              <a:spcPct val="35000"/>
            </a:spcAft>
          </a:pPr>
          <a:r>
            <a:rPr lang="en-US" sz="2700" b="1" i="0" kern="1200" dirty="0" smtClean="0"/>
            <a:t>User-level Threads</a:t>
          </a:r>
          <a:endParaRPr lang="en-US" sz="2700" b="1" i="0" kern="1200" dirty="0"/>
        </a:p>
      </dsp:txBody>
      <dsp:txXfrm>
        <a:off x="48353" y="1090464"/>
        <a:ext cx="2811086" cy="893819"/>
      </dsp:txXfrm>
    </dsp:sp>
    <dsp:sp modelId="{80E04EEB-864B-BE42-89F0-8883BF4AE4F4}">
      <dsp:nvSpPr>
        <dsp:cNvPr id="0" name=""/>
        <dsp:cNvSpPr/>
      </dsp:nvSpPr>
      <dsp:spPr>
        <a:xfrm rot="5400000">
          <a:off x="5096285" y="-7278"/>
          <a:ext cx="792420" cy="5169408"/>
        </a:xfrm>
        <a:prstGeom prst="round2SameRect">
          <a:avLst/>
        </a:prstGeom>
        <a:solidFill>
          <a:schemeClr val="bg1">
            <a:lumMod val="95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b="1" i="0" kern="1200" dirty="0" smtClean="0"/>
            <a:t>a mapping between ULTs and kernel threads</a:t>
          </a:r>
          <a:endParaRPr lang="en-US" sz="1700" b="1" i="0" kern="1200" dirty="0"/>
        </a:p>
      </dsp:txBody>
      <dsp:txXfrm rot="-5400000">
        <a:off x="2907792" y="2219899"/>
        <a:ext cx="5130725" cy="715054"/>
      </dsp:txXfrm>
    </dsp:sp>
    <dsp:sp modelId="{B90E8D5C-93E4-3248-962E-5C051ACBDA2F}">
      <dsp:nvSpPr>
        <dsp:cNvPr id="0" name=""/>
        <dsp:cNvSpPr/>
      </dsp:nvSpPr>
      <dsp:spPr>
        <a:xfrm>
          <a:off x="0" y="2082163"/>
          <a:ext cx="2907792" cy="990525"/>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rtl="0">
            <a:lnSpc>
              <a:spcPct val="90000"/>
            </a:lnSpc>
            <a:spcBef>
              <a:spcPct val="0"/>
            </a:spcBef>
            <a:spcAft>
              <a:spcPct val="35000"/>
            </a:spcAft>
          </a:pPr>
          <a:r>
            <a:rPr lang="en-US" sz="2700" b="1" i="0" kern="1200" dirty="0" smtClean="0"/>
            <a:t>Lightweight Processes (LWP)</a:t>
          </a:r>
          <a:endParaRPr lang="en-US" sz="2700" b="1" i="0" kern="1200" dirty="0"/>
        </a:p>
      </dsp:txBody>
      <dsp:txXfrm>
        <a:off x="48353" y="2130516"/>
        <a:ext cx="2811086" cy="893819"/>
      </dsp:txXfrm>
    </dsp:sp>
    <dsp:sp modelId="{CDAFDD03-5608-F540-86C1-DA1CF57C8C89}">
      <dsp:nvSpPr>
        <dsp:cNvPr id="0" name=""/>
        <dsp:cNvSpPr/>
      </dsp:nvSpPr>
      <dsp:spPr>
        <a:xfrm rot="5400000">
          <a:off x="5096285" y="1032773"/>
          <a:ext cx="792420" cy="5169408"/>
        </a:xfrm>
        <a:prstGeom prst="round2SameRect">
          <a:avLst/>
        </a:prstGeom>
        <a:solidFill>
          <a:schemeClr val="bg1">
            <a:lumMod val="95000"/>
          </a:schemeClr>
        </a:solidFill>
        <a:ln w="158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NZ" sz="1700" b="1" i="0" kern="1200" dirty="0" smtClean="0"/>
            <a:t>fundamental entities that can be scheduled and dispatched to run on one of the system processors</a:t>
          </a:r>
          <a:endParaRPr lang="en-NZ" sz="1700" b="1" i="0" kern="1200" dirty="0"/>
        </a:p>
      </dsp:txBody>
      <dsp:txXfrm rot="-5400000">
        <a:off x="2907792" y="3259950"/>
        <a:ext cx="5130725" cy="715054"/>
      </dsp:txXfrm>
    </dsp:sp>
    <dsp:sp modelId="{7A2BBD00-0612-374A-AE9C-5B159F20A714}">
      <dsp:nvSpPr>
        <dsp:cNvPr id="0" name=""/>
        <dsp:cNvSpPr/>
      </dsp:nvSpPr>
      <dsp:spPr>
        <a:xfrm>
          <a:off x="0" y="3122215"/>
          <a:ext cx="2907792" cy="990525"/>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rtl="0">
            <a:lnSpc>
              <a:spcPct val="90000"/>
            </a:lnSpc>
            <a:spcBef>
              <a:spcPct val="0"/>
            </a:spcBef>
            <a:spcAft>
              <a:spcPct val="35000"/>
            </a:spcAft>
          </a:pPr>
          <a:r>
            <a:rPr lang="en-US" sz="2700" b="1" i="0" kern="1200" dirty="0" smtClean="0"/>
            <a:t>Kernel Threads</a:t>
          </a:r>
          <a:endParaRPr lang="en-US" sz="2700" b="1" i="0" kern="1200" dirty="0"/>
        </a:p>
      </dsp:txBody>
      <dsp:txXfrm>
        <a:off x="48353" y="3170568"/>
        <a:ext cx="2811086" cy="89381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64325-F871-1445-AD04-4E175EF1365E}">
      <dsp:nvSpPr>
        <dsp:cNvPr id="0" name=""/>
        <dsp:cNvSpPr/>
      </dsp:nvSpPr>
      <dsp:spPr>
        <a:xfrm>
          <a:off x="0" y="0"/>
          <a:ext cx="8305800" cy="0"/>
        </a:xfrm>
        <a:prstGeom prst="lin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308B19D-3226-7F43-90A7-076E34833999}">
      <dsp:nvSpPr>
        <dsp:cNvPr id="0" name=""/>
        <dsp:cNvSpPr/>
      </dsp:nvSpPr>
      <dsp:spPr>
        <a:xfrm>
          <a:off x="0" y="0"/>
          <a:ext cx="1661160" cy="156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t>Processes (threads)</a:t>
          </a:r>
          <a:endParaRPr lang="en-US" sz="2700" kern="1200" dirty="0"/>
        </a:p>
      </dsp:txBody>
      <dsp:txXfrm>
        <a:off x="0" y="0"/>
        <a:ext cx="1661160" cy="1562100"/>
      </dsp:txXfrm>
    </dsp:sp>
    <dsp:sp modelId="{5A890009-52E7-D04B-83B6-E421AA5B9F18}">
      <dsp:nvSpPr>
        <dsp:cNvPr id="0" name=""/>
        <dsp:cNvSpPr/>
      </dsp:nvSpPr>
      <dsp:spPr>
        <a:xfrm>
          <a:off x="1785747" y="70935"/>
          <a:ext cx="6520053" cy="1418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cooperate with each other and manage the use of shared data structures by primitives that enforce mutual exclusion and synchronize their execution</a:t>
          </a:r>
        </a:p>
      </dsp:txBody>
      <dsp:txXfrm>
        <a:off x="1785747" y="70935"/>
        <a:ext cx="6520053" cy="1418704"/>
      </dsp:txXfrm>
    </dsp:sp>
    <dsp:sp modelId="{25CBDD50-B0DB-4E4F-85BD-EFF7B7241204}">
      <dsp:nvSpPr>
        <dsp:cNvPr id="0" name=""/>
        <dsp:cNvSpPr/>
      </dsp:nvSpPr>
      <dsp:spPr>
        <a:xfrm>
          <a:off x="1661160" y="1489639"/>
          <a:ext cx="664464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B1D9BB74-11EB-5446-9A70-9E4A968739EF}">
      <dsp:nvSpPr>
        <dsp:cNvPr id="0" name=""/>
        <dsp:cNvSpPr/>
      </dsp:nvSpPr>
      <dsp:spPr>
        <a:xfrm>
          <a:off x="0" y="1562100"/>
          <a:ext cx="8305800" cy="0"/>
        </a:xfrm>
        <a:prstGeom prst="lin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CEF4735-D4B5-974D-B9BF-54ACF1BEFBF9}">
      <dsp:nvSpPr>
        <dsp:cNvPr id="0" name=""/>
        <dsp:cNvSpPr/>
      </dsp:nvSpPr>
      <dsp:spPr>
        <a:xfrm>
          <a:off x="0" y="1562100"/>
          <a:ext cx="1661160" cy="1562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smtClean="0"/>
            <a:t>Interrupts</a:t>
          </a:r>
        </a:p>
      </dsp:txBody>
      <dsp:txXfrm>
        <a:off x="0" y="1562100"/>
        <a:ext cx="1661160" cy="1562100"/>
      </dsp:txXfrm>
    </dsp:sp>
    <dsp:sp modelId="{55E25350-D609-0E4C-AF06-74901F766641}">
      <dsp:nvSpPr>
        <dsp:cNvPr id="0" name=""/>
        <dsp:cNvSpPr/>
      </dsp:nvSpPr>
      <dsp:spPr>
        <a:xfrm>
          <a:off x="1785747" y="1633035"/>
          <a:ext cx="6520053" cy="1418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synchronized by preventing their handling for a period of time</a:t>
          </a:r>
        </a:p>
      </dsp:txBody>
      <dsp:txXfrm>
        <a:off x="1785747" y="1633035"/>
        <a:ext cx="6520053" cy="1418704"/>
      </dsp:txXfrm>
    </dsp:sp>
    <dsp:sp modelId="{3E291C2B-B993-824E-9D25-B57FA36470B9}">
      <dsp:nvSpPr>
        <dsp:cNvPr id="0" name=""/>
        <dsp:cNvSpPr/>
      </dsp:nvSpPr>
      <dsp:spPr>
        <a:xfrm>
          <a:off x="1661160" y="3051739"/>
          <a:ext cx="6644640" cy="0"/>
        </a:xfrm>
        <a:prstGeom prst="line">
          <a:avLst/>
        </a:prstGeom>
        <a:solidFill>
          <a:schemeClr val="accent1">
            <a:hueOff val="0"/>
            <a:satOff val="0"/>
            <a:lumOff val="0"/>
            <a:alphaOff val="0"/>
          </a:schemeClr>
        </a:solidFill>
        <a:ln w="3492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EA42E-B159-6845-A722-A211C0863AEF}">
      <dsp:nvSpPr>
        <dsp:cNvPr id="0" name=""/>
        <dsp:cNvSpPr/>
      </dsp:nvSpPr>
      <dsp:spPr>
        <a:xfrm rot="16200000">
          <a:off x="0" y="304825"/>
          <a:ext cx="4125515" cy="4125515"/>
        </a:xfrm>
        <a:prstGeom prst="downArrow">
          <a:avLst>
            <a:gd name="adj1" fmla="val 50000"/>
            <a:gd name="adj2" fmla="val 35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rtl="0">
            <a:lnSpc>
              <a:spcPct val="90000"/>
            </a:lnSpc>
            <a:spcBef>
              <a:spcPct val="0"/>
            </a:spcBef>
            <a:spcAft>
              <a:spcPct val="35000"/>
            </a:spcAft>
          </a:pPr>
          <a:r>
            <a:rPr lang="en-US" sz="2600" kern="1200" dirty="0" smtClean="0"/>
            <a:t>A process, or task, in Linux is represented by a task_struct data structure</a:t>
          </a:r>
          <a:endParaRPr lang="en-US" sz="2600" kern="1200" dirty="0"/>
        </a:p>
      </dsp:txBody>
      <dsp:txXfrm rot="5400000">
        <a:off x="1" y="1336204"/>
        <a:ext cx="3403550" cy="2062757"/>
      </dsp:txXfrm>
    </dsp:sp>
    <dsp:sp modelId="{37E8FFB8-D84B-D046-8C01-1D09BCA59864}">
      <dsp:nvSpPr>
        <dsp:cNvPr id="0" name=""/>
        <dsp:cNvSpPr/>
      </dsp:nvSpPr>
      <dsp:spPr>
        <a:xfrm rot="5400000">
          <a:off x="4408884" y="304782"/>
          <a:ext cx="4125515" cy="4125515"/>
        </a:xfrm>
        <a:prstGeom prst="downArrow">
          <a:avLst>
            <a:gd name="adj1" fmla="val 50000"/>
            <a:gd name="adj2" fmla="val 35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rtl="0">
            <a:lnSpc>
              <a:spcPct val="90000"/>
            </a:lnSpc>
            <a:spcBef>
              <a:spcPct val="0"/>
            </a:spcBef>
            <a:spcAft>
              <a:spcPct val="35000"/>
            </a:spcAft>
          </a:pPr>
          <a:r>
            <a:rPr lang="en-US" sz="2600" kern="1200" dirty="0" smtClean="0"/>
            <a:t>This structure contains information in a number of categories</a:t>
          </a:r>
          <a:endParaRPr lang="en-US" sz="2600" kern="1200" dirty="0"/>
        </a:p>
      </dsp:txBody>
      <dsp:txXfrm rot="-5400000">
        <a:off x="5130850" y="1336161"/>
        <a:ext cx="3403550" cy="206275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39878-0953-D24D-AB28-4410346F12E1}">
      <dsp:nvSpPr>
        <dsp:cNvPr id="0" name=""/>
        <dsp:cNvSpPr/>
      </dsp:nvSpPr>
      <dsp:spPr>
        <a:xfrm>
          <a:off x="0" y="1303020"/>
          <a:ext cx="7543800" cy="1737360"/>
        </a:xfrm>
        <a:prstGeom prst="notchedRightArrow">
          <a:avLst/>
        </a:prstGeom>
        <a:solidFill>
          <a:schemeClr val="accent1">
            <a:lumMod val="75000"/>
          </a:schemeClr>
        </a:solidFill>
        <a:ln>
          <a:noFill/>
        </a:ln>
        <a:effectLst/>
      </dsp:spPr>
      <dsp:style>
        <a:lnRef idx="0">
          <a:scrgbClr r="0" g="0" b="0"/>
        </a:lnRef>
        <a:fillRef idx="1">
          <a:scrgbClr r="0" g="0" b="0"/>
        </a:fillRef>
        <a:effectRef idx="2">
          <a:scrgbClr r="0" g="0" b="0"/>
        </a:effectRef>
        <a:fontRef idx="minor"/>
      </dsp:style>
    </dsp:sp>
    <dsp:sp modelId="{269AE79F-AD2D-A84D-A53E-F1FB78B974BD}">
      <dsp:nvSpPr>
        <dsp:cNvPr id="0" name=""/>
        <dsp:cNvSpPr/>
      </dsp:nvSpPr>
      <dsp:spPr>
        <a:xfrm>
          <a:off x="2983" y="0"/>
          <a:ext cx="1304510" cy="173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ctr" defTabSz="666750" rtl="0">
            <a:lnSpc>
              <a:spcPct val="90000"/>
            </a:lnSpc>
            <a:spcBef>
              <a:spcPct val="0"/>
            </a:spcBef>
            <a:spcAft>
              <a:spcPct val="35000"/>
            </a:spcAft>
          </a:pPr>
          <a:r>
            <a:rPr lang="en-US" sz="1500" kern="1200" dirty="0" smtClean="0"/>
            <a:t>Linux does not recognize a distinction between threads and processes</a:t>
          </a:r>
          <a:endParaRPr lang="en-US" sz="1500" kern="1200" dirty="0"/>
        </a:p>
      </dsp:txBody>
      <dsp:txXfrm>
        <a:off x="2983" y="0"/>
        <a:ext cx="1304510" cy="1737360"/>
      </dsp:txXfrm>
    </dsp:sp>
    <dsp:sp modelId="{E4BAC01D-2B7F-DF40-9C04-EF02D143BCC9}">
      <dsp:nvSpPr>
        <dsp:cNvPr id="0" name=""/>
        <dsp:cNvSpPr/>
      </dsp:nvSpPr>
      <dsp:spPr>
        <a:xfrm>
          <a:off x="533401" y="1981198"/>
          <a:ext cx="434340" cy="434340"/>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AA39FEB8-4F13-6842-90E7-7179513C2883}">
      <dsp:nvSpPr>
        <dsp:cNvPr id="0" name=""/>
        <dsp:cNvSpPr/>
      </dsp:nvSpPr>
      <dsp:spPr>
        <a:xfrm>
          <a:off x="1372719" y="2606040"/>
          <a:ext cx="1304510" cy="173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666750" rtl="0">
            <a:lnSpc>
              <a:spcPct val="90000"/>
            </a:lnSpc>
            <a:spcBef>
              <a:spcPct val="0"/>
            </a:spcBef>
            <a:spcAft>
              <a:spcPct val="35000"/>
            </a:spcAft>
          </a:pPr>
          <a:r>
            <a:rPr lang="en-US" sz="1500" kern="1200" dirty="0" smtClean="0"/>
            <a:t>User-level threads are mapped into kernel-level processes</a:t>
          </a:r>
          <a:endParaRPr lang="en-US" sz="1500" kern="1200" dirty="0"/>
        </a:p>
      </dsp:txBody>
      <dsp:txXfrm>
        <a:off x="1372719" y="2606040"/>
        <a:ext cx="1304510" cy="1737360"/>
      </dsp:txXfrm>
    </dsp:sp>
    <dsp:sp modelId="{D5A58B68-FCE0-594C-89A8-167F463190C7}">
      <dsp:nvSpPr>
        <dsp:cNvPr id="0" name=""/>
        <dsp:cNvSpPr/>
      </dsp:nvSpPr>
      <dsp:spPr>
        <a:xfrm>
          <a:off x="1807804" y="1954530"/>
          <a:ext cx="434340" cy="434340"/>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D820194-B3DF-3B49-B9ED-61CBD95ECA12}">
      <dsp:nvSpPr>
        <dsp:cNvPr id="0" name=""/>
        <dsp:cNvSpPr/>
      </dsp:nvSpPr>
      <dsp:spPr>
        <a:xfrm>
          <a:off x="2742454" y="0"/>
          <a:ext cx="1304510" cy="173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ctr" defTabSz="666750" rtl="0">
            <a:lnSpc>
              <a:spcPct val="90000"/>
            </a:lnSpc>
            <a:spcBef>
              <a:spcPct val="0"/>
            </a:spcBef>
            <a:spcAft>
              <a:spcPct val="35000"/>
            </a:spcAft>
          </a:pPr>
          <a:r>
            <a:rPr lang="en-US" sz="1500" kern="1200" dirty="0" smtClean="0"/>
            <a:t>A new process is created by copying the attributes of the current process</a:t>
          </a:r>
          <a:endParaRPr lang="en-US" sz="1500" kern="1200" dirty="0"/>
        </a:p>
      </dsp:txBody>
      <dsp:txXfrm>
        <a:off x="2742454" y="0"/>
        <a:ext cx="1304510" cy="1737360"/>
      </dsp:txXfrm>
    </dsp:sp>
    <dsp:sp modelId="{DC2D55E0-4420-7840-A591-F950FA7F560E}">
      <dsp:nvSpPr>
        <dsp:cNvPr id="0" name=""/>
        <dsp:cNvSpPr/>
      </dsp:nvSpPr>
      <dsp:spPr>
        <a:xfrm>
          <a:off x="3177539" y="1954530"/>
          <a:ext cx="434340" cy="434340"/>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B7E953B2-517D-1E48-BCD7-19C2AF470A25}">
      <dsp:nvSpPr>
        <dsp:cNvPr id="0" name=""/>
        <dsp:cNvSpPr/>
      </dsp:nvSpPr>
      <dsp:spPr>
        <a:xfrm>
          <a:off x="4112190" y="2606040"/>
          <a:ext cx="1304510" cy="173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ctr" defTabSz="666750" rtl="0">
            <a:lnSpc>
              <a:spcPct val="90000"/>
            </a:lnSpc>
            <a:spcBef>
              <a:spcPct val="0"/>
            </a:spcBef>
            <a:spcAft>
              <a:spcPct val="35000"/>
            </a:spcAft>
          </a:pPr>
          <a:r>
            <a:rPr lang="en-US" sz="1500" kern="1200" dirty="0" smtClean="0"/>
            <a:t>The new process can be </a:t>
          </a:r>
          <a:r>
            <a:rPr lang="en-US" sz="1500" i="1" kern="1200" dirty="0" smtClean="0"/>
            <a:t>cloned</a:t>
          </a:r>
          <a:r>
            <a:rPr lang="en-US" sz="1500" kern="1200" dirty="0" smtClean="0"/>
            <a:t> so that it shares resources</a:t>
          </a:r>
          <a:endParaRPr lang="en-US" sz="1500" kern="1200" dirty="0"/>
        </a:p>
      </dsp:txBody>
      <dsp:txXfrm>
        <a:off x="4112190" y="2606040"/>
        <a:ext cx="1304510" cy="1737360"/>
      </dsp:txXfrm>
    </dsp:sp>
    <dsp:sp modelId="{26608E29-072E-6745-AE4E-B250960414E0}">
      <dsp:nvSpPr>
        <dsp:cNvPr id="0" name=""/>
        <dsp:cNvSpPr/>
      </dsp:nvSpPr>
      <dsp:spPr>
        <a:xfrm>
          <a:off x="4547275" y="1954530"/>
          <a:ext cx="434340" cy="434340"/>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CB731189-60FA-8743-98A3-0A6530A73E12}">
      <dsp:nvSpPr>
        <dsp:cNvPr id="0" name=""/>
        <dsp:cNvSpPr/>
      </dsp:nvSpPr>
      <dsp:spPr>
        <a:xfrm>
          <a:off x="5481926" y="0"/>
          <a:ext cx="1304510" cy="173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lvl="0" algn="ctr" defTabSz="666750" rtl="0">
            <a:lnSpc>
              <a:spcPct val="90000"/>
            </a:lnSpc>
            <a:spcBef>
              <a:spcPct val="0"/>
            </a:spcBef>
            <a:spcAft>
              <a:spcPct val="35000"/>
            </a:spcAft>
          </a:pPr>
          <a:r>
            <a:rPr lang="en-US" sz="1500" kern="1200" dirty="0" smtClean="0"/>
            <a:t>The clone() call creates separate stack spaces for each process</a:t>
          </a:r>
          <a:endParaRPr lang="en-US" sz="1500" kern="1200" dirty="0"/>
        </a:p>
      </dsp:txBody>
      <dsp:txXfrm>
        <a:off x="5481926" y="0"/>
        <a:ext cx="1304510" cy="1737360"/>
      </dsp:txXfrm>
    </dsp:sp>
    <dsp:sp modelId="{9F1FBD59-E618-0148-9918-AC733CAF772D}">
      <dsp:nvSpPr>
        <dsp:cNvPr id="0" name=""/>
        <dsp:cNvSpPr/>
      </dsp:nvSpPr>
      <dsp:spPr>
        <a:xfrm>
          <a:off x="5917011" y="1954530"/>
          <a:ext cx="434340" cy="434340"/>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ADAFC-8F77-0A4B-8EBC-CE98AEB27895}">
      <dsp:nvSpPr>
        <dsp:cNvPr id="0" name=""/>
        <dsp:cNvSpPr/>
      </dsp:nvSpPr>
      <dsp:spPr>
        <a:xfrm>
          <a:off x="601662" y="0"/>
          <a:ext cx="4254500" cy="4254500"/>
        </a:xfrm>
        <a:prstGeom prst="triangl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D7F236B6-343E-6D4F-B3F6-E91247AE0537}">
      <dsp:nvSpPr>
        <dsp:cNvPr id="0" name=""/>
        <dsp:cNvSpPr/>
      </dsp:nvSpPr>
      <dsp:spPr>
        <a:xfrm>
          <a:off x="2728912" y="425865"/>
          <a:ext cx="2765425" cy="604936"/>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Foreground process</a:t>
          </a:r>
          <a:endParaRPr lang="en-US" sz="2300" kern="1200"/>
        </a:p>
      </dsp:txBody>
      <dsp:txXfrm>
        <a:off x="2758443" y="455396"/>
        <a:ext cx="2706363" cy="545874"/>
      </dsp:txXfrm>
    </dsp:sp>
    <dsp:sp modelId="{D3733D29-E208-EF4A-9AEF-65F84BCE6E23}">
      <dsp:nvSpPr>
        <dsp:cNvPr id="0" name=""/>
        <dsp:cNvSpPr/>
      </dsp:nvSpPr>
      <dsp:spPr>
        <a:xfrm>
          <a:off x="2728912" y="1106419"/>
          <a:ext cx="2765425" cy="604936"/>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Visible process</a:t>
          </a:r>
          <a:endParaRPr lang="en-US" sz="2300" kern="1200" dirty="0" smtClean="0"/>
        </a:p>
      </dsp:txBody>
      <dsp:txXfrm>
        <a:off x="2758443" y="1135950"/>
        <a:ext cx="2706363" cy="545874"/>
      </dsp:txXfrm>
    </dsp:sp>
    <dsp:sp modelId="{18B59D32-1887-2E44-BF45-4BE4E74A7629}">
      <dsp:nvSpPr>
        <dsp:cNvPr id="0" name=""/>
        <dsp:cNvSpPr/>
      </dsp:nvSpPr>
      <dsp:spPr>
        <a:xfrm>
          <a:off x="2728912" y="1786973"/>
          <a:ext cx="2765425" cy="604936"/>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Service process</a:t>
          </a:r>
          <a:endParaRPr lang="en-US" sz="2300" kern="1200" dirty="0" smtClean="0"/>
        </a:p>
      </dsp:txBody>
      <dsp:txXfrm>
        <a:off x="2758443" y="1816504"/>
        <a:ext cx="2706363" cy="545874"/>
      </dsp:txXfrm>
    </dsp:sp>
    <dsp:sp modelId="{47D5B74A-039D-3D40-8FCA-1558254F17B2}">
      <dsp:nvSpPr>
        <dsp:cNvPr id="0" name=""/>
        <dsp:cNvSpPr/>
      </dsp:nvSpPr>
      <dsp:spPr>
        <a:xfrm>
          <a:off x="2728912" y="2467526"/>
          <a:ext cx="2765425" cy="604936"/>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smtClean="0"/>
            <a:t>Background process</a:t>
          </a:r>
          <a:endParaRPr lang="en-US" sz="2300" kern="1200" dirty="0" smtClean="0"/>
        </a:p>
      </dsp:txBody>
      <dsp:txXfrm>
        <a:off x="2758443" y="2497057"/>
        <a:ext cx="2706363" cy="545874"/>
      </dsp:txXfrm>
    </dsp:sp>
    <dsp:sp modelId="{BF037080-3959-DE49-B667-1EFD3F32EFD5}">
      <dsp:nvSpPr>
        <dsp:cNvPr id="0" name=""/>
        <dsp:cNvSpPr/>
      </dsp:nvSpPr>
      <dsp:spPr>
        <a:xfrm>
          <a:off x="2728912" y="3148080"/>
          <a:ext cx="2765425" cy="604936"/>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Empty process</a:t>
          </a:r>
          <a:endParaRPr lang="en-US" sz="2300" kern="1200" dirty="0"/>
        </a:p>
      </dsp:txBody>
      <dsp:txXfrm>
        <a:off x="2758443" y="3177611"/>
        <a:ext cx="2706363" cy="5458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28402-8223-1345-8F86-B41D09DF4999}">
      <dsp:nvSpPr>
        <dsp:cNvPr id="0" name=""/>
        <dsp:cNvSpPr/>
      </dsp:nvSpPr>
      <dsp:spPr>
        <a:xfrm>
          <a:off x="304794" y="3"/>
          <a:ext cx="1484783" cy="74239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b="1" i="1" kern="1200" dirty="0" smtClean="0"/>
            <a:t>Trace</a:t>
          </a:r>
          <a:endParaRPr lang="en-US" sz="2000" kern="1200" dirty="0"/>
        </a:p>
      </dsp:txBody>
      <dsp:txXfrm>
        <a:off x="326538" y="21747"/>
        <a:ext cx="1441295" cy="698903"/>
      </dsp:txXfrm>
    </dsp:sp>
    <dsp:sp modelId="{6792DD43-5CA5-8E48-AF98-B37112383575}">
      <dsp:nvSpPr>
        <dsp:cNvPr id="0" name=""/>
        <dsp:cNvSpPr/>
      </dsp:nvSpPr>
      <dsp:spPr>
        <a:xfrm>
          <a:off x="453272" y="742395"/>
          <a:ext cx="1756531" cy="643891"/>
        </a:xfrm>
        <a:custGeom>
          <a:avLst/>
          <a:gdLst/>
          <a:ahLst/>
          <a:cxnLst/>
          <a:rect l="0" t="0" r="0" b="0"/>
          <a:pathLst>
            <a:path>
              <a:moveTo>
                <a:pt x="0" y="0"/>
              </a:moveTo>
              <a:lnTo>
                <a:pt x="0" y="643891"/>
              </a:lnTo>
              <a:lnTo>
                <a:pt x="1756531" y="643891"/>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8D83BD6-2A2F-574C-9D5C-736CF5FE7520}">
      <dsp:nvSpPr>
        <dsp:cNvPr id="0" name=""/>
        <dsp:cNvSpPr/>
      </dsp:nvSpPr>
      <dsp:spPr>
        <a:xfrm>
          <a:off x="2209804" y="533396"/>
          <a:ext cx="1878631" cy="1705779"/>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t>the behavior of an individual process by listing the sequence of instructions that execute for that process</a:t>
          </a:r>
          <a:endParaRPr lang="en-US" sz="1600" kern="1200" dirty="0"/>
        </a:p>
      </dsp:txBody>
      <dsp:txXfrm>
        <a:off x="2259765" y="583357"/>
        <a:ext cx="1778709" cy="1605857"/>
      </dsp:txXfrm>
    </dsp:sp>
    <dsp:sp modelId="{1C89C9B8-759F-944F-AA18-FE790C10A65E}">
      <dsp:nvSpPr>
        <dsp:cNvPr id="0" name=""/>
        <dsp:cNvSpPr/>
      </dsp:nvSpPr>
      <dsp:spPr>
        <a:xfrm>
          <a:off x="453272" y="742395"/>
          <a:ext cx="2289925" cy="2609626"/>
        </a:xfrm>
        <a:custGeom>
          <a:avLst/>
          <a:gdLst/>
          <a:ahLst/>
          <a:cxnLst/>
          <a:rect l="0" t="0" r="0" b="0"/>
          <a:pathLst>
            <a:path>
              <a:moveTo>
                <a:pt x="0" y="0"/>
              </a:moveTo>
              <a:lnTo>
                <a:pt x="0" y="2609626"/>
              </a:lnTo>
              <a:lnTo>
                <a:pt x="2289925" y="2609626"/>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C076669-4CFF-0B4F-8B31-76E9F2CCEE9B}">
      <dsp:nvSpPr>
        <dsp:cNvPr id="0" name=""/>
        <dsp:cNvSpPr/>
      </dsp:nvSpPr>
      <dsp:spPr>
        <a:xfrm>
          <a:off x="2743198" y="2590802"/>
          <a:ext cx="2679654" cy="152243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t>the behavior of the processor can be characterized by showing how the traces of the various processes are interleaved</a:t>
          </a:r>
          <a:endParaRPr lang="en-US" sz="1600" kern="1200" dirty="0"/>
        </a:p>
      </dsp:txBody>
      <dsp:txXfrm>
        <a:off x="2787789" y="2635393"/>
        <a:ext cx="2590472" cy="1433255"/>
      </dsp:txXfrm>
    </dsp:sp>
    <dsp:sp modelId="{64F1C8D8-40A2-DF44-AC72-3FFC719959BB}">
      <dsp:nvSpPr>
        <dsp:cNvPr id="0" name=""/>
        <dsp:cNvSpPr/>
      </dsp:nvSpPr>
      <dsp:spPr>
        <a:xfrm>
          <a:off x="5334003" y="3"/>
          <a:ext cx="1484783" cy="74239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b="1" i="1" kern="1200" dirty="0" smtClean="0"/>
            <a:t>Dispatcher</a:t>
          </a:r>
          <a:r>
            <a:rPr lang="en-US" sz="1600" kern="1200" dirty="0" smtClean="0"/>
            <a:t>  </a:t>
          </a:r>
          <a:endParaRPr lang="en-US" sz="1600" kern="1200" dirty="0"/>
        </a:p>
      </dsp:txBody>
      <dsp:txXfrm>
        <a:off x="5355747" y="21747"/>
        <a:ext cx="1441295" cy="698903"/>
      </dsp:txXfrm>
    </dsp:sp>
    <dsp:sp modelId="{4F8FA6E2-0E58-0840-912D-8E16EF91B389}">
      <dsp:nvSpPr>
        <dsp:cNvPr id="0" name=""/>
        <dsp:cNvSpPr/>
      </dsp:nvSpPr>
      <dsp:spPr>
        <a:xfrm>
          <a:off x="5482481" y="742395"/>
          <a:ext cx="765922" cy="1044174"/>
        </a:xfrm>
        <a:custGeom>
          <a:avLst/>
          <a:gdLst/>
          <a:ahLst/>
          <a:cxnLst/>
          <a:rect l="0" t="0" r="0" b="0"/>
          <a:pathLst>
            <a:path>
              <a:moveTo>
                <a:pt x="0" y="0"/>
              </a:moveTo>
              <a:lnTo>
                <a:pt x="0" y="1044174"/>
              </a:lnTo>
              <a:lnTo>
                <a:pt x="765922" y="1044174"/>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F818EE-1FFA-0148-A0A6-03F1AC28E0C7}">
      <dsp:nvSpPr>
        <dsp:cNvPr id="0" name=""/>
        <dsp:cNvSpPr/>
      </dsp:nvSpPr>
      <dsp:spPr>
        <a:xfrm>
          <a:off x="6248404" y="990599"/>
          <a:ext cx="1610265" cy="159194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kern="1200" dirty="0" smtClean="0"/>
            <a:t>small program that switches the processor from one process to another</a:t>
          </a:r>
          <a:endParaRPr lang="en-US" sz="1600" kern="1200" dirty="0"/>
        </a:p>
      </dsp:txBody>
      <dsp:txXfrm>
        <a:off x="6295030" y="1037225"/>
        <a:ext cx="1517013" cy="1498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2A570-2292-6042-8F87-375482494525}">
      <dsp:nvSpPr>
        <dsp:cNvPr id="0" name=""/>
        <dsp:cNvSpPr/>
      </dsp:nvSpPr>
      <dsp:spPr>
        <a:xfrm>
          <a:off x="76195" y="380997"/>
          <a:ext cx="2437804" cy="968949"/>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en-US" sz="2700" b="1" i="1" kern="1200" dirty="0" smtClean="0"/>
            <a:t>Process spawning</a:t>
          </a:r>
          <a:endParaRPr lang="en-US" sz="2700" kern="1200" dirty="0"/>
        </a:p>
      </dsp:txBody>
      <dsp:txXfrm>
        <a:off x="76195" y="380997"/>
        <a:ext cx="2437804" cy="968949"/>
      </dsp:txXfrm>
    </dsp:sp>
    <dsp:sp modelId="{6E5587B0-CB6B-5F49-99BC-8512D84E1718}">
      <dsp:nvSpPr>
        <dsp:cNvPr id="0" name=""/>
        <dsp:cNvSpPr/>
      </dsp:nvSpPr>
      <dsp:spPr>
        <a:xfrm>
          <a:off x="76195" y="1371608"/>
          <a:ext cx="2437804" cy="2964599"/>
        </a:xfrm>
        <a:prstGeom prst="rect">
          <a:avLst/>
        </a:prstGeom>
        <a:solidFill>
          <a:schemeClr val="bg1"/>
        </a:solidFill>
        <a:ln w="1587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en-NZ" sz="2700" kern="1200" dirty="0" smtClean="0"/>
            <a:t>when the OS creates a process at the explicit request of another process</a:t>
          </a:r>
          <a:endParaRPr lang="en-NZ" sz="2700" b="1" i="1" kern="1200" dirty="0"/>
        </a:p>
      </dsp:txBody>
      <dsp:txXfrm>
        <a:off x="76195" y="1371608"/>
        <a:ext cx="2437804" cy="2964599"/>
      </dsp:txXfrm>
    </dsp:sp>
    <dsp:sp modelId="{3B7AAAD3-B4B2-894D-BD62-FBDCA5DB86E5}">
      <dsp:nvSpPr>
        <dsp:cNvPr id="0" name=""/>
        <dsp:cNvSpPr/>
      </dsp:nvSpPr>
      <dsp:spPr>
        <a:xfrm>
          <a:off x="2781597" y="395425"/>
          <a:ext cx="2437804" cy="968949"/>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en-US" sz="2700" b="1" i="1" kern="1200" dirty="0" smtClean="0"/>
            <a:t>Parent process</a:t>
          </a:r>
          <a:endParaRPr lang="en-US" sz="2700" kern="1200" dirty="0"/>
        </a:p>
      </dsp:txBody>
      <dsp:txXfrm>
        <a:off x="2781597" y="395425"/>
        <a:ext cx="2437804" cy="968949"/>
      </dsp:txXfrm>
    </dsp:sp>
    <dsp:sp modelId="{094610A3-C2C3-B640-879C-283BC4C4886A}">
      <dsp:nvSpPr>
        <dsp:cNvPr id="0" name=""/>
        <dsp:cNvSpPr/>
      </dsp:nvSpPr>
      <dsp:spPr>
        <a:xfrm>
          <a:off x="2781597" y="1364374"/>
          <a:ext cx="2437804" cy="2964599"/>
        </a:xfrm>
        <a:prstGeom prst="rect">
          <a:avLst/>
        </a:prstGeom>
        <a:solidFill>
          <a:schemeClr val="bg1"/>
        </a:solidFill>
        <a:ln w="1587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smtClean="0"/>
            <a:t>is the original, creating, process</a:t>
          </a:r>
          <a:endParaRPr lang="en-US" sz="2700" kern="1200" dirty="0"/>
        </a:p>
      </dsp:txBody>
      <dsp:txXfrm>
        <a:off x="2781597" y="1364374"/>
        <a:ext cx="2437804" cy="2964599"/>
      </dsp:txXfrm>
    </dsp:sp>
    <dsp:sp modelId="{B5437CEF-732C-D940-ADAA-BDDAA09C9E8D}">
      <dsp:nvSpPr>
        <dsp:cNvPr id="0" name=""/>
        <dsp:cNvSpPr/>
      </dsp:nvSpPr>
      <dsp:spPr>
        <a:xfrm>
          <a:off x="5560695" y="395425"/>
          <a:ext cx="2437804" cy="968949"/>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rtl="0">
            <a:lnSpc>
              <a:spcPct val="90000"/>
            </a:lnSpc>
            <a:spcBef>
              <a:spcPct val="0"/>
            </a:spcBef>
            <a:spcAft>
              <a:spcPct val="35000"/>
            </a:spcAft>
          </a:pPr>
          <a:r>
            <a:rPr lang="en-US" sz="2700" b="1" i="1" kern="1200" dirty="0" smtClean="0"/>
            <a:t>Child process </a:t>
          </a:r>
          <a:endParaRPr lang="en-US" sz="2700" kern="1200" dirty="0"/>
        </a:p>
      </dsp:txBody>
      <dsp:txXfrm>
        <a:off x="5560695" y="395425"/>
        <a:ext cx="2437804" cy="968949"/>
      </dsp:txXfrm>
    </dsp:sp>
    <dsp:sp modelId="{B830ED57-4DAF-3040-BF6C-9CF6B5560015}">
      <dsp:nvSpPr>
        <dsp:cNvPr id="0" name=""/>
        <dsp:cNvSpPr/>
      </dsp:nvSpPr>
      <dsp:spPr>
        <a:xfrm>
          <a:off x="5560695" y="1364374"/>
          <a:ext cx="2437804" cy="2964599"/>
        </a:xfrm>
        <a:prstGeom prst="rect">
          <a:avLst/>
        </a:prstGeom>
        <a:solidFill>
          <a:schemeClr val="bg1"/>
        </a:solidFill>
        <a:ln w="1587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smtClean="0"/>
            <a:t>is the new process</a:t>
          </a:r>
          <a:endParaRPr lang="en-US" sz="2700" kern="1200" dirty="0"/>
        </a:p>
        <a:p>
          <a:pPr marL="228600" lvl="1" indent="-228600" algn="l" defTabSz="1200150" rtl="0">
            <a:lnSpc>
              <a:spcPct val="90000"/>
            </a:lnSpc>
            <a:spcBef>
              <a:spcPct val="0"/>
            </a:spcBef>
            <a:spcAft>
              <a:spcPct val="15000"/>
            </a:spcAft>
            <a:buChar char="••"/>
          </a:pPr>
          <a:endParaRPr lang="en-NZ" sz="2700" kern="1200" dirty="0"/>
        </a:p>
      </dsp:txBody>
      <dsp:txXfrm>
        <a:off x="5560695" y="1364374"/>
        <a:ext cx="2437804" cy="29645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49D56-9230-E249-B48B-5D647FAAD6A7}">
      <dsp:nvSpPr>
        <dsp:cNvPr id="0" name=""/>
        <dsp:cNvSpPr/>
      </dsp:nvSpPr>
      <dsp:spPr>
        <a:xfrm>
          <a:off x="0" y="0"/>
          <a:ext cx="4114800" cy="4191000"/>
        </a:xfrm>
        <a:prstGeom prst="roundRect">
          <a:avLst>
            <a:gd name="adj" fmla="val 10000"/>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NZ" sz="5000" kern="1200" dirty="0" smtClean="0"/>
            <a:t>Must include:</a:t>
          </a:r>
          <a:endParaRPr lang="en-US" sz="5000" kern="1200" dirty="0"/>
        </a:p>
      </dsp:txBody>
      <dsp:txXfrm>
        <a:off x="0" y="0"/>
        <a:ext cx="4114800" cy="1257300"/>
      </dsp:txXfrm>
    </dsp:sp>
    <dsp:sp modelId="{D71126B5-4D28-F041-996A-21406ACAE784}">
      <dsp:nvSpPr>
        <dsp:cNvPr id="0" name=""/>
        <dsp:cNvSpPr/>
      </dsp:nvSpPr>
      <dsp:spPr>
        <a:xfrm>
          <a:off x="411480" y="1257402"/>
          <a:ext cx="3291840" cy="61053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smtClean="0"/>
            <a:t>allocation of main memory to processes</a:t>
          </a:r>
          <a:endParaRPr lang="en-US" sz="1800" kern="1200" dirty="0" smtClean="0"/>
        </a:p>
      </dsp:txBody>
      <dsp:txXfrm>
        <a:off x="429362" y="1275284"/>
        <a:ext cx="3256076" cy="574775"/>
      </dsp:txXfrm>
    </dsp:sp>
    <dsp:sp modelId="{AF8A08C6-7BE2-BC4F-8FA2-F9315956443D}">
      <dsp:nvSpPr>
        <dsp:cNvPr id="0" name=""/>
        <dsp:cNvSpPr/>
      </dsp:nvSpPr>
      <dsp:spPr>
        <a:xfrm>
          <a:off x="411480" y="1961870"/>
          <a:ext cx="3291840" cy="61053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smtClean="0"/>
            <a:t>allocation of secondary memory to processes</a:t>
          </a:r>
          <a:endParaRPr lang="en-US" sz="1800" kern="1200" dirty="0" smtClean="0"/>
        </a:p>
      </dsp:txBody>
      <dsp:txXfrm>
        <a:off x="429362" y="1979752"/>
        <a:ext cx="3256076" cy="574775"/>
      </dsp:txXfrm>
    </dsp:sp>
    <dsp:sp modelId="{9FC495F8-4083-D14A-B895-6F3B982FE006}">
      <dsp:nvSpPr>
        <dsp:cNvPr id="0" name=""/>
        <dsp:cNvSpPr/>
      </dsp:nvSpPr>
      <dsp:spPr>
        <a:xfrm>
          <a:off x="411480" y="2666339"/>
          <a:ext cx="3291840" cy="61053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smtClean="0"/>
            <a:t>protection attributes of blocks of main or virtual memory</a:t>
          </a:r>
          <a:endParaRPr lang="en-US" sz="1800" kern="1200" dirty="0" smtClean="0"/>
        </a:p>
      </dsp:txBody>
      <dsp:txXfrm>
        <a:off x="429362" y="2684221"/>
        <a:ext cx="3256076" cy="574775"/>
      </dsp:txXfrm>
    </dsp:sp>
    <dsp:sp modelId="{C594826F-7934-0F40-874A-C158939AC62E}">
      <dsp:nvSpPr>
        <dsp:cNvPr id="0" name=""/>
        <dsp:cNvSpPr/>
      </dsp:nvSpPr>
      <dsp:spPr>
        <a:xfrm>
          <a:off x="411480" y="3370808"/>
          <a:ext cx="3291840" cy="61053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smtClean="0"/>
            <a:t>information needed to manage virtual memory</a:t>
          </a:r>
          <a:endParaRPr lang="en-US" sz="1800" kern="1200" dirty="0" smtClean="0"/>
        </a:p>
      </dsp:txBody>
      <dsp:txXfrm>
        <a:off x="429362" y="3388690"/>
        <a:ext cx="3256076" cy="5747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A3F9C-77AE-CD4E-A6A3-593211C3CA4E}">
      <dsp:nvSpPr>
        <dsp:cNvPr id="0" name=""/>
        <dsp:cNvSpPr/>
      </dsp:nvSpPr>
      <dsp:spPr>
        <a:xfrm rot="16200000">
          <a:off x="-165099" y="165099"/>
          <a:ext cx="4064000" cy="3733800"/>
        </a:xfrm>
        <a:prstGeom prst="flowChartManualOperation">
          <a:avLst/>
        </a:prstGeom>
        <a:solidFill>
          <a:schemeClr val="accen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0" tIns="0" rIns="150813" bIns="0" numCol="1" spcCol="1270" anchor="t" anchorCtr="0">
          <a:noAutofit/>
          <a:sp3d extrusionH="28000" prstMaterial="matte"/>
        </a:bodyPr>
        <a:lstStyle/>
        <a:p>
          <a:pPr lvl="0" algn="l" defTabSz="1066800">
            <a:lnSpc>
              <a:spcPct val="90000"/>
            </a:lnSpc>
            <a:spcBef>
              <a:spcPct val="0"/>
            </a:spcBef>
            <a:spcAft>
              <a:spcPct val="35000"/>
            </a:spcAft>
          </a:pPr>
          <a:r>
            <a:rPr lang="en-US" sz="2400" kern="1200" dirty="0" smtClean="0"/>
            <a:t>If an I/O operation is in progress, the OS needs to know:</a:t>
          </a:r>
          <a:endParaRPr lang="en-US" sz="2400" kern="1200" dirty="0"/>
        </a:p>
        <a:p>
          <a:pPr marL="171450" lvl="1" indent="-171450" algn="l" defTabSz="844550">
            <a:lnSpc>
              <a:spcPct val="90000"/>
            </a:lnSpc>
            <a:spcBef>
              <a:spcPct val="0"/>
            </a:spcBef>
            <a:spcAft>
              <a:spcPct val="15000"/>
            </a:spcAft>
            <a:buChar char="••"/>
          </a:pPr>
          <a:r>
            <a:rPr lang="en-US" sz="1900" kern="1200" smtClean="0"/>
            <a:t>the status of the I/O operation</a:t>
          </a:r>
          <a:endParaRPr lang="en-US" sz="1900" kern="1200" dirty="0" smtClean="0"/>
        </a:p>
        <a:p>
          <a:pPr marL="171450" lvl="1" indent="-171450" algn="l" defTabSz="844550">
            <a:lnSpc>
              <a:spcPct val="90000"/>
            </a:lnSpc>
            <a:spcBef>
              <a:spcPct val="0"/>
            </a:spcBef>
            <a:spcAft>
              <a:spcPct val="15000"/>
            </a:spcAft>
            <a:buChar char="••"/>
          </a:pPr>
          <a:r>
            <a:rPr lang="en-US" sz="1900" kern="1200" dirty="0" smtClean="0"/>
            <a:t>the location in main memory being used as the source or destination of the I/O transfer</a:t>
          </a:r>
          <a:endParaRPr lang="en-US" sz="1900" kern="1200" dirty="0"/>
        </a:p>
      </dsp:txBody>
      <dsp:txXfrm rot="5400000">
        <a:off x="1" y="812799"/>
        <a:ext cx="3733800" cy="24384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E8AE7-B8C6-0241-9480-2CDA1CF97203}">
      <dsp:nvSpPr>
        <dsp:cNvPr id="0" name=""/>
        <dsp:cNvSpPr/>
      </dsp:nvSpPr>
      <dsp:spPr>
        <a:xfrm>
          <a:off x="0" y="1342690"/>
          <a:ext cx="6096000" cy="16443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3117" tIns="374904" rIns="47311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smtClean="0"/>
            <a:t>existence of files</a:t>
          </a:r>
          <a:endParaRPr lang="en-US" sz="1800" kern="1200" dirty="0" smtClean="0"/>
        </a:p>
        <a:p>
          <a:pPr marL="171450" lvl="1" indent="-171450" algn="l" defTabSz="800100">
            <a:lnSpc>
              <a:spcPct val="90000"/>
            </a:lnSpc>
            <a:spcBef>
              <a:spcPct val="0"/>
            </a:spcBef>
            <a:spcAft>
              <a:spcPct val="15000"/>
            </a:spcAft>
            <a:buChar char="••"/>
          </a:pPr>
          <a:r>
            <a:rPr lang="en-US" sz="1800" kern="1200" smtClean="0"/>
            <a:t>location on secondary memory</a:t>
          </a:r>
          <a:endParaRPr lang="en-US" sz="1800" kern="1200" dirty="0" smtClean="0"/>
        </a:p>
        <a:p>
          <a:pPr marL="171450" lvl="1" indent="-171450" algn="l" defTabSz="800100">
            <a:lnSpc>
              <a:spcPct val="90000"/>
            </a:lnSpc>
            <a:spcBef>
              <a:spcPct val="0"/>
            </a:spcBef>
            <a:spcAft>
              <a:spcPct val="15000"/>
            </a:spcAft>
            <a:buChar char="••"/>
          </a:pPr>
          <a:r>
            <a:rPr lang="en-US" sz="1800" kern="1200" smtClean="0"/>
            <a:t>current status</a:t>
          </a:r>
          <a:endParaRPr lang="en-US" sz="1800" kern="1200" dirty="0" smtClean="0"/>
        </a:p>
        <a:p>
          <a:pPr marL="171450" lvl="1" indent="-171450" algn="l" defTabSz="800100">
            <a:lnSpc>
              <a:spcPct val="90000"/>
            </a:lnSpc>
            <a:spcBef>
              <a:spcPct val="0"/>
            </a:spcBef>
            <a:spcAft>
              <a:spcPct val="15000"/>
            </a:spcAft>
            <a:buChar char="••"/>
          </a:pPr>
          <a:r>
            <a:rPr lang="en-NZ" sz="1800" kern="1200" smtClean="0"/>
            <a:t>other attributes</a:t>
          </a:r>
          <a:endParaRPr lang="en-US" sz="1800" kern="1200" dirty="0" smtClean="0"/>
        </a:p>
      </dsp:txBody>
      <dsp:txXfrm>
        <a:off x="0" y="1342690"/>
        <a:ext cx="6096000" cy="1644300"/>
      </dsp:txXfrm>
    </dsp:sp>
    <dsp:sp modelId="{0CEFEDA6-C6BD-4242-A36C-ADC20C2F1CA7}">
      <dsp:nvSpPr>
        <dsp:cNvPr id="0" name=""/>
        <dsp:cNvSpPr/>
      </dsp:nvSpPr>
      <dsp:spPr>
        <a:xfrm>
          <a:off x="304800" y="1077009"/>
          <a:ext cx="4267200" cy="53136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00100">
            <a:lnSpc>
              <a:spcPct val="90000"/>
            </a:lnSpc>
            <a:spcBef>
              <a:spcPct val="0"/>
            </a:spcBef>
            <a:spcAft>
              <a:spcPct val="35000"/>
            </a:spcAft>
          </a:pPr>
          <a:r>
            <a:rPr lang="en-NZ" sz="1800" kern="1200" dirty="0" smtClean="0"/>
            <a:t>These tables provide information about:</a:t>
          </a:r>
          <a:endParaRPr lang="en-US" sz="1800" kern="1200" dirty="0"/>
        </a:p>
      </dsp:txBody>
      <dsp:txXfrm>
        <a:off x="330739" y="1102948"/>
        <a:ext cx="4215322"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F1453-A84B-C04C-A3D7-88BA22B5CF02}">
      <dsp:nvSpPr>
        <dsp:cNvPr id="0" name=""/>
        <dsp:cNvSpPr/>
      </dsp:nvSpPr>
      <dsp:spPr>
        <a:xfrm>
          <a:off x="2682239" y="0"/>
          <a:ext cx="4023360" cy="3479800"/>
        </a:xfrm>
        <a:prstGeom prst="rightArrow">
          <a:avLst>
            <a:gd name="adj1" fmla="val 75000"/>
            <a:gd name="adj2" fmla="val 50000"/>
          </a:avLst>
        </a:prstGeom>
        <a:solidFill>
          <a:schemeClr val="accent2"/>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sz="2600" kern="1200" smtClean="0"/>
            <a:t>where the process is located</a:t>
          </a:r>
          <a:endParaRPr lang="en-US" sz="2600" kern="1200" dirty="0" smtClean="0"/>
        </a:p>
        <a:p>
          <a:pPr marL="228600" lvl="1" indent="-228600" algn="l" defTabSz="1155700">
            <a:lnSpc>
              <a:spcPct val="90000"/>
            </a:lnSpc>
            <a:spcBef>
              <a:spcPct val="0"/>
            </a:spcBef>
            <a:spcAft>
              <a:spcPct val="15000"/>
            </a:spcAft>
            <a:buChar char="••"/>
          </a:pPr>
          <a:r>
            <a:rPr lang="en-US" sz="2600" kern="1200" smtClean="0"/>
            <a:t>the attributes of the process that are necessary for its management</a:t>
          </a:r>
          <a:endParaRPr lang="en-US" sz="2600" kern="1200" dirty="0" smtClean="0"/>
        </a:p>
      </dsp:txBody>
      <dsp:txXfrm>
        <a:off x="2682239" y="434975"/>
        <a:ext cx="2718435" cy="2609850"/>
      </dsp:txXfrm>
    </dsp:sp>
    <dsp:sp modelId="{124922B8-514C-784B-AB7F-197C6AA9DFC8}">
      <dsp:nvSpPr>
        <dsp:cNvPr id="0" name=""/>
        <dsp:cNvSpPr/>
      </dsp:nvSpPr>
      <dsp:spPr>
        <a:xfrm>
          <a:off x="0" y="0"/>
          <a:ext cx="2682240" cy="347980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en-US" sz="3600" kern="1200" dirty="0" smtClean="0"/>
            <a:t>To manage and control a process the OS must know:</a:t>
          </a:r>
          <a:endParaRPr lang="en-US" sz="3600" kern="1200" dirty="0"/>
        </a:p>
      </dsp:txBody>
      <dsp:txXfrm>
        <a:off x="130936" y="130936"/>
        <a:ext cx="2420368" cy="32179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0A5E9-3A8A-7747-AFD3-153EC024C451}">
      <dsp:nvSpPr>
        <dsp:cNvPr id="0" name=""/>
        <dsp:cNvSpPr/>
      </dsp:nvSpPr>
      <dsp:spPr>
        <a:xfrm rot="5400000">
          <a:off x="1356360" y="525779"/>
          <a:ext cx="2987040" cy="2682240"/>
        </a:xfrm>
        <a:prstGeom prst="round2SameRect">
          <a:avLst/>
        </a:prstGeom>
        <a:solidFill>
          <a:schemeClr val="bg1"/>
        </a:solidFill>
        <a:ln w="1587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contains condition codes plus other status information</a:t>
          </a:r>
        </a:p>
        <a:p>
          <a:pPr marL="228600" lvl="1" indent="-228600" algn="l" defTabSz="933450">
            <a:lnSpc>
              <a:spcPct val="90000"/>
            </a:lnSpc>
            <a:spcBef>
              <a:spcPct val="0"/>
            </a:spcBef>
            <a:spcAft>
              <a:spcPct val="15000"/>
            </a:spcAft>
            <a:buChar char="••"/>
          </a:pPr>
          <a:r>
            <a:rPr lang="en-US" sz="2100" kern="1200" dirty="0" smtClean="0"/>
            <a:t>EFLAGS register is an example of a PSW used by any OS running on an x86 processor</a:t>
          </a:r>
        </a:p>
      </dsp:txBody>
      <dsp:txXfrm rot="-5400000">
        <a:off x="1508760" y="504315"/>
        <a:ext cx="2551304" cy="2725168"/>
      </dsp:txXfrm>
    </dsp:sp>
    <dsp:sp modelId="{69F1C722-FAD8-804A-8667-3D295CAE9EBB}">
      <dsp:nvSpPr>
        <dsp:cNvPr id="0" name=""/>
        <dsp:cNvSpPr/>
      </dsp:nvSpPr>
      <dsp:spPr>
        <a:xfrm>
          <a:off x="0" y="0"/>
          <a:ext cx="1508760" cy="3733800"/>
        </a:xfrm>
        <a:prstGeom prst="roundRect">
          <a:avLst/>
        </a:prstGeom>
        <a:solidFill>
          <a:schemeClr val="accent2">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b="1" i="0" kern="1200" dirty="0" smtClean="0">
              <a:solidFill>
                <a:schemeClr val="tx1"/>
              </a:solidFill>
            </a:rPr>
            <a:t>Program status word (PSW)</a:t>
          </a:r>
          <a:endParaRPr lang="en-US" sz="2400" b="1" i="0" kern="1200" dirty="0">
            <a:solidFill>
              <a:schemeClr val="tx1"/>
            </a:solidFill>
          </a:endParaRPr>
        </a:p>
      </dsp:txBody>
      <dsp:txXfrm>
        <a:off x="73652" y="73652"/>
        <a:ext cx="1361456" cy="35864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9.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0A9BED9-0B80-4399-A458-3ADCCC0057AE}" type="datetimeFigureOut">
              <a:rPr lang="en-US" smtClean="0"/>
              <a:pPr/>
              <a:t>16-01-21</a:t>
            </a:fld>
            <a:endParaRPr lang="en-NZ"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NZ"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A649A7-53D2-4D96-9688-A4162C228653}" type="slidenum">
              <a:rPr lang="en-NZ" smtClean="0"/>
              <a:pPr/>
              <a:t>‹#›</a:t>
            </a:fld>
            <a:endParaRPr lang="en-NZ" dirty="0"/>
          </a:p>
        </p:txBody>
      </p:sp>
    </p:spTree>
    <p:extLst>
      <p:ext uri="{BB962C8B-B14F-4D97-AF65-F5344CB8AC3E}">
        <p14:creationId xmlns:p14="http://schemas.microsoft.com/office/powerpoint/2010/main" val="29423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5C19E2A7-2174-452B-9BED-C410D2434D57}" type="datetimeFigureOut">
              <a:rPr lang="en-US"/>
              <a:pPr>
                <a:defRPr/>
              </a:pPr>
              <a:t>16-01-21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FBF5012-E6F5-495C-A541-6B7E71D3D4A6}" type="slidenum">
              <a:rPr lang="en-US"/>
              <a:pPr>
                <a:defRPr/>
              </a:pPr>
              <a:t>‹#›</a:t>
            </a:fld>
            <a:endParaRPr lang="en-US" dirty="0"/>
          </a:p>
        </p:txBody>
      </p:sp>
    </p:spTree>
    <p:extLst>
      <p:ext uri="{BB962C8B-B14F-4D97-AF65-F5344CB8AC3E}">
        <p14:creationId xmlns:p14="http://schemas.microsoft.com/office/powerpoint/2010/main" val="1319519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06" charset="0"/>
                <a:ea typeface="ＭＳ Ｐゴシック" pitchFamily="-106" charset="-128"/>
                <a:cs typeface="ＭＳ Ｐゴシック" pitchFamily="-106" charset="-128"/>
              </a:rPr>
              <a:t>“</a:t>
            </a:r>
            <a:r>
              <a:rPr kumimoji="1" lang="en-US" dirty="0" smtClean="0">
                <a:latin typeface="Times New Roman" pitchFamily="-106" charset="0"/>
                <a:ea typeface="ＭＳ Ｐゴシック" pitchFamily="-106" charset="-128"/>
                <a:cs typeface="ＭＳ Ｐゴシック" pitchFamily="-106" charset="-128"/>
              </a:rPr>
              <a:t>Operating</a:t>
            </a:r>
            <a:r>
              <a:rPr kumimoji="1" lang="en-US" baseline="0" dirty="0" smtClean="0">
                <a:latin typeface="Times New Roman" pitchFamily="-106" charset="0"/>
                <a:ea typeface="ＭＳ Ｐゴシック" pitchFamily="-106" charset="-128"/>
                <a:cs typeface="ＭＳ Ｐゴシック" pitchFamily="-106" charset="-128"/>
              </a:rPr>
              <a:t> Systems: Internal and Design Principles</a:t>
            </a:r>
            <a:r>
              <a:rPr lang="en-US" dirty="0" smtClean="0">
                <a:latin typeface="Times New Roman" pitchFamily="-106" charset="0"/>
                <a:ea typeface="ＭＳ Ｐゴシック" pitchFamily="-106" charset="-128"/>
                <a:cs typeface="ＭＳ Ｐゴシック" pitchFamily="-106" charset="-128"/>
              </a:rPr>
              <a:t>”, 8/e, by William Stallings, Chapter 3 “</a:t>
            </a:r>
            <a:r>
              <a:rPr kumimoji="1" lang="en-GB" dirty="0" smtClean="0">
                <a:latin typeface="Times New Roman" pitchFamily="-106" charset="0"/>
                <a:ea typeface="ＭＳ Ｐゴシック" pitchFamily="-106" charset="-128"/>
                <a:cs typeface="ＭＳ Ｐゴシック" pitchFamily="-106" charset="-128"/>
              </a:rPr>
              <a:t>Process</a:t>
            </a:r>
            <a:r>
              <a:rPr kumimoji="1" lang="en-GB" baseline="0" dirty="0" smtClean="0">
                <a:latin typeface="Times New Roman" pitchFamily="-106" charset="0"/>
                <a:ea typeface="ＭＳ Ｐゴシック" pitchFamily="-106" charset="-128"/>
                <a:cs typeface="ＭＳ Ｐゴシック" pitchFamily="-106" charset="-128"/>
              </a:rPr>
              <a:t> Description and Control</a:t>
            </a:r>
            <a:r>
              <a:rPr lang="en-US" dirty="0" smtClean="0">
                <a:latin typeface="Times New Roman" pitchFamily="-106" charset="0"/>
                <a:ea typeface="ＭＳ Ｐゴシック" pitchFamily="-106" charset="-128"/>
                <a:cs typeface="ＭＳ Ｐゴシック" pitchFamily="-106" charset="-128"/>
              </a:rPr>
              <a:t>”.</a:t>
            </a:r>
            <a:endParaRPr lang="en-AU" dirty="0" smtClean="0">
              <a:latin typeface="Times New Roman" pitchFamily="-106" charset="0"/>
              <a:ea typeface="ＭＳ Ｐゴシック" pitchFamily="-106" charset="-128"/>
              <a:cs typeface="ＭＳ Ｐゴシック" pitchFamily="-106" charset="-128"/>
            </a:endParaRPr>
          </a:p>
          <a:p>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Now let us view these traces from the processor’s point of view. Figure 3.4</a:t>
            </a:r>
          </a:p>
          <a:p>
            <a:r>
              <a:rPr lang="en-US" sz="1200" kern="1200" baseline="0" dirty="0" smtClean="0">
                <a:solidFill>
                  <a:schemeClr val="tx1"/>
                </a:solidFill>
                <a:latin typeface="+mn-lt"/>
                <a:ea typeface="+mn-ea"/>
                <a:cs typeface="+mn-cs"/>
              </a:rPr>
              <a:t>shows the interleaved traces resulting from the first 52 instruction cycles (for convenience,</a:t>
            </a:r>
          </a:p>
          <a:p>
            <a:r>
              <a:rPr lang="en-US" sz="1200" kern="1200" baseline="0" dirty="0" smtClean="0">
                <a:solidFill>
                  <a:schemeClr val="tx1"/>
                </a:solidFill>
                <a:latin typeface="+mn-lt"/>
                <a:ea typeface="+mn-ea"/>
                <a:cs typeface="+mn-cs"/>
              </a:rPr>
              <a:t>the instruction cycles are numbered). In this figure, the shaded areas</a:t>
            </a:r>
          </a:p>
          <a:p>
            <a:r>
              <a:rPr lang="en-US" sz="1200" kern="1200" baseline="0" dirty="0" smtClean="0">
                <a:solidFill>
                  <a:schemeClr val="tx1"/>
                </a:solidFill>
                <a:latin typeface="+mn-lt"/>
                <a:ea typeface="+mn-ea"/>
                <a:cs typeface="+mn-cs"/>
              </a:rPr>
              <a:t>represent code executed by the dispatcher. The same sequence of instructions is</a:t>
            </a:r>
          </a:p>
          <a:p>
            <a:r>
              <a:rPr lang="en-US" sz="1200" kern="1200" baseline="0" dirty="0" smtClean="0">
                <a:solidFill>
                  <a:schemeClr val="tx1"/>
                </a:solidFill>
                <a:latin typeface="+mn-lt"/>
                <a:ea typeface="+mn-ea"/>
                <a:cs typeface="+mn-cs"/>
              </a:rPr>
              <a:t>executed by the dispatcher in each instance because the same functionality of the</a:t>
            </a:r>
          </a:p>
          <a:p>
            <a:r>
              <a:rPr lang="en-US" sz="1200" kern="1200" baseline="0" dirty="0" smtClean="0">
                <a:solidFill>
                  <a:schemeClr val="tx1"/>
                </a:solidFill>
                <a:latin typeface="+mn-lt"/>
                <a:ea typeface="+mn-ea"/>
                <a:cs typeface="+mn-cs"/>
              </a:rPr>
              <a:t>dispatcher is being executed. We assume that the OS only allows a process to continue</a:t>
            </a:r>
          </a:p>
          <a:p>
            <a:r>
              <a:rPr lang="en-US" sz="1200" kern="1200" baseline="0" dirty="0" smtClean="0">
                <a:solidFill>
                  <a:schemeClr val="tx1"/>
                </a:solidFill>
                <a:latin typeface="+mn-lt"/>
                <a:ea typeface="+mn-ea"/>
                <a:cs typeface="+mn-cs"/>
              </a:rPr>
              <a:t>execution for a maximum of six instruction cycles, after which it is interrupted;</a:t>
            </a:r>
          </a:p>
          <a:p>
            <a:r>
              <a:rPr lang="en-US" sz="1200" kern="1200" baseline="0" dirty="0" smtClean="0">
                <a:solidFill>
                  <a:schemeClr val="tx1"/>
                </a:solidFill>
                <a:latin typeface="+mn-lt"/>
                <a:ea typeface="+mn-ea"/>
                <a:cs typeface="+mn-cs"/>
              </a:rPr>
              <a:t>this prevents any single process from monopolizing processor time. As Figure 3.4</a:t>
            </a:r>
          </a:p>
          <a:p>
            <a:r>
              <a:rPr lang="en-US" sz="1200" kern="1200" baseline="0" dirty="0" smtClean="0">
                <a:solidFill>
                  <a:schemeClr val="tx1"/>
                </a:solidFill>
                <a:latin typeface="+mn-lt"/>
                <a:ea typeface="+mn-ea"/>
                <a:cs typeface="+mn-cs"/>
              </a:rPr>
              <a:t>shows, the first six instructions of process A are executed, followed by a time-out</a:t>
            </a:r>
          </a:p>
          <a:p>
            <a:r>
              <a:rPr lang="en-US" sz="1200" kern="1200" baseline="0" dirty="0" smtClean="0">
                <a:solidFill>
                  <a:schemeClr val="tx1"/>
                </a:solidFill>
                <a:latin typeface="+mn-lt"/>
                <a:ea typeface="+mn-ea"/>
                <a:cs typeface="+mn-cs"/>
              </a:rPr>
              <a:t>and the execution of some code in the dispatcher, which executes six instructions</a:t>
            </a:r>
          </a:p>
          <a:p>
            <a:r>
              <a:rPr lang="en-US" sz="1200" kern="1200" baseline="0" dirty="0" smtClean="0">
                <a:solidFill>
                  <a:schemeClr val="tx1"/>
                </a:solidFill>
                <a:latin typeface="+mn-lt"/>
                <a:ea typeface="+mn-ea"/>
                <a:cs typeface="+mn-cs"/>
              </a:rPr>
              <a:t>before turning control to process B. After four instructions are executed, process</a:t>
            </a:r>
          </a:p>
          <a:p>
            <a:r>
              <a:rPr lang="en-US" sz="1200" kern="1200" baseline="0" dirty="0" smtClean="0">
                <a:solidFill>
                  <a:schemeClr val="tx1"/>
                </a:solidFill>
                <a:latin typeface="+mn-lt"/>
                <a:ea typeface="+mn-ea"/>
                <a:cs typeface="+mn-cs"/>
              </a:rPr>
              <a:t>B requests an I/O action for which it must wait. Therefore, the processor stops</a:t>
            </a:r>
          </a:p>
          <a:p>
            <a:r>
              <a:rPr lang="en-US" sz="1200" kern="1200" baseline="0" dirty="0" smtClean="0">
                <a:solidFill>
                  <a:schemeClr val="tx1"/>
                </a:solidFill>
                <a:latin typeface="+mn-lt"/>
                <a:ea typeface="+mn-ea"/>
                <a:cs typeface="+mn-cs"/>
              </a:rPr>
              <a:t>executing process B and moves on, via the dispatcher, to process C. After a timeout,</a:t>
            </a:r>
          </a:p>
          <a:p>
            <a:r>
              <a:rPr lang="en-US" sz="1200" kern="1200" baseline="0" dirty="0" smtClean="0">
                <a:solidFill>
                  <a:schemeClr val="tx1"/>
                </a:solidFill>
                <a:latin typeface="+mn-lt"/>
                <a:ea typeface="+mn-ea"/>
                <a:cs typeface="+mn-cs"/>
              </a:rPr>
              <a:t>the processor moves back to process A. When this process times out, process</a:t>
            </a:r>
          </a:p>
          <a:p>
            <a:r>
              <a:rPr lang="en-US" sz="1200" kern="1200" baseline="0" dirty="0" smtClean="0">
                <a:solidFill>
                  <a:schemeClr val="tx1"/>
                </a:solidFill>
                <a:latin typeface="+mn-lt"/>
                <a:ea typeface="+mn-ea"/>
                <a:cs typeface="+mn-cs"/>
              </a:rPr>
              <a:t>B is still waiting for the I/O operation to complete, so the dispatcher moves on to</a:t>
            </a:r>
          </a:p>
          <a:p>
            <a:r>
              <a:rPr lang="en-US" sz="1200" kern="1200" baseline="0" dirty="0" smtClean="0">
                <a:solidFill>
                  <a:schemeClr val="tx1"/>
                </a:solidFill>
                <a:latin typeface="+mn-lt"/>
                <a:ea typeface="+mn-ea"/>
                <a:cs typeface="+mn-cs"/>
              </a:rPr>
              <a:t>process C again.</a:t>
            </a:r>
            <a:endParaRPr lang="en-NZ" sz="1200" b="1"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10</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Windows supports concurrency among processes because threads in different processes may execute concurrently (appear to run at the same time). Moreover, multiple threads within the same process may be allocated to separate processors and execute simultaneously (actually run at the same time). A multithreaded process achieves concurrency without the overhead of using multiple processes. Threads within the same process can exchange information through their common address space and have access to the shared resources of the process. Threads in different processes can exchange information through shared memory that has been set up between the two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object-oriented multithreaded process is an efficient means of implementing a server application. For example, one server process can service a number of clients concurrently.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100</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 existing Windows thread is in one of six states ( Figure 4.11 ):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Ready: A ready thread may be scheduled for execution. The Kernel dispatcher</a:t>
            </a:r>
          </a:p>
          <a:p>
            <a:r>
              <a:rPr lang="en-US" sz="1200" kern="1200" baseline="0" dirty="0" smtClean="0">
                <a:solidFill>
                  <a:schemeClr val="tx1"/>
                </a:solidFill>
                <a:latin typeface="+mn-lt"/>
                <a:ea typeface="+mn-ea"/>
                <a:cs typeface="+mn-cs"/>
              </a:rPr>
              <a:t>keeps track of all ready threads and schedules them in priority order.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Standby: A standby thread has been selected to run next on a particular processor.</a:t>
            </a:r>
          </a:p>
          <a:p>
            <a:r>
              <a:rPr lang="en-US" sz="1200" kern="1200" baseline="0" dirty="0" smtClean="0">
                <a:solidFill>
                  <a:schemeClr val="tx1"/>
                </a:solidFill>
                <a:latin typeface="+mn-lt"/>
                <a:ea typeface="+mn-ea"/>
                <a:cs typeface="+mn-cs"/>
              </a:rPr>
              <a:t>The thread waits in this state until that processor is made available. If the standby thread’s priority is high enough, the running thread on that processor may be preempted in favor of the standby thread. Otherwise, the standby thread waits until the running thread blocks or exhausts its time slice.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Running: Once the Kernel dispatcher performs a thread switch, the standby</a:t>
            </a:r>
          </a:p>
          <a:p>
            <a:r>
              <a:rPr lang="en-US" sz="1200" kern="1200" baseline="0" dirty="0" smtClean="0">
                <a:solidFill>
                  <a:schemeClr val="tx1"/>
                </a:solidFill>
                <a:latin typeface="+mn-lt"/>
                <a:ea typeface="+mn-ea"/>
                <a:cs typeface="+mn-cs"/>
              </a:rPr>
              <a:t>thread enters the Running state and begins execution and continues execution until it is preempted by a higher-priority thread, exhausts its time slice, blocks, or terminates. In the first two cases, it goes back to the Ready state.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Waiting: A thread enters the Waiting state when (1) it is blocked on an event</a:t>
            </a:r>
          </a:p>
          <a:p>
            <a:r>
              <a:rPr lang="en-US" sz="1200" kern="1200" baseline="0" dirty="0" smtClean="0">
                <a:solidFill>
                  <a:schemeClr val="tx1"/>
                </a:solidFill>
                <a:latin typeface="+mn-lt"/>
                <a:ea typeface="+mn-ea"/>
                <a:cs typeface="+mn-cs"/>
              </a:rPr>
              <a:t>(e.g., I/O), (2) it voluntarily waits for synchronization purposes, or (3) an environment subsystem directs the thread to suspend itself. When the waiting</a:t>
            </a:r>
          </a:p>
          <a:p>
            <a:r>
              <a:rPr lang="en-US" sz="1200" kern="1200" baseline="0" dirty="0" smtClean="0">
                <a:solidFill>
                  <a:schemeClr val="tx1"/>
                </a:solidFill>
                <a:latin typeface="+mn-lt"/>
                <a:ea typeface="+mn-ea"/>
                <a:cs typeface="+mn-cs"/>
              </a:rPr>
              <a:t>condition is satisfied, the thread moves to the Ready state if all of its resources are available.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Transition: A thread enters this state after waiting if it is ready to run but the</a:t>
            </a:r>
          </a:p>
          <a:p>
            <a:r>
              <a:rPr lang="en-US" sz="1200" kern="1200" baseline="0" dirty="0" smtClean="0">
                <a:solidFill>
                  <a:schemeClr val="tx1"/>
                </a:solidFill>
                <a:latin typeface="+mn-lt"/>
                <a:ea typeface="+mn-ea"/>
                <a:cs typeface="+mn-cs"/>
              </a:rPr>
              <a:t>resources are not available. For example, the thread’s stack may be paged out of memory. When the resources are available, the thread goes to the Ready state.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Terminated: A thread can be terminated by itself, by another thread, or when</a:t>
            </a:r>
          </a:p>
          <a:p>
            <a:r>
              <a:rPr lang="en-US" sz="1200" kern="1200" baseline="0" dirty="0" smtClean="0">
                <a:solidFill>
                  <a:schemeClr val="tx1"/>
                </a:solidFill>
                <a:latin typeface="+mn-lt"/>
                <a:ea typeface="+mn-ea"/>
                <a:cs typeface="+mn-cs"/>
              </a:rPr>
              <a:t>its parent process terminates. Once housekeeping chores are completed, the thread is removed from the system, or it may be retained by the Executive  for future re-initialization.</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101</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Solaris makes use of four separate thread-related concepts: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 This is the normal UNIX process and includes the user’s address</a:t>
            </a:r>
          </a:p>
          <a:p>
            <a:r>
              <a:rPr lang="en-US" sz="1200" kern="1200" baseline="0" dirty="0" smtClean="0">
                <a:solidFill>
                  <a:schemeClr val="tx1"/>
                </a:solidFill>
                <a:latin typeface="+mn-lt"/>
                <a:ea typeface="+mn-ea"/>
                <a:cs typeface="+mn-cs"/>
              </a:rPr>
              <a:t>space, stack, and process control block.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User-level threads: Implemented through a threads library in the address</a:t>
            </a:r>
          </a:p>
          <a:p>
            <a:r>
              <a:rPr lang="en-US" sz="1200" kern="1200" baseline="0" dirty="0" smtClean="0">
                <a:solidFill>
                  <a:schemeClr val="tx1"/>
                </a:solidFill>
                <a:latin typeface="+mn-lt"/>
                <a:ea typeface="+mn-ea"/>
                <a:cs typeface="+mn-cs"/>
              </a:rPr>
              <a:t>space of a process, these are invisible to the OS. A user-level thread (ULT)  is a user-created unit of execution within a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Lightweight processes: A lightweight process (LWP) can be viewed as a mapping</a:t>
            </a:r>
          </a:p>
          <a:p>
            <a:r>
              <a:rPr lang="en-US" sz="1200" kern="1200" baseline="0" dirty="0" smtClean="0">
                <a:solidFill>
                  <a:schemeClr val="tx1"/>
                </a:solidFill>
                <a:latin typeface="+mn-lt"/>
                <a:ea typeface="+mn-ea"/>
                <a:cs typeface="+mn-cs"/>
              </a:rPr>
              <a:t>between ULTs and kernel threads. Each LWP supports ULT and maps to one kernel thread. LWPs are scheduled by the kernel independently and may execute in parallel on multiprocessors.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Kernel threads: These are the fundamental entities that can be scheduled and</a:t>
            </a:r>
          </a:p>
          <a:p>
            <a:r>
              <a:rPr lang="en-US" sz="1200" kern="1200" baseline="0" dirty="0" smtClean="0">
                <a:solidFill>
                  <a:schemeClr val="tx1"/>
                </a:solidFill>
                <a:latin typeface="+mn-lt"/>
                <a:ea typeface="+mn-ea"/>
                <a:cs typeface="+mn-cs"/>
              </a:rPr>
              <a:t>dispatched to run on one of the system processors.</a:t>
            </a:r>
            <a:endParaRPr lang="en-US" dirty="0" smtClean="0"/>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102</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4.12 illustrates the relationship among these four entities. Note that there is always exactly one kernel thread for each LWP. An LWP is visible within a process to the application. Thus, LWP data structures exist within their respective process address space. At the same time, each LWP is bound to a single dispatchable kernel thread, and the data structure for that kernel thread is maintained within the kernel’s address space.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process may consist of a single ULT bound to a single LWP. In this case, there is a single thread of execution, corresponding to a traditional UNIX process. When concurrency is not required within a single process, an application uses this process structure. If an application requires concurrency, its process contains multiple threads, each bound to a single LWP, which in turn are each bound to a single kernel thread.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addition, there are kernel threads that are not associated with LWPs. The kernel creates, runs, and destroys these kernel threads to execute specific system functions. The use of kernel threads rather than kernel processes to implement system functions reduces the overhead of switching within the kernel (from a process switch to a thread switch).</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103</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4.13 compares, in general terms, the process structure of a traditional UNIX system with that of Solaris. On a typical UNIX implementation, the process structure includes the process ID; the user IDs; a signal dispatch table, which the kernel uses to decide what to do when sending a signal to a process; file descriptors, which describe the state of files in use by this process; a memory map, which defines the address space for this process; and a processor state structure, which includes the kernel stack for this process. Solaris retains this basic structure but replaces the processor state block with a list of structures containing one data block for each LWP.</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104</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sz="1200" kern="1200" baseline="0" dirty="0" smtClean="0">
                <a:solidFill>
                  <a:schemeClr val="tx1"/>
                </a:solidFill>
                <a:latin typeface="+mn-lt"/>
                <a:ea typeface="+mn-ea"/>
                <a:cs typeface="+mn-cs"/>
              </a:rPr>
              <a:t>The LWP data structure includes the following elements:</a:t>
            </a:r>
          </a:p>
          <a:p>
            <a:pPr lvl="1"/>
            <a:endParaRPr lang="en-NZ" sz="1200" kern="1200" baseline="0" dirty="0" smtClean="0">
              <a:solidFill>
                <a:schemeClr val="tx1"/>
              </a:solidFill>
              <a:latin typeface="+mn-lt"/>
              <a:ea typeface="+mn-ea"/>
              <a:cs typeface="+mn-cs"/>
            </a:endParaRPr>
          </a:p>
          <a:p>
            <a:pPr lvl="1"/>
            <a:r>
              <a:rPr lang="en-NZ" sz="1200" kern="1200" baseline="0" dirty="0" smtClean="0">
                <a:solidFill>
                  <a:schemeClr val="tx1"/>
                </a:solidFill>
                <a:latin typeface="+mn-lt"/>
                <a:ea typeface="+mn-ea"/>
                <a:cs typeface="+mn-cs"/>
              </a:rPr>
              <a:t>• An LWP identifier</a:t>
            </a:r>
          </a:p>
          <a:p>
            <a:pPr lvl="1"/>
            <a:endParaRPr lang="en-NZ" sz="1200" kern="1200" baseline="0" dirty="0" smtClean="0">
              <a:solidFill>
                <a:schemeClr val="tx1"/>
              </a:solidFill>
              <a:latin typeface="+mn-lt"/>
              <a:ea typeface="+mn-ea"/>
              <a:cs typeface="+mn-cs"/>
            </a:endParaRPr>
          </a:p>
          <a:p>
            <a:pPr lvl="1"/>
            <a:r>
              <a:rPr lang="en-NZ" sz="1200" kern="1200" baseline="0" dirty="0" smtClean="0">
                <a:solidFill>
                  <a:schemeClr val="tx1"/>
                </a:solidFill>
                <a:latin typeface="+mn-lt"/>
                <a:ea typeface="+mn-ea"/>
                <a:cs typeface="+mn-cs"/>
              </a:rPr>
              <a:t>• The priority of this LWP and hence the kernel thread that supports it</a:t>
            </a:r>
          </a:p>
          <a:p>
            <a:pPr lvl="1"/>
            <a:endParaRPr lang="en-NZ" sz="1200" kern="1200" baseline="0" dirty="0" smtClean="0">
              <a:solidFill>
                <a:schemeClr val="tx1"/>
              </a:solidFill>
              <a:latin typeface="+mn-lt"/>
              <a:ea typeface="+mn-ea"/>
              <a:cs typeface="+mn-cs"/>
            </a:endParaRPr>
          </a:p>
          <a:p>
            <a:pPr lvl="1"/>
            <a:r>
              <a:rPr lang="en-NZ" sz="1200" kern="1200" baseline="0" dirty="0" smtClean="0">
                <a:solidFill>
                  <a:schemeClr val="tx1"/>
                </a:solidFill>
                <a:latin typeface="+mn-lt"/>
                <a:ea typeface="+mn-ea"/>
                <a:cs typeface="+mn-cs"/>
              </a:rPr>
              <a:t>• A signal mask that tells the kernel which signals will be accepted</a:t>
            </a:r>
          </a:p>
          <a:p>
            <a:pPr lvl="1"/>
            <a:endParaRPr lang="en-NZ" sz="1200" kern="1200" baseline="0" dirty="0" smtClean="0">
              <a:solidFill>
                <a:schemeClr val="tx1"/>
              </a:solidFill>
              <a:latin typeface="+mn-lt"/>
              <a:ea typeface="+mn-ea"/>
              <a:cs typeface="+mn-cs"/>
            </a:endParaRPr>
          </a:p>
          <a:p>
            <a:pPr lvl="1"/>
            <a:r>
              <a:rPr lang="en-NZ" sz="1200" kern="1200" baseline="0" dirty="0" smtClean="0">
                <a:solidFill>
                  <a:schemeClr val="tx1"/>
                </a:solidFill>
                <a:latin typeface="+mn-lt"/>
                <a:ea typeface="+mn-ea"/>
                <a:cs typeface="+mn-cs"/>
              </a:rPr>
              <a:t>• Saved values of user-level registers (when the LWP is not running)</a:t>
            </a:r>
          </a:p>
          <a:p>
            <a:pPr lvl="1"/>
            <a:endParaRPr lang="en-NZ" sz="1200" kern="1200" baseline="0" dirty="0" smtClean="0">
              <a:solidFill>
                <a:schemeClr val="tx1"/>
              </a:solidFill>
              <a:latin typeface="+mn-lt"/>
              <a:ea typeface="+mn-ea"/>
              <a:cs typeface="+mn-cs"/>
            </a:endParaRPr>
          </a:p>
          <a:p>
            <a:pPr lvl="1"/>
            <a:r>
              <a:rPr lang="en-NZ" sz="1200" kern="1200" baseline="0" dirty="0" smtClean="0">
                <a:solidFill>
                  <a:schemeClr val="tx1"/>
                </a:solidFill>
                <a:latin typeface="+mn-lt"/>
                <a:ea typeface="+mn-ea"/>
                <a:cs typeface="+mn-cs"/>
              </a:rPr>
              <a:t>• The kernel stack for this LWP, which includes </a:t>
            </a:r>
          </a:p>
          <a:p>
            <a:pPr lvl="2">
              <a:buFontTx/>
              <a:buChar char="-"/>
            </a:pPr>
            <a:r>
              <a:rPr lang="en-NZ" sz="1200" kern="1200" baseline="0" dirty="0" smtClean="0">
                <a:solidFill>
                  <a:schemeClr val="tx1"/>
                </a:solidFill>
                <a:latin typeface="+mn-lt"/>
                <a:ea typeface="+mn-ea"/>
                <a:cs typeface="+mn-cs"/>
              </a:rPr>
              <a:t>system call arguments, </a:t>
            </a:r>
          </a:p>
          <a:p>
            <a:pPr lvl="2">
              <a:buFontTx/>
              <a:buChar char="-"/>
            </a:pPr>
            <a:r>
              <a:rPr lang="en-NZ" sz="1200" kern="1200" baseline="0" dirty="0" smtClean="0">
                <a:solidFill>
                  <a:schemeClr val="tx1"/>
                </a:solidFill>
                <a:latin typeface="+mn-lt"/>
                <a:ea typeface="+mn-ea"/>
                <a:cs typeface="+mn-cs"/>
              </a:rPr>
              <a:t>- results, and </a:t>
            </a:r>
          </a:p>
          <a:p>
            <a:pPr lvl="2">
              <a:buFontTx/>
              <a:buChar char="-"/>
            </a:pPr>
            <a:r>
              <a:rPr lang="en-NZ" sz="1200" kern="1200" baseline="0" dirty="0" smtClean="0">
                <a:solidFill>
                  <a:schemeClr val="tx1"/>
                </a:solidFill>
                <a:latin typeface="+mn-lt"/>
                <a:ea typeface="+mn-ea"/>
                <a:cs typeface="+mn-cs"/>
              </a:rPr>
              <a:t>- error codes for each call level</a:t>
            </a:r>
          </a:p>
          <a:p>
            <a:pPr lvl="1"/>
            <a:endParaRPr lang="en-NZ" sz="1200" kern="1200" baseline="0" dirty="0" smtClean="0">
              <a:solidFill>
                <a:schemeClr val="tx1"/>
              </a:solidFill>
              <a:latin typeface="+mn-lt"/>
              <a:ea typeface="+mn-ea"/>
              <a:cs typeface="+mn-cs"/>
            </a:endParaRPr>
          </a:p>
          <a:p>
            <a:pPr lvl="1"/>
            <a:r>
              <a:rPr lang="en-NZ" sz="1200" kern="1200" baseline="0" dirty="0" smtClean="0">
                <a:solidFill>
                  <a:schemeClr val="tx1"/>
                </a:solidFill>
                <a:latin typeface="+mn-lt"/>
                <a:ea typeface="+mn-ea"/>
                <a:cs typeface="+mn-cs"/>
              </a:rPr>
              <a:t>• Resource usage and profiling data</a:t>
            </a:r>
          </a:p>
          <a:p>
            <a:pPr lvl="1"/>
            <a:endParaRPr lang="en-NZ" sz="1200" kern="1200" baseline="0" dirty="0" smtClean="0">
              <a:solidFill>
                <a:schemeClr val="tx1"/>
              </a:solidFill>
              <a:latin typeface="+mn-lt"/>
              <a:ea typeface="+mn-ea"/>
              <a:cs typeface="+mn-cs"/>
            </a:endParaRPr>
          </a:p>
          <a:p>
            <a:pPr lvl="1"/>
            <a:r>
              <a:rPr lang="en-NZ" sz="1200" kern="1200" baseline="0" dirty="0" smtClean="0">
                <a:solidFill>
                  <a:schemeClr val="tx1"/>
                </a:solidFill>
                <a:latin typeface="+mn-lt"/>
                <a:ea typeface="+mn-ea"/>
                <a:cs typeface="+mn-cs"/>
              </a:rPr>
              <a:t>• Pointer to the corresponding kernel thread</a:t>
            </a:r>
          </a:p>
          <a:p>
            <a:pPr lvl="1"/>
            <a:endParaRPr lang="en-NZ" sz="1200" kern="1200" baseline="0" dirty="0" smtClean="0">
              <a:solidFill>
                <a:schemeClr val="tx1"/>
              </a:solidFill>
              <a:latin typeface="+mn-lt"/>
              <a:ea typeface="+mn-ea"/>
              <a:cs typeface="+mn-cs"/>
            </a:endParaRPr>
          </a:p>
          <a:p>
            <a:pPr lvl="1"/>
            <a:r>
              <a:rPr lang="en-NZ" sz="1200" kern="1200" baseline="0" dirty="0" smtClean="0">
                <a:solidFill>
                  <a:schemeClr val="tx1"/>
                </a:solidFill>
                <a:latin typeface="+mn-lt"/>
                <a:ea typeface="+mn-ea"/>
                <a:cs typeface="+mn-cs"/>
              </a:rPr>
              <a:t>• Pointer to the process structure</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105</a:t>
            </a:fld>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4.14 shows a simplified view of both thread execution states. These states reflect the execution status of both a kernel thread and the LWP bound to it. As mentioned, some kernel threads are not associated with an LWP; the same execution diagram applies. The states are as follows: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RUN: The thread is runnable; that is, the thread is ready to execute.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ONPROC: The thread is executing on a 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SLEEP: The thread is blocked.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STOP: The thread is stopped.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ZOMBIE: The thread has terminated.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FREE: Thread resources have been released and the thread is awaiting </a:t>
            </a:r>
            <a:r>
              <a:rPr lang="en-US" sz="1200" kern="1200" baseline="0" dirty="0" smtClean="0">
                <a:solidFill>
                  <a:schemeClr val="tx1"/>
                </a:solidFill>
                <a:latin typeface="+mn-lt"/>
                <a:ea typeface="+mn-ea"/>
                <a:cs typeface="+mn-cs"/>
              </a:rPr>
              <a:t>removal from the OS thread data structure.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thread moves from ONPROC to RUN if it is preempted by a higher-priority thread or because of time slicing. A thread moves from ONPROC to SLEEP if it is blocked and must await an event to return the RUN state. Blocking occurs if the thread invokes a system call and must wait for the system service to be performed. A thread enters the STOP state if its process is stopped; this might be done for debugging purposes.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106</a:t>
            </a:fld>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Most operating systems contain two fundamental forms of concurrent activity: processes and interrupts. Processes (or threads) cooperate with each other and manage the use of shared data structures by means of a variety of primitives that enforce mutual exclusion (only one process at a time can execute certain code or access certain data) and that synchronize their execution. Interrupts are synchronized by preventing their handling for a period of time. Solaris unifies these two concepts into a single model, namely kernel threads and the mechanisms</a:t>
            </a:r>
          </a:p>
          <a:p>
            <a:r>
              <a:rPr lang="en-US" sz="1200" kern="1200" baseline="0" dirty="0" smtClean="0">
                <a:solidFill>
                  <a:schemeClr val="tx1"/>
                </a:solidFill>
                <a:latin typeface="+mn-lt"/>
                <a:ea typeface="+mn-ea"/>
                <a:cs typeface="+mn-cs"/>
              </a:rPr>
              <a:t>for scheduling and executing kernel threads. To do this, interrupts are converted to kernel threads.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motivation for converting interrupts to threads is to reduce overhead. Interrupt handlers often manipulate data shared by the rest of the kernel. Therefore, while a kernel routine that accesses such data is executing, interrupts must be blocked, even though most interrupts will not affect that data. Typically, the way this is done is for the routine to set the interrupt priority level higher to block interrupts and then lower the priority level after access is completed. These operations take time. The problem is magnified on a multiprocessor system. The kernel must protect more objects and may need to block interrupts on all processors.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107</a:t>
            </a:fld>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an interrupt occurs, it is delivered to a particular processor and the thread that was executing on that processor is pinned. A pinned thread cannot move to another processor and its context is preserved; it is simply suspended until the interrupt is processed. The processor then begins executing an interrupt thread. There is a pool of deactivated interrupt threads available, so that a new thread creation is not required. The interrupt thread then executes to handle the interrupt. If the handler routine needs access to a data structure that is currently locked in some fashion for use by another executing thread, the interrupt thread must wait for access to that data structure. An interrupt thread can only be preempted by another</a:t>
            </a:r>
          </a:p>
          <a:p>
            <a:r>
              <a:rPr lang="en-US" sz="1200" kern="1200" baseline="0" dirty="0" smtClean="0">
                <a:solidFill>
                  <a:schemeClr val="tx1"/>
                </a:solidFill>
                <a:latin typeface="+mn-lt"/>
                <a:ea typeface="+mn-ea"/>
                <a:cs typeface="+mn-cs"/>
              </a:rPr>
              <a:t>interrupt thread of higher priority.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Experience with Solaris interrupt threads indicates that this approach provides superior performance to the traditional interrupt-handling strategy [KLEI95].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108</a:t>
            </a:fld>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process, or task, in Linux is represented by a task_struct data structure. The task_struct data structure contains information in a number of categories: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State: </a:t>
            </a:r>
          </a:p>
          <a:p>
            <a:r>
              <a:rPr lang="en-US" sz="1200" b="0" kern="1200" baseline="0" dirty="0" smtClean="0">
                <a:solidFill>
                  <a:schemeClr val="tx1"/>
                </a:solidFill>
                <a:latin typeface="+mn-lt"/>
                <a:ea typeface="+mn-ea"/>
                <a:cs typeface="+mn-cs"/>
              </a:rPr>
              <a:t>The execution state of the process (executing, ready, suspended, </a:t>
            </a:r>
            <a:r>
              <a:rPr lang="en-US" sz="1200" kern="1200" baseline="0" dirty="0" smtClean="0">
                <a:solidFill>
                  <a:schemeClr val="tx1"/>
                </a:solidFill>
                <a:latin typeface="+mn-lt"/>
                <a:ea typeface="+mn-ea"/>
                <a:cs typeface="+mn-cs"/>
              </a:rPr>
              <a:t>stopped, zombie). This is described subsequently.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Scheduling information: </a:t>
            </a:r>
          </a:p>
          <a:p>
            <a:r>
              <a:rPr lang="en-US" sz="1200" b="0" kern="1200" baseline="0" dirty="0" smtClean="0">
                <a:solidFill>
                  <a:schemeClr val="tx1"/>
                </a:solidFill>
                <a:latin typeface="+mn-lt"/>
                <a:ea typeface="+mn-ea"/>
                <a:cs typeface="+mn-cs"/>
              </a:rPr>
              <a:t>Information needed by Linux to schedule processes. </a:t>
            </a:r>
            <a:r>
              <a:rPr lang="en-US" sz="1200" kern="1200" baseline="0" dirty="0" smtClean="0">
                <a:solidFill>
                  <a:schemeClr val="tx1"/>
                </a:solidFill>
                <a:latin typeface="+mn-lt"/>
                <a:ea typeface="+mn-ea"/>
                <a:cs typeface="+mn-cs"/>
              </a:rPr>
              <a:t>A process can be normal or real time and has a priority. Real-time processes are scheduled before normal processes, and within each category, relative priorities can be used. A counter keeps track of the amount of time a process is allowed to execute.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Identifiers: </a:t>
            </a:r>
          </a:p>
          <a:p>
            <a:r>
              <a:rPr lang="en-US" sz="1200" b="0" kern="1200" baseline="0" dirty="0" smtClean="0">
                <a:solidFill>
                  <a:schemeClr val="tx1"/>
                </a:solidFill>
                <a:latin typeface="+mn-lt"/>
                <a:ea typeface="+mn-ea"/>
                <a:cs typeface="+mn-cs"/>
              </a:rPr>
              <a:t>Each process has a unique process identifier and also has user and </a:t>
            </a:r>
            <a:r>
              <a:rPr lang="en-US" sz="1200" kern="1200" baseline="0" dirty="0" smtClean="0">
                <a:solidFill>
                  <a:schemeClr val="tx1"/>
                </a:solidFill>
                <a:latin typeface="+mn-lt"/>
                <a:ea typeface="+mn-ea"/>
                <a:cs typeface="+mn-cs"/>
              </a:rPr>
              <a:t>group identifiers. A group identifier is used to assign resource access privileges to a group of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Interprocess communication:</a:t>
            </a:r>
          </a:p>
          <a:p>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Linux supports the IPC mechanisms found in </a:t>
            </a:r>
            <a:r>
              <a:rPr lang="en-US" sz="1200" kern="1200" baseline="0" dirty="0" smtClean="0">
                <a:solidFill>
                  <a:schemeClr val="tx1"/>
                </a:solidFill>
                <a:latin typeface="+mn-lt"/>
                <a:ea typeface="+mn-ea"/>
                <a:cs typeface="+mn-cs"/>
              </a:rPr>
              <a:t>UNIX SVR4, described in Chapter 6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Links:</a:t>
            </a:r>
          </a:p>
          <a:p>
            <a:r>
              <a:rPr lang="en-US" sz="1200" b="0" kern="1200" baseline="0" dirty="0" smtClean="0">
                <a:solidFill>
                  <a:schemeClr val="tx1"/>
                </a:solidFill>
                <a:latin typeface="+mn-lt"/>
                <a:ea typeface="+mn-ea"/>
                <a:cs typeface="+mn-cs"/>
              </a:rPr>
              <a:t> Each process includes a link to its parent process, links to its siblings </a:t>
            </a:r>
            <a:r>
              <a:rPr lang="en-US" sz="1200" kern="1200" baseline="0" dirty="0" smtClean="0">
                <a:solidFill>
                  <a:schemeClr val="tx1"/>
                </a:solidFill>
                <a:latin typeface="+mn-lt"/>
                <a:ea typeface="+mn-ea"/>
                <a:cs typeface="+mn-cs"/>
              </a:rPr>
              <a:t>(processes with the same parent), and links to all of its children.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Times and timers: </a:t>
            </a:r>
          </a:p>
          <a:p>
            <a:r>
              <a:rPr lang="en-US" sz="1200" b="0" kern="1200" baseline="0" dirty="0" smtClean="0">
                <a:solidFill>
                  <a:schemeClr val="tx1"/>
                </a:solidFill>
                <a:latin typeface="+mn-lt"/>
                <a:ea typeface="+mn-ea"/>
                <a:cs typeface="+mn-cs"/>
              </a:rPr>
              <a:t>Includes process creation time and the amount of processor </a:t>
            </a:r>
            <a:r>
              <a:rPr lang="en-US" sz="1200" kern="1200" baseline="0" dirty="0" smtClean="0">
                <a:solidFill>
                  <a:schemeClr val="tx1"/>
                </a:solidFill>
                <a:latin typeface="+mn-lt"/>
                <a:ea typeface="+mn-ea"/>
                <a:cs typeface="+mn-cs"/>
              </a:rPr>
              <a:t>time so far consumed by the process. A process may also have associated one or more interval timers. A process defines an interval timer by means of a system call; as a result, a signal is sent to the process when the timer expires. A timer may be single use or periodic.</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File system:</a:t>
            </a:r>
          </a:p>
          <a:p>
            <a:r>
              <a:rPr lang="en-US" sz="1200" b="0" kern="1200" baseline="0" dirty="0" smtClean="0">
                <a:solidFill>
                  <a:schemeClr val="tx1"/>
                </a:solidFill>
                <a:latin typeface="+mn-lt"/>
                <a:ea typeface="+mn-ea"/>
                <a:cs typeface="+mn-cs"/>
              </a:rPr>
              <a:t> Includes pointers to any files opened by this process, as well as </a:t>
            </a:r>
            <a:r>
              <a:rPr lang="en-US" sz="1200" kern="1200" baseline="0" dirty="0" smtClean="0">
                <a:solidFill>
                  <a:schemeClr val="tx1"/>
                </a:solidFill>
                <a:latin typeface="+mn-lt"/>
                <a:ea typeface="+mn-ea"/>
                <a:cs typeface="+mn-cs"/>
              </a:rPr>
              <a:t>pointers to the current and the root directories for this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Address space:</a:t>
            </a:r>
          </a:p>
          <a:p>
            <a:r>
              <a:rPr lang="en-US" sz="1200" b="0" kern="1200" baseline="0" dirty="0" smtClean="0">
                <a:solidFill>
                  <a:schemeClr val="tx1"/>
                </a:solidFill>
                <a:latin typeface="+mn-lt"/>
                <a:ea typeface="+mn-ea"/>
                <a:cs typeface="+mn-cs"/>
              </a:rPr>
              <a:t> Defines the virtual address space assigned to this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Processor-specific context: </a:t>
            </a:r>
          </a:p>
          <a:p>
            <a:r>
              <a:rPr lang="en-US" sz="1200" b="0" kern="1200" baseline="0" dirty="0" smtClean="0">
                <a:solidFill>
                  <a:schemeClr val="tx1"/>
                </a:solidFill>
                <a:latin typeface="+mn-lt"/>
                <a:ea typeface="+mn-ea"/>
                <a:cs typeface="+mn-cs"/>
              </a:rPr>
              <a:t>The registers and stack information that constitute </a:t>
            </a:r>
            <a:r>
              <a:rPr lang="en-US" sz="1200" kern="1200" baseline="0" dirty="0" smtClean="0">
                <a:solidFill>
                  <a:schemeClr val="tx1"/>
                </a:solidFill>
                <a:latin typeface="+mn-lt"/>
                <a:ea typeface="+mn-ea"/>
                <a:cs typeface="+mn-cs"/>
              </a:rPr>
              <a:t>the context of this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operating system’s principal responsibility is controlling the execution of</a:t>
            </a:r>
          </a:p>
          <a:p>
            <a:r>
              <a:rPr lang="en-US" sz="1200" kern="1200" baseline="0" dirty="0" smtClean="0">
                <a:solidFill>
                  <a:schemeClr val="tx1"/>
                </a:solidFill>
                <a:latin typeface="+mn-lt"/>
                <a:ea typeface="+mn-ea"/>
                <a:cs typeface="+mn-cs"/>
              </a:rPr>
              <a:t>processes; this includes determining the interleaving pattern for execution and allocating</a:t>
            </a:r>
          </a:p>
          <a:p>
            <a:r>
              <a:rPr lang="en-US" sz="1200" kern="1200" baseline="0" dirty="0" smtClean="0">
                <a:solidFill>
                  <a:schemeClr val="tx1"/>
                </a:solidFill>
                <a:latin typeface="+mn-lt"/>
                <a:ea typeface="+mn-ea"/>
                <a:cs typeface="+mn-cs"/>
              </a:rPr>
              <a:t>resources to processes. The first step in designing an OS to control processes</a:t>
            </a:r>
          </a:p>
          <a:p>
            <a:r>
              <a:rPr lang="en-US" sz="1200" kern="1200" baseline="0" dirty="0" smtClean="0">
                <a:solidFill>
                  <a:schemeClr val="tx1"/>
                </a:solidFill>
                <a:latin typeface="+mn-lt"/>
                <a:ea typeface="+mn-ea"/>
                <a:cs typeface="+mn-cs"/>
              </a:rPr>
              <a:t>is to describe the behavior that we would like the processes to exhibit.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can construct the simplest possible model by observing that, at any time, a</a:t>
            </a:r>
          </a:p>
          <a:p>
            <a:r>
              <a:rPr lang="en-US" sz="1200" kern="1200" baseline="0" dirty="0" smtClean="0">
                <a:solidFill>
                  <a:schemeClr val="tx1"/>
                </a:solidFill>
                <a:latin typeface="+mn-lt"/>
                <a:ea typeface="+mn-ea"/>
                <a:cs typeface="+mn-cs"/>
              </a:rPr>
              <a:t>process is either being executed by a processor or not. In this model, a process may</a:t>
            </a:r>
          </a:p>
          <a:p>
            <a:r>
              <a:rPr lang="en-US" sz="1200" kern="1200" baseline="0" dirty="0" smtClean="0">
                <a:solidFill>
                  <a:schemeClr val="tx1"/>
                </a:solidFill>
                <a:latin typeface="+mn-lt"/>
                <a:ea typeface="+mn-ea"/>
                <a:cs typeface="+mn-cs"/>
              </a:rPr>
              <a:t>be in one of two states: Running or Not Running, as shown in Figure 3.5a . When</a:t>
            </a:r>
          </a:p>
          <a:p>
            <a:r>
              <a:rPr lang="en-US" sz="1200" kern="1200" baseline="0" dirty="0" smtClean="0">
                <a:solidFill>
                  <a:schemeClr val="tx1"/>
                </a:solidFill>
                <a:latin typeface="+mn-lt"/>
                <a:ea typeface="+mn-ea"/>
                <a:cs typeface="+mn-cs"/>
              </a:rPr>
              <a:t>the OS creates a new process, it creates a process control block for the process and</a:t>
            </a:r>
          </a:p>
          <a:p>
            <a:r>
              <a:rPr lang="en-US" sz="1200" kern="1200" baseline="0" dirty="0" smtClean="0">
                <a:solidFill>
                  <a:schemeClr val="tx1"/>
                </a:solidFill>
                <a:latin typeface="+mn-lt"/>
                <a:ea typeface="+mn-ea"/>
                <a:cs typeface="+mn-cs"/>
              </a:rPr>
              <a:t>enters that process into the system in the Not Running state. The process exists,</a:t>
            </a:r>
          </a:p>
          <a:p>
            <a:r>
              <a:rPr lang="en-US" sz="1200" kern="1200" baseline="0" dirty="0" smtClean="0">
                <a:solidFill>
                  <a:schemeClr val="tx1"/>
                </a:solidFill>
                <a:latin typeface="+mn-lt"/>
                <a:ea typeface="+mn-ea"/>
                <a:cs typeface="+mn-cs"/>
              </a:rPr>
              <a:t>is known to the OS, and is waiting for an opportunity to execute. From time to</a:t>
            </a:r>
          </a:p>
          <a:p>
            <a:r>
              <a:rPr lang="en-US" sz="1200" kern="1200" baseline="0" dirty="0" smtClean="0">
                <a:solidFill>
                  <a:schemeClr val="tx1"/>
                </a:solidFill>
                <a:latin typeface="+mn-lt"/>
                <a:ea typeface="+mn-ea"/>
                <a:cs typeface="+mn-cs"/>
              </a:rPr>
              <a:t>time, the currently running process will be interrupted and the dispatcher portion</a:t>
            </a:r>
          </a:p>
          <a:p>
            <a:r>
              <a:rPr lang="en-US" sz="1200" kern="1200" baseline="0" dirty="0" smtClean="0">
                <a:solidFill>
                  <a:schemeClr val="tx1"/>
                </a:solidFill>
                <a:latin typeface="+mn-lt"/>
                <a:ea typeface="+mn-ea"/>
                <a:cs typeface="+mn-cs"/>
              </a:rPr>
              <a:t>of the OS will select some other process to run. The former process moves from the</a:t>
            </a:r>
          </a:p>
          <a:p>
            <a:r>
              <a:rPr lang="en-US" sz="1200" kern="1200" baseline="0" dirty="0" smtClean="0">
                <a:solidFill>
                  <a:schemeClr val="tx1"/>
                </a:solidFill>
                <a:latin typeface="+mn-lt"/>
                <a:ea typeface="+mn-ea"/>
                <a:cs typeface="+mn-cs"/>
              </a:rPr>
              <a:t>Running state to the Not Running state, and one of the other processes moves to</a:t>
            </a:r>
          </a:p>
          <a:p>
            <a:r>
              <a:rPr lang="en-US" sz="1200" kern="1200" baseline="0" dirty="0" smtClean="0">
                <a:solidFill>
                  <a:schemeClr val="tx1"/>
                </a:solidFill>
                <a:latin typeface="+mn-lt"/>
                <a:ea typeface="+mn-ea"/>
                <a:cs typeface="+mn-cs"/>
              </a:rPr>
              <a:t>the Running state.</a:t>
            </a:r>
            <a:endParaRPr lang="en-NZ"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11</a:t>
            </a:fld>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4.15 shows the execution states of a process. These are as follows:</a:t>
            </a:r>
          </a:p>
          <a:p>
            <a:endParaRPr lang="en-NZ" b="1" dirty="0" smtClean="0"/>
          </a:p>
          <a:p>
            <a:r>
              <a:rPr lang="en-NZ" b="1" dirty="0" smtClean="0"/>
              <a:t>Running: </a:t>
            </a:r>
          </a:p>
          <a:p>
            <a:pPr lvl="1">
              <a:buFont typeface="Arial" pitchFamily="34" charset="0"/>
              <a:buChar char="•"/>
            </a:pPr>
            <a:r>
              <a:rPr lang="en-NZ" b="1" dirty="0" smtClean="0"/>
              <a:t> </a:t>
            </a:r>
            <a:r>
              <a:rPr lang="en-NZ" dirty="0" smtClean="0"/>
              <a:t>Corresponds to two states. </a:t>
            </a:r>
          </a:p>
          <a:p>
            <a:pPr lvl="2">
              <a:buFontTx/>
              <a:buChar char="-"/>
            </a:pPr>
            <a:r>
              <a:rPr lang="en-NZ" dirty="0" smtClean="0"/>
              <a:t>A Running process is either executing or </a:t>
            </a:r>
          </a:p>
          <a:p>
            <a:pPr lvl="2">
              <a:buFontTx/>
              <a:buChar char="-"/>
            </a:pPr>
            <a:r>
              <a:rPr lang="en-NZ" dirty="0" smtClean="0"/>
              <a:t> it is ready to execute.</a:t>
            </a:r>
          </a:p>
          <a:p>
            <a:pPr lvl="0">
              <a:buFont typeface="Arial" pitchFamily="34" charset="0"/>
              <a:buNone/>
            </a:pPr>
            <a:endParaRPr lang="en-NZ" b="1" dirty="0" smtClean="0"/>
          </a:p>
          <a:p>
            <a:pPr lvl="0">
              <a:buFont typeface="Arial" pitchFamily="34" charset="0"/>
              <a:buNone/>
            </a:pPr>
            <a:r>
              <a:rPr lang="en-NZ" b="1" dirty="0" smtClean="0"/>
              <a:t>Interruptible: </a:t>
            </a:r>
          </a:p>
          <a:p>
            <a:pPr lvl="1">
              <a:buFont typeface="Arial" pitchFamily="34" charset="0"/>
              <a:buChar char="•"/>
            </a:pPr>
            <a:r>
              <a:rPr lang="en-NZ" dirty="0" smtClean="0"/>
              <a:t> A blocked state, in which the process is waiting for an event, such as the end of an I/O operation, the availability of a resource, or a signal from another process.</a:t>
            </a:r>
          </a:p>
          <a:p>
            <a:pPr lvl="0"/>
            <a:endParaRPr lang="en-NZ" b="1" dirty="0" smtClean="0"/>
          </a:p>
          <a:p>
            <a:pPr lvl="0"/>
            <a:r>
              <a:rPr lang="en-NZ" b="1" dirty="0" smtClean="0"/>
              <a:t>Uninterruptible</a:t>
            </a:r>
            <a:r>
              <a:rPr lang="en-NZ" dirty="0" smtClean="0"/>
              <a:t>: </a:t>
            </a:r>
          </a:p>
          <a:p>
            <a:pPr lvl="1">
              <a:buFont typeface="Arial" pitchFamily="34" charset="0"/>
              <a:buChar char="•"/>
            </a:pPr>
            <a:r>
              <a:rPr lang="en-NZ" dirty="0" smtClean="0"/>
              <a:t> Another blocked state. </a:t>
            </a:r>
          </a:p>
          <a:p>
            <a:pPr lvl="1">
              <a:buFont typeface="Arial" pitchFamily="34" charset="0"/>
              <a:buChar char="•"/>
            </a:pPr>
            <a:r>
              <a:rPr lang="en-NZ" dirty="0" smtClean="0"/>
              <a:t> The difference between the Interruptible state is that in this state, a process is waiting directly on hardware conditions and therefore will not handle any signals.</a:t>
            </a:r>
          </a:p>
          <a:p>
            <a:endParaRPr lang="en-NZ" b="1" dirty="0" smtClean="0"/>
          </a:p>
          <a:p>
            <a:r>
              <a:rPr lang="en-NZ" b="1" dirty="0" smtClean="0"/>
              <a:t>Stopped</a:t>
            </a:r>
            <a:r>
              <a:rPr lang="en-NZ" dirty="0" smtClean="0"/>
              <a:t>: </a:t>
            </a:r>
          </a:p>
          <a:p>
            <a:pPr lvl="1">
              <a:buFont typeface="Arial" pitchFamily="34" charset="0"/>
              <a:buChar char="•"/>
            </a:pPr>
            <a:r>
              <a:rPr lang="en-NZ" dirty="0" smtClean="0"/>
              <a:t> The process has been halted and can only resume by positive action from another process. </a:t>
            </a:r>
          </a:p>
          <a:p>
            <a:pPr lvl="1">
              <a:buFont typeface="Arial" pitchFamily="34" charset="0"/>
              <a:buChar char="•"/>
            </a:pPr>
            <a:r>
              <a:rPr lang="en-NZ" dirty="0" smtClean="0"/>
              <a:t> E.G., a process that is being debugged can be put into the Stopped state.</a:t>
            </a:r>
          </a:p>
          <a:p>
            <a:endParaRPr lang="en-NZ" b="1" dirty="0" smtClean="0"/>
          </a:p>
          <a:p>
            <a:r>
              <a:rPr lang="en-NZ" b="1" dirty="0" smtClean="0"/>
              <a:t>Zombie</a:t>
            </a:r>
            <a:r>
              <a:rPr lang="en-NZ" dirty="0" smtClean="0"/>
              <a:t>: </a:t>
            </a:r>
          </a:p>
          <a:p>
            <a:pPr lvl="1">
              <a:buFont typeface="Arial" pitchFamily="34" charset="0"/>
              <a:buChar char="•"/>
            </a:pPr>
            <a:r>
              <a:rPr lang="en-NZ" dirty="0" smtClean="0"/>
              <a:t> The process has been terminated but, for some reason, still must have its task structure in the process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110</a:t>
            </a:fld>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Traditional UNIX systems support a single thread of execution per process, while modern UNIX systems typically provide support for multiple kernel-level threads per process. As with traditional UNIX systems, older versions of the Linux kernel offered no support for multithreading. Instead, applications would need to be written with a set of user-level library functions, the most popular of which is known as </a:t>
            </a:r>
            <a:r>
              <a:rPr lang="en-US" sz="1200" i="1" kern="1200" baseline="0" dirty="0" smtClean="0">
                <a:solidFill>
                  <a:schemeClr val="tx1"/>
                </a:solidFill>
                <a:latin typeface="+mn-lt"/>
                <a:ea typeface="+mn-ea"/>
                <a:cs typeface="+mn-cs"/>
              </a:rPr>
              <a:t>pthread (POSIX thread) libraries , with all of the threads mapping into </a:t>
            </a:r>
            <a:r>
              <a:rPr lang="en-US" sz="1200" kern="1200" baseline="0" dirty="0" smtClean="0">
                <a:solidFill>
                  <a:schemeClr val="tx1"/>
                </a:solidFill>
                <a:latin typeface="+mn-lt"/>
                <a:ea typeface="+mn-ea"/>
                <a:cs typeface="+mn-cs"/>
              </a:rPr>
              <a:t>a single kernel-level process.  We have seen that modern versions of UNIX offer kernel-level threads. Linux provides a unique solution in that it does not recognize a distinction between threads and processes. Using a mechanism similar to the lightweight processes of Solaris, user-level threads are mapped into kernel-level processes. Multiple user-level threads that constitute a single user-level process are mapped into Linux kernel-level processes that share the same group ID. This enables these processes to share resources such as files and memory and to avoid the need for a context switch when the scheduler switches among processes in the same group.</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new process is created in Linux by copying the attributes of the current process. A new process can be </a:t>
            </a:r>
            <a:r>
              <a:rPr lang="en-US" sz="1200" i="1" kern="1200" baseline="0" dirty="0" smtClean="0">
                <a:solidFill>
                  <a:schemeClr val="tx1"/>
                </a:solidFill>
                <a:latin typeface="+mn-lt"/>
                <a:ea typeface="+mn-ea"/>
                <a:cs typeface="+mn-cs"/>
              </a:rPr>
              <a:t>cloned so that it shares resources, such as files, signal </a:t>
            </a:r>
            <a:r>
              <a:rPr lang="en-US" sz="1200" kern="1200" baseline="0" dirty="0" smtClean="0">
                <a:solidFill>
                  <a:schemeClr val="tx1"/>
                </a:solidFill>
                <a:latin typeface="+mn-lt"/>
                <a:ea typeface="+mn-ea"/>
                <a:cs typeface="+mn-cs"/>
              </a:rPr>
              <a:t>handlers, and virtual memory. When the two processes share the same virtual memory, they function as threads within a single process. However, no separate type of data structure is defined for a thread. In place of the usual fork() command, processes are created in Linux using the clone() command. This command includes a set of flags as arguments, defined in Table 4.5 . The traditional fork() system call is implemented by Linux as a clone() system call with all of the clone flags cleared.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When the Linux kernel performs a switch from one process to another, it checks whether the address of the page directory of the current process is the same as that of the to-be-scheduled process. If they are, then they are sharing the same address space, so that a context switch is basically just a jump from one location of code to another location of code.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Although cloned processes that are part of the same process group can share the same memory space, they cannot share the same user stacks. Thus the clone() call creates separate stack spaces for each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111</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Associated with each process in Linux are a set of namespaces . A namespace enables</a:t>
            </a:r>
          </a:p>
          <a:p>
            <a:r>
              <a:rPr lang="en-US" sz="1200" kern="1200" baseline="0" dirty="0" smtClean="0">
                <a:solidFill>
                  <a:schemeClr val="tx1"/>
                </a:solidFill>
                <a:latin typeface="+mn-lt"/>
                <a:ea typeface="+mn-ea"/>
                <a:cs typeface="+mn-cs"/>
              </a:rPr>
              <a:t>a process (or multiple processes that share the same namespace) to have a different</a:t>
            </a:r>
          </a:p>
          <a:p>
            <a:r>
              <a:rPr lang="en-US" sz="1200" kern="1200" baseline="0" dirty="0" smtClean="0">
                <a:solidFill>
                  <a:schemeClr val="tx1"/>
                </a:solidFill>
                <a:latin typeface="+mn-lt"/>
                <a:ea typeface="+mn-ea"/>
                <a:cs typeface="+mn-cs"/>
              </a:rPr>
              <a:t>view of the system than other processes that have other associated namespaces.</a:t>
            </a:r>
          </a:p>
          <a:p>
            <a:r>
              <a:rPr lang="en-US" sz="1200" kern="1200" baseline="0" dirty="0" smtClean="0">
                <a:solidFill>
                  <a:schemeClr val="tx1"/>
                </a:solidFill>
                <a:latin typeface="+mn-lt"/>
                <a:ea typeface="+mn-ea"/>
                <a:cs typeface="+mn-cs"/>
              </a:rPr>
              <a:t>One of the overall goals of namespaces is to support the implementation of control</a:t>
            </a:r>
          </a:p>
          <a:p>
            <a:r>
              <a:rPr lang="en-US" sz="1200" kern="1200" baseline="0" dirty="0" smtClean="0">
                <a:solidFill>
                  <a:schemeClr val="tx1"/>
                </a:solidFill>
                <a:latin typeface="+mn-lt"/>
                <a:ea typeface="+mn-ea"/>
                <a:cs typeface="+mn-cs"/>
              </a:rPr>
              <a:t>groups (</a:t>
            </a:r>
            <a:r>
              <a:rPr lang="en-US" sz="1200" kern="1200" baseline="0" dirty="0" err="1" smtClean="0">
                <a:solidFill>
                  <a:schemeClr val="tx1"/>
                </a:solidFill>
                <a:latin typeface="+mn-lt"/>
                <a:ea typeface="+mn-ea"/>
                <a:cs typeface="+mn-cs"/>
              </a:rPr>
              <a:t>cgroups</a:t>
            </a:r>
            <a:r>
              <a:rPr lang="en-US" sz="1200" kern="1200" baseline="0" dirty="0" smtClean="0">
                <a:solidFill>
                  <a:schemeClr val="tx1"/>
                </a:solidFill>
                <a:latin typeface="+mn-lt"/>
                <a:ea typeface="+mn-ea"/>
                <a:cs typeface="+mn-cs"/>
              </a:rPr>
              <a:t>, formerly called containers), a tool for lightweight virtualization</a:t>
            </a:r>
          </a:p>
          <a:p>
            <a:r>
              <a:rPr lang="en-US" sz="1200" kern="1200" baseline="0" dirty="0" smtClean="0">
                <a:solidFill>
                  <a:schemeClr val="tx1"/>
                </a:solidFill>
                <a:latin typeface="+mn-lt"/>
                <a:ea typeface="+mn-ea"/>
                <a:cs typeface="+mn-cs"/>
              </a:rPr>
              <a:t>(as well as other purposes) that provides a process or group of processes with the</a:t>
            </a:r>
          </a:p>
          <a:p>
            <a:r>
              <a:rPr lang="en-US" sz="1200" kern="1200" baseline="0" dirty="0" smtClean="0">
                <a:solidFill>
                  <a:schemeClr val="tx1"/>
                </a:solidFill>
                <a:latin typeface="+mn-lt"/>
                <a:ea typeface="+mn-ea"/>
                <a:cs typeface="+mn-cs"/>
              </a:rPr>
              <a:t>illusion that they are the only processes on the system. Thus, the </a:t>
            </a:r>
            <a:r>
              <a:rPr lang="en-US" sz="1200" kern="1200" baseline="0" dirty="0" err="1" smtClean="0">
                <a:solidFill>
                  <a:schemeClr val="tx1"/>
                </a:solidFill>
                <a:latin typeface="+mn-lt"/>
                <a:ea typeface="+mn-ea"/>
                <a:cs typeface="+mn-cs"/>
              </a:rPr>
              <a:t>cgroup</a:t>
            </a:r>
            <a:r>
              <a:rPr lang="en-US" sz="1200" kern="1200" baseline="0" dirty="0" smtClean="0">
                <a:solidFill>
                  <a:schemeClr val="tx1"/>
                </a:solidFill>
                <a:latin typeface="+mn-lt"/>
                <a:ea typeface="+mn-ea"/>
                <a:cs typeface="+mn-cs"/>
              </a:rPr>
              <a:t> is a form</a:t>
            </a:r>
          </a:p>
          <a:p>
            <a:r>
              <a:rPr lang="en-US" sz="1200" kern="1200" baseline="0" dirty="0" smtClean="0">
                <a:solidFill>
                  <a:schemeClr val="tx1"/>
                </a:solidFill>
                <a:latin typeface="+mn-lt"/>
                <a:ea typeface="+mn-ea"/>
                <a:cs typeface="+mn-cs"/>
              </a:rPr>
              <a:t>of virtual machine. There are currently six namespaces in Linux: </a:t>
            </a:r>
            <a:r>
              <a:rPr lang="en-US" sz="1200" kern="1200" baseline="0" dirty="0" err="1" smtClean="0">
                <a:solidFill>
                  <a:schemeClr val="tx1"/>
                </a:solidFill>
                <a:latin typeface="+mn-lt"/>
                <a:ea typeface="+mn-ea"/>
                <a:cs typeface="+mn-cs"/>
              </a:rPr>
              <a:t>mnt</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pid</a:t>
            </a:r>
            <a:r>
              <a:rPr lang="en-US" sz="1200" kern="1200" baseline="0" dirty="0" smtClean="0">
                <a:solidFill>
                  <a:schemeClr val="tx1"/>
                </a:solidFill>
                <a:latin typeface="+mn-lt"/>
                <a:ea typeface="+mn-ea"/>
                <a:cs typeface="+mn-cs"/>
              </a:rPr>
              <a:t>, net, </a:t>
            </a:r>
            <a:r>
              <a:rPr lang="en-US" sz="1200" kern="1200" baseline="0" dirty="0" err="1" smtClean="0">
                <a:solidFill>
                  <a:schemeClr val="tx1"/>
                </a:solidFill>
                <a:latin typeface="+mn-lt"/>
                <a:ea typeface="+mn-ea"/>
                <a:cs typeface="+mn-cs"/>
              </a:rPr>
              <a:t>ipc</a:t>
            </a:r>
            <a:r>
              <a:rPr lang="en-US" sz="1200" kern="1200" baseline="0" dirty="0" smtClean="0">
                <a:solidFill>
                  <a:schemeClr val="tx1"/>
                </a:solidFill>
                <a:latin typeface="+mn-lt"/>
                <a:ea typeface="+mn-ea"/>
                <a:cs typeface="+mn-cs"/>
              </a:rPr>
              <a:t>,</a:t>
            </a:r>
          </a:p>
          <a:p>
            <a:r>
              <a:rPr lang="en-US" sz="1200" kern="1200" baseline="0" dirty="0" err="1" smtClean="0">
                <a:solidFill>
                  <a:schemeClr val="tx1"/>
                </a:solidFill>
                <a:latin typeface="+mn-lt"/>
                <a:ea typeface="+mn-ea"/>
                <a:cs typeface="+mn-cs"/>
              </a:rPr>
              <a:t>uts</a:t>
            </a:r>
            <a:r>
              <a:rPr lang="en-US" sz="1200" kern="1200" baseline="0" dirty="0" smtClean="0">
                <a:solidFill>
                  <a:schemeClr val="tx1"/>
                </a:solidFill>
                <a:latin typeface="+mn-lt"/>
                <a:ea typeface="+mn-ea"/>
                <a:cs typeface="+mn-cs"/>
              </a:rPr>
              <a:t>, and user.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Namespaces are created by the clone() system call, which gets as a parameter</a:t>
            </a:r>
          </a:p>
          <a:p>
            <a:r>
              <a:rPr lang="en-US" sz="1200" kern="1200" baseline="0" dirty="0" smtClean="0">
                <a:solidFill>
                  <a:schemeClr val="tx1"/>
                </a:solidFill>
                <a:latin typeface="+mn-lt"/>
                <a:ea typeface="+mn-ea"/>
                <a:cs typeface="+mn-cs"/>
              </a:rPr>
              <a:t>one of the six namespaces clone flags (CLONE_NEWNS, CLONE_NEWPID,</a:t>
            </a:r>
          </a:p>
          <a:p>
            <a:r>
              <a:rPr lang="en-US" sz="1200" kern="1200" baseline="0" dirty="0" smtClean="0">
                <a:solidFill>
                  <a:schemeClr val="tx1"/>
                </a:solidFill>
                <a:latin typeface="+mn-lt"/>
                <a:ea typeface="+mn-ea"/>
                <a:cs typeface="+mn-cs"/>
              </a:rPr>
              <a:t>CLONE_NEWNET, CLONE_NEWIPC, CLONE_NEWUTS, and CLONE_</a:t>
            </a:r>
          </a:p>
          <a:p>
            <a:r>
              <a:rPr lang="en-US" sz="1200" kern="1200" baseline="0" dirty="0" smtClean="0">
                <a:solidFill>
                  <a:schemeClr val="tx1"/>
                </a:solidFill>
                <a:latin typeface="+mn-lt"/>
                <a:ea typeface="+mn-ea"/>
                <a:cs typeface="+mn-cs"/>
              </a:rPr>
              <a:t>NEWUSER). A process can also create a namespace with the </a:t>
            </a:r>
            <a:r>
              <a:rPr lang="en-US" sz="1200" kern="1200" baseline="0" dirty="0" err="1" smtClean="0">
                <a:solidFill>
                  <a:schemeClr val="tx1"/>
                </a:solidFill>
                <a:latin typeface="+mn-lt"/>
                <a:ea typeface="+mn-ea"/>
                <a:cs typeface="+mn-cs"/>
              </a:rPr>
              <a:t>unshare</a:t>
            </a:r>
            <a:r>
              <a:rPr lang="en-US" sz="1200" kern="1200" baseline="0" dirty="0" smtClean="0">
                <a:solidFill>
                  <a:schemeClr val="tx1"/>
                </a:solidFill>
                <a:latin typeface="+mn-lt"/>
                <a:ea typeface="+mn-ea"/>
                <a:cs typeface="+mn-cs"/>
              </a:rPr>
              <a:t>() system call</a:t>
            </a:r>
          </a:p>
          <a:p>
            <a:r>
              <a:rPr lang="en-US" sz="1200" kern="1200" baseline="0" dirty="0" smtClean="0">
                <a:solidFill>
                  <a:schemeClr val="tx1"/>
                </a:solidFill>
                <a:latin typeface="+mn-lt"/>
                <a:ea typeface="+mn-ea"/>
                <a:cs typeface="+mn-cs"/>
              </a:rPr>
              <a:t>with one of these flags; as opposed to clone(), a process is not created in such a case;</a:t>
            </a:r>
          </a:p>
          <a:p>
            <a:r>
              <a:rPr lang="en-US" sz="1200" kern="1200" baseline="0" dirty="0" smtClean="0">
                <a:solidFill>
                  <a:schemeClr val="tx1"/>
                </a:solidFill>
                <a:latin typeface="+mn-lt"/>
                <a:ea typeface="+mn-ea"/>
                <a:cs typeface="+mn-cs"/>
              </a:rPr>
              <a:t>only a new namespace is created, which is attached to the calling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112</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mn-lt"/>
                <a:ea typeface="+mn-ea"/>
                <a:cs typeface="+mn-cs"/>
              </a:rPr>
              <a:t>An Android application is the software that implements an app. Each Android application</a:t>
            </a:r>
          </a:p>
          <a:p>
            <a:r>
              <a:rPr lang="en-US" sz="1200" kern="1200" baseline="0" dirty="0" smtClean="0">
                <a:solidFill>
                  <a:schemeClr val="tx1"/>
                </a:solidFill>
                <a:latin typeface="+mn-lt"/>
                <a:ea typeface="+mn-ea"/>
                <a:cs typeface="+mn-cs"/>
              </a:rPr>
              <a:t>consists of one or more instance of one or more of four types of application</a:t>
            </a:r>
          </a:p>
          <a:p>
            <a:r>
              <a:rPr lang="en-US" sz="1200" kern="1200" baseline="0" dirty="0" smtClean="0">
                <a:solidFill>
                  <a:schemeClr val="tx1"/>
                </a:solidFill>
                <a:latin typeface="+mn-lt"/>
                <a:ea typeface="+mn-ea"/>
                <a:cs typeface="+mn-cs"/>
              </a:rPr>
              <a:t>components. Each component performs a distinct role in the overall application</a:t>
            </a:r>
          </a:p>
          <a:p>
            <a:r>
              <a:rPr lang="en-US" sz="1200" kern="1200" baseline="0" dirty="0" smtClean="0">
                <a:solidFill>
                  <a:schemeClr val="tx1"/>
                </a:solidFill>
                <a:latin typeface="+mn-lt"/>
                <a:ea typeface="+mn-ea"/>
                <a:cs typeface="+mn-cs"/>
              </a:rPr>
              <a:t>behavior, and each component can be activated individually within the application</a:t>
            </a:r>
          </a:p>
          <a:p>
            <a:r>
              <a:rPr lang="en-US" sz="1200" kern="1200" baseline="0" dirty="0" smtClean="0">
                <a:solidFill>
                  <a:schemeClr val="tx1"/>
                </a:solidFill>
                <a:latin typeface="+mn-lt"/>
                <a:ea typeface="+mn-ea"/>
                <a:cs typeface="+mn-cs"/>
              </a:rPr>
              <a:t>and even by other applications. The following are the four types of components: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Activities:  An activity corresponds to a single screen visible as a user interface.</a:t>
            </a:r>
          </a:p>
          <a:p>
            <a:r>
              <a:rPr lang="en-US" sz="1200" kern="1200" baseline="0" dirty="0" smtClean="0">
                <a:solidFill>
                  <a:schemeClr val="tx1"/>
                </a:solidFill>
                <a:latin typeface="+mn-lt"/>
                <a:ea typeface="+mn-ea"/>
                <a:cs typeface="+mn-cs"/>
              </a:rPr>
              <a:t>For example, an e-mail application might have one activity that shows a list of</a:t>
            </a:r>
          </a:p>
          <a:p>
            <a:r>
              <a:rPr lang="en-US" sz="1200" kern="1200" baseline="0" dirty="0" smtClean="0">
                <a:solidFill>
                  <a:schemeClr val="tx1"/>
                </a:solidFill>
                <a:latin typeface="+mn-lt"/>
                <a:ea typeface="+mn-ea"/>
                <a:cs typeface="+mn-cs"/>
              </a:rPr>
              <a:t>new e-mails, another activity to compose an e-mail, and another activity for</a:t>
            </a:r>
          </a:p>
          <a:p>
            <a:r>
              <a:rPr lang="en-US" sz="1200" kern="1200" baseline="0" dirty="0" smtClean="0">
                <a:solidFill>
                  <a:schemeClr val="tx1"/>
                </a:solidFill>
                <a:latin typeface="+mn-lt"/>
                <a:ea typeface="+mn-ea"/>
                <a:cs typeface="+mn-cs"/>
              </a:rPr>
              <a:t>reading e-mails. Although the activities work together to form a cohesive user</a:t>
            </a:r>
          </a:p>
          <a:p>
            <a:r>
              <a:rPr lang="en-US" sz="1200" kern="1200" baseline="0" dirty="0" smtClean="0">
                <a:solidFill>
                  <a:schemeClr val="tx1"/>
                </a:solidFill>
                <a:latin typeface="+mn-lt"/>
                <a:ea typeface="+mn-ea"/>
                <a:cs typeface="+mn-cs"/>
              </a:rPr>
              <a:t>experience in the e-mail application, each one is independent of the others.</a:t>
            </a:r>
          </a:p>
          <a:p>
            <a:r>
              <a:rPr lang="en-US" sz="1200" kern="1200" baseline="0" dirty="0" smtClean="0">
                <a:solidFill>
                  <a:schemeClr val="tx1"/>
                </a:solidFill>
                <a:latin typeface="+mn-lt"/>
                <a:ea typeface="+mn-ea"/>
                <a:cs typeface="+mn-cs"/>
              </a:rPr>
              <a:t>Android makes a distinction between internal and exported activities. Other</a:t>
            </a:r>
          </a:p>
          <a:p>
            <a:r>
              <a:rPr lang="en-US" sz="1200" kern="1200" baseline="0" dirty="0" smtClean="0">
                <a:solidFill>
                  <a:schemeClr val="tx1"/>
                </a:solidFill>
                <a:latin typeface="+mn-lt"/>
                <a:ea typeface="+mn-ea"/>
                <a:cs typeface="+mn-cs"/>
              </a:rPr>
              <a:t>apps may start exported activities, which generally include the ‘main’ screen of</a:t>
            </a:r>
          </a:p>
          <a:p>
            <a:r>
              <a:rPr lang="en-US" sz="1200" kern="1200" baseline="0" dirty="0" smtClean="0">
                <a:solidFill>
                  <a:schemeClr val="tx1"/>
                </a:solidFill>
                <a:latin typeface="+mn-lt"/>
                <a:ea typeface="+mn-ea"/>
                <a:cs typeface="+mn-cs"/>
              </a:rPr>
              <a:t> the app. However, other apps cannot start the internal activities. For example,</a:t>
            </a:r>
          </a:p>
          <a:p>
            <a:r>
              <a:rPr lang="en-US" sz="1200" kern="1200" baseline="0" dirty="0" smtClean="0">
                <a:solidFill>
                  <a:schemeClr val="tx1"/>
                </a:solidFill>
                <a:latin typeface="+mn-lt"/>
                <a:ea typeface="+mn-ea"/>
                <a:cs typeface="+mn-cs"/>
              </a:rPr>
              <a:t>a camera application can start the activity in the e-mail application that composes</a:t>
            </a:r>
          </a:p>
          <a:p>
            <a:r>
              <a:rPr lang="en-US" sz="1200" kern="1200" baseline="0" dirty="0" smtClean="0">
                <a:solidFill>
                  <a:schemeClr val="tx1"/>
                </a:solidFill>
                <a:latin typeface="+mn-lt"/>
                <a:ea typeface="+mn-ea"/>
                <a:cs typeface="+mn-cs"/>
              </a:rPr>
              <a:t>new mail, in order for the user to share a picture.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Services:  Services are typically used to perform background operations that take</a:t>
            </a:r>
          </a:p>
          <a:p>
            <a:r>
              <a:rPr lang="en-US" sz="1200" kern="1200" baseline="0" dirty="0" smtClean="0">
                <a:solidFill>
                  <a:schemeClr val="tx1"/>
                </a:solidFill>
                <a:latin typeface="+mn-lt"/>
                <a:ea typeface="+mn-ea"/>
                <a:cs typeface="+mn-cs"/>
              </a:rPr>
              <a:t>a considerable amount of time to finish. This ensures faster responsiveness, for</a:t>
            </a:r>
          </a:p>
          <a:p>
            <a:r>
              <a:rPr lang="en-US" sz="1200" kern="1200" baseline="0" dirty="0" smtClean="0">
                <a:solidFill>
                  <a:schemeClr val="tx1"/>
                </a:solidFill>
                <a:latin typeface="+mn-lt"/>
                <a:ea typeface="+mn-ea"/>
                <a:cs typeface="+mn-cs"/>
              </a:rPr>
              <a:t>the main thread (a.k.a. UI thread) of an application, with which the user is directly</a:t>
            </a:r>
          </a:p>
          <a:p>
            <a:r>
              <a:rPr lang="en-US" sz="1200" kern="1200" baseline="0" dirty="0" smtClean="0">
                <a:solidFill>
                  <a:schemeClr val="tx1"/>
                </a:solidFill>
                <a:latin typeface="+mn-lt"/>
                <a:ea typeface="+mn-ea"/>
                <a:cs typeface="+mn-cs"/>
              </a:rPr>
              <a:t>interacting. For example, a service might create a thread or process to play</a:t>
            </a:r>
          </a:p>
          <a:p>
            <a:r>
              <a:rPr lang="en-US" sz="1200" kern="1200" baseline="0" dirty="0" smtClean="0">
                <a:solidFill>
                  <a:schemeClr val="tx1"/>
                </a:solidFill>
                <a:latin typeface="+mn-lt"/>
                <a:ea typeface="+mn-ea"/>
                <a:cs typeface="+mn-cs"/>
              </a:rPr>
              <a:t>music in the background while the user is in a different application, or it might</a:t>
            </a:r>
          </a:p>
          <a:p>
            <a:r>
              <a:rPr lang="en-US" sz="1200" kern="1200" baseline="0" dirty="0" smtClean="0">
                <a:solidFill>
                  <a:schemeClr val="tx1"/>
                </a:solidFill>
                <a:latin typeface="+mn-lt"/>
                <a:ea typeface="+mn-ea"/>
                <a:cs typeface="+mn-cs"/>
              </a:rPr>
              <a:t>create a thread to fetch data over the network without blocking user interaction</a:t>
            </a:r>
          </a:p>
          <a:p>
            <a:r>
              <a:rPr lang="en-US" sz="1200" kern="1200" baseline="0" dirty="0" smtClean="0">
                <a:solidFill>
                  <a:schemeClr val="tx1"/>
                </a:solidFill>
                <a:latin typeface="+mn-lt"/>
                <a:ea typeface="+mn-ea"/>
                <a:cs typeface="+mn-cs"/>
              </a:rPr>
              <a:t>with an activity. A service may be invoked by an application. Additionally, there</a:t>
            </a:r>
          </a:p>
          <a:p>
            <a:r>
              <a:rPr lang="en-US" sz="1200" kern="1200" baseline="0" dirty="0" smtClean="0">
                <a:solidFill>
                  <a:schemeClr val="tx1"/>
                </a:solidFill>
                <a:latin typeface="+mn-lt"/>
                <a:ea typeface="+mn-ea"/>
                <a:cs typeface="+mn-cs"/>
              </a:rPr>
              <a:t>are system services that run for the entire lifetime of the Android system, such</a:t>
            </a:r>
          </a:p>
          <a:p>
            <a:r>
              <a:rPr lang="en-US" sz="1200" kern="1200" baseline="0" dirty="0" smtClean="0">
                <a:solidFill>
                  <a:schemeClr val="tx1"/>
                </a:solidFill>
                <a:latin typeface="+mn-lt"/>
                <a:ea typeface="+mn-ea"/>
                <a:cs typeface="+mn-cs"/>
              </a:rPr>
              <a:t>as Power Manager, Battery, and Vibrator services. These system services create</a:t>
            </a:r>
          </a:p>
          <a:p>
            <a:r>
              <a:rPr lang="en-US" sz="1200" kern="1200" baseline="0" dirty="0" smtClean="0">
                <a:solidFill>
                  <a:schemeClr val="tx1"/>
                </a:solidFill>
                <a:latin typeface="+mn-lt"/>
                <a:ea typeface="+mn-ea"/>
                <a:cs typeface="+mn-cs"/>
              </a:rPr>
              <a:t>threads inside the System Server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Content providers:  A content provider acts as an interface to application data</a:t>
            </a:r>
          </a:p>
          <a:p>
            <a:r>
              <a:rPr lang="en-US" sz="1200" kern="1200" baseline="0" dirty="0" smtClean="0">
                <a:solidFill>
                  <a:schemeClr val="tx1"/>
                </a:solidFill>
                <a:latin typeface="+mn-lt"/>
                <a:ea typeface="+mn-ea"/>
                <a:cs typeface="+mn-cs"/>
              </a:rPr>
              <a:t>that can be used by the application. One category of managed data is private</a:t>
            </a:r>
          </a:p>
          <a:p>
            <a:r>
              <a:rPr lang="en-US" sz="1200" kern="1200" baseline="0" dirty="0" smtClean="0">
                <a:solidFill>
                  <a:schemeClr val="tx1"/>
                </a:solidFill>
                <a:latin typeface="+mn-lt"/>
                <a:ea typeface="+mn-ea"/>
                <a:cs typeface="+mn-cs"/>
              </a:rPr>
              <a:t>data, which is used only by the application containing the content provider.</a:t>
            </a:r>
          </a:p>
          <a:p>
            <a:r>
              <a:rPr lang="en-US" sz="1200" kern="1200" baseline="0" dirty="0" smtClean="0">
                <a:solidFill>
                  <a:schemeClr val="tx1"/>
                </a:solidFill>
                <a:latin typeface="+mn-lt"/>
                <a:ea typeface="+mn-ea"/>
                <a:cs typeface="+mn-cs"/>
              </a:rPr>
              <a:t>For example the </a:t>
            </a:r>
            <a:r>
              <a:rPr lang="en-US" sz="1200" kern="1200" baseline="0" dirty="0" err="1" smtClean="0">
                <a:solidFill>
                  <a:schemeClr val="tx1"/>
                </a:solidFill>
                <a:latin typeface="+mn-lt"/>
                <a:ea typeface="+mn-ea"/>
                <a:cs typeface="+mn-cs"/>
              </a:rPr>
              <a:t>NotePad</a:t>
            </a:r>
            <a:r>
              <a:rPr lang="en-US" sz="1200" kern="1200" baseline="0" dirty="0" smtClean="0">
                <a:solidFill>
                  <a:schemeClr val="tx1"/>
                </a:solidFill>
                <a:latin typeface="+mn-lt"/>
                <a:ea typeface="+mn-ea"/>
                <a:cs typeface="+mn-cs"/>
              </a:rPr>
              <a:t> application uses a content provider to save notes.</a:t>
            </a:r>
          </a:p>
          <a:p>
            <a:r>
              <a:rPr lang="en-US" sz="1200" kern="1200" baseline="0" dirty="0" smtClean="0">
                <a:solidFill>
                  <a:schemeClr val="tx1"/>
                </a:solidFill>
                <a:latin typeface="+mn-lt"/>
                <a:ea typeface="+mn-ea"/>
                <a:cs typeface="+mn-cs"/>
              </a:rPr>
              <a:t>The other category is shared data, accessible by multiple applications. This</a:t>
            </a:r>
          </a:p>
          <a:p>
            <a:r>
              <a:rPr lang="en-US" sz="1200" kern="1200" baseline="0" dirty="0" smtClean="0">
                <a:solidFill>
                  <a:schemeClr val="tx1"/>
                </a:solidFill>
                <a:latin typeface="+mn-lt"/>
                <a:ea typeface="+mn-ea"/>
                <a:cs typeface="+mn-cs"/>
              </a:rPr>
              <a:t>category includes data stored in file systems, an </a:t>
            </a:r>
            <a:r>
              <a:rPr lang="en-US" sz="1200" kern="1200" baseline="0" dirty="0" err="1" smtClean="0">
                <a:solidFill>
                  <a:schemeClr val="tx1"/>
                </a:solidFill>
                <a:latin typeface="+mn-lt"/>
                <a:ea typeface="+mn-ea"/>
                <a:cs typeface="+mn-cs"/>
              </a:rPr>
              <a:t>SQLite</a:t>
            </a:r>
            <a:r>
              <a:rPr lang="en-US" sz="1200" kern="1200" baseline="0" dirty="0" smtClean="0">
                <a:solidFill>
                  <a:schemeClr val="tx1"/>
                </a:solidFill>
                <a:latin typeface="+mn-lt"/>
                <a:ea typeface="+mn-ea"/>
                <a:cs typeface="+mn-cs"/>
              </a:rPr>
              <a:t> database, on the Web,</a:t>
            </a:r>
          </a:p>
          <a:p>
            <a:r>
              <a:rPr lang="en-US" sz="1200" kern="1200" baseline="0" dirty="0" smtClean="0">
                <a:solidFill>
                  <a:schemeClr val="tx1"/>
                </a:solidFill>
                <a:latin typeface="+mn-lt"/>
                <a:ea typeface="+mn-ea"/>
                <a:cs typeface="+mn-cs"/>
              </a:rPr>
              <a:t>or any other persistent storage location your application can access.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Broadcast receivers:  A broadcast receiver responds to system-wide broadcast</a:t>
            </a:r>
          </a:p>
          <a:p>
            <a:r>
              <a:rPr lang="en-US" sz="1200" kern="1200" baseline="0" dirty="0" smtClean="0">
                <a:solidFill>
                  <a:schemeClr val="tx1"/>
                </a:solidFill>
                <a:latin typeface="+mn-lt"/>
                <a:ea typeface="+mn-ea"/>
                <a:cs typeface="+mn-cs"/>
              </a:rPr>
              <a:t>announcements. A broadcast can originate from another application, such as</a:t>
            </a:r>
          </a:p>
          <a:p>
            <a:r>
              <a:rPr lang="en-US" sz="1200" kern="1200" baseline="0" dirty="0" smtClean="0">
                <a:solidFill>
                  <a:schemeClr val="tx1"/>
                </a:solidFill>
                <a:latin typeface="+mn-lt"/>
                <a:ea typeface="+mn-ea"/>
                <a:cs typeface="+mn-cs"/>
              </a:rPr>
              <a:t>to let other applications know that some data has been downloaded to the</a:t>
            </a:r>
          </a:p>
          <a:p>
            <a:r>
              <a:rPr lang="en-US" sz="1200" kern="1200" baseline="0" dirty="0" smtClean="0">
                <a:solidFill>
                  <a:schemeClr val="tx1"/>
                </a:solidFill>
                <a:latin typeface="+mn-lt"/>
                <a:ea typeface="+mn-ea"/>
                <a:cs typeface="+mn-cs"/>
              </a:rPr>
              <a:t>device and is available for them to use, or from the system, for example, a low battery</a:t>
            </a:r>
          </a:p>
          <a:p>
            <a:r>
              <a:rPr lang="en-US" sz="1200" kern="1200" baseline="0" dirty="0" smtClean="0">
                <a:solidFill>
                  <a:schemeClr val="tx1"/>
                </a:solidFill>
                <a:latin typeface="+mn-lt"/>
                <a:ea typeface="+mn-ea"/>
                <a:cs typeface="+mn-cs"/>
              </a:rPr>
              <a:t>warning.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113</a:t>
            </a:fld>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Each application runs on its own dedicated virtual machine and its own single</a:t>
            </a:r>
          </a:p>
          <a:p>
            <a:r>
              <a:rPr lang="en-US" sz="1200" kern="1200" baseline="0" dirty="0" smtClean="0">
                <a:solidFill>
                  <a:schemeClr val="tx1"/>
                </a:solidFill>
                <a:latin typeface="+mn-lt"/>
                <a:ea typeface="+mn-ea"/>
                <a:cs typeface="+mn-cs"/>
              </a:rPr>
              <a:t>process that encompasses the application and its virtual machine (Figure 4.16).</a:t>
            </a:r>
          </a:p>
          <a:p>
            <a:r>
              <a:rPr lang="en-US" sz="1200" kern="1200" baseline="0" dirty="0" smtClean="0">
                <a:solidFill>
                  <a:schemeClr val="tx1"/>
                </a:solidFill>
                <a:latin typeface="+mn-lt"/>
                <a:ea typeface="+mn-ea"/>
                <a:cs typeface="+mn-cs"/>
              </a:rPr>
              <a:t>This approach, referred to as the sandboxing model, isolates each application. Thus,</a:t>
            </a:r>
          </a:p>
          <a:p>
            <a:r>
              <a:rPr lang="en-US" sz="1200" kern="1200" baseline="0" dirty="0" smtClean="0">
                <a:solidFill>
                  <a:schemeClr val="tx1"/>
                </a:solidFill>
                <a:latin typeface="+mn-lt"/>
                <a:ea typeface="+mn-ea"/>
                <a:cs typeface="+mn-cs"/>
              </a:rPr>
              <a:t>one application cannot access the resources of the other without permission being</a:t>
            </a:r>
          </a:p>
          <a:p>
            <a:r>
              <a:rPr lang="en-US" sz="1200" kern="1200" baseline="0" dirty="0" smtClean="0">
                <a:solidFill>
                  <a:schemeClr val="tx1"/>
                </a:solidFill>
                <a:latin typeface="+mn-lt"/>
                <a:ea typeface="+mn-ea"/>
                <a:cs typeface="+mn-cs"/>
              </a:rPr>
              <a:t>granted. Each application is treated as a separate Linux user with its own unique</a:t>
            </a:r>
          </a:p>
          <a:p>
            <a:r>
              <a:rPr lang="en-US" sz="1200" kern="1200" baseline="0" dirty="0" smtClean="0">
                <a:solidFill>
                  <a:schemeClr val="tx1"/>
                </a:solidFill>
                <a:latin typeface="+mn-lt"/>
                <a:ea typeface="+mn-ea"/>
                <a:cs typeface="+mn-cs"/>
              </a:rPr>
              <a:t>user ID, which is used to set file permissions.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114</a:t>
            </a:fld>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Figure 4.17 provides a simplified view of the state transition</a:t>
            </a:r>
          </a:p>
          <a:p>
            <a:r>
              <a:rPr lang="en-US" sz="1200" kern="1200" baseline="0" dirty="0" smtClean="0">
                <a:solidFill>
                  <a:schemeClr val="tx1"/>
                </a:solidFill>
                <a:latin typeface="+mn-lt"/>
                <a:ea typeface="+mn-ea"/>
                <a:cs typeface="+mn-cs"/>
              </a:rPr>
              <a:t>diagram of an activity. Keep in mind that there may be multiple activities in the</a:t>
            </a:r>
          </a:p>
          <a:p>
            <a:r>
              <a:rPr lang="en-US" sz="1200" kern="1200" baseline="0" dirty="0" smtClean="0">
                <a:solidFill>
                  <a:schemeClr val="tx1"/>
                </a:solidFill>
                <a:latin typeface="+mn-lt"/>
                <a:ea typeface="+mn-ea"/>
                <a:cs typeface="+mn-cs"/>
              </a:rPr>
              <a:t>application, each one at its own particular point on the state transition diagram.</a:t>
            </a:r>
          </a:p>
          <a:p>
            <a:r>
              <a:rPr lang="en-US" sz="1200" kern="1200" baseline="0" dirty="0" smtClean="0">
                <a:solidFill>
                  <a:schemeClr val="tx1"/>
                </a:solidFill>
                <a:latin typeface="+mn-lt"/>
                <a:ea typeface="+mn-ea"/>
                <a:cs typeface="+mn-cs"/>
              </a:rPr>
              <a:t>When a new activity is launched, the application software performs a series of system</a:t>
            </a:r>
          </a:p>
          <a:p>
            <a:r>
              <a:rPr lang="en-US" sz="1200" kern="1200" baseline="0" dirty="0" smtClean="0">
                <a:solidFill>
                  <a:schemeClr val="tx1"/>
                </a:solidFill>
                <a:latin typeface="+mn-lt"/>
                <a:ea typeface="+mn-ea"/>
                <a:cs typeface="+mn-cs"/>
              </a:rPr>
              <a:t>calls to the Activity Manager (Figure 2.20): </a:t>
            </a:r>
            <a:r>
              <a:rPr lang="en-US" sz="1200" kern="1200" baseline="0" dirty="0" err="1" smtClean="0">
                <a:solidFill>
                  <a:schemeClr val="tx1"/>
                </a:solidFill>
                <a:latin typeface="+mn-lt"/>
                <a:ea typeface="+mn-ea"/>
                <a:cs typeface="+mn-cs"/>
              </a:rPr>
              <a:t>onCreate</a:t>
            </a:r>
            <a:r>
              <a:rPr lang="en-US" sz="1200" kern="1200" baseline="0" dirty="0" smtClean="0">
                <a:solidFill>
                  <a:schemeClr val="tx1"/>
                </a:solidFill>
                <a:latin typeface="+mn-lt"/>
                <a:ea typeface="+mn-ea"/>
                <a:cs typeface="+mn-cs"/>
              </a:rPr>
              <a:t>()  does the static setup of the</a:t>
            </a:r>
          </a:p>
          <a:p>
            <a:r>
              <a:rPr lang="en-US" sz="1200" kern="1200" baseline="0" dirty="0" smtClean="0">
                <a:solidFill>
                  <a:schemeClr val="tx1"/>
                </a:solidFill>
                <a:latin typeface="+mn-lt"/>
                <a:ea typeface="+mn-ea"/>
                <a:cs typeface="+mn-cs"/>
              </a:rPr>
              <a:t>activity, including any data structure initialization; </a:t>
            </a:r>
            <a:r>
              <a:rPr lang="en-US" sz="1200" kern="1200" baseline="0" dirty="0" err="1" smtClean="0">
                <a:solidFill>
                  <a:schemeClr val="tx1"/>
                </a:solidFill>
                <a:latin typeface="+mn-lt"/>
                <a:ea typeface="+mn-ea"/>
                <a:cs typeface="+mn-cs"/>
              </a:rPr>
              <a:t>onStart</a:t>
            </a:r>
            <a:r>
              <a:rPr lang="en-US" sz="1200" kern="1200" baseline="0" dirty="0" smtClean="0">
                <a:solidFill>
                  <a:schemeClr val="tx1"/>
                </a:solidFill>
                <a:latin typeface="+mn-lt"/>
                <a:ea typeface="+mn-ea"/>
                <a:cs typeface="+mn-cs"/>
              </a:rPr>
              <a:t>()  makes the activity</a:t>
            </a:r>
          </a:p>
          <a:p>
            <a:r>
              <a:rPr lang="en-US" sz="1200" kern="1200" baseline="0" dirty="0" smtClean="0">
                <a:solidFill>
                  <a:schemeClr val="tx1"/>
                </a:solidFill>
                <a:latin typeface="+mn-lt"/>
                <a:ea typeface="+mn-ea"/>
                <a:cs typeface="+mn-cs"/>
              </a:rPr>
              <a:t>visible to the user on the screen; </a:t>
            </a:r>
            <a:r>
              <a:rPr lang="en-US" sz="1200" kern="1200" baseline="0" dirty="0" err="1" smtClean="0">
                <a:solidFill>
                  <a:schemeClr val="tx1"/>
                </a:solidFill>
                <a:latin typeface="+mn-lt"/>
                <a:ea typeface="+mn-ea"/>
                <a:cs typeface="+mn-cs"/>
              </a:rPr>
              <a:t>onResume</a:t>
            </a:r>
            <a:r>
              <a:rPr lang="en-US" sz="1200" kern="1200" baseline="0" dirty="0" smtClean="0">
                <a:solidFill>
                  <a:schemeClr val="tx1"/>
                </a:solidFill>
                <a:latin typeface="+mn-lt"/>
                <a:ea typeface="+mn-ea"/>
                <a:cs typeface="+mn-cs"/>
              </a:rPr>
              <a:t>()  passes control to the activity so that</a:t>
            </a:r>
          </a:p>
          <a:p>
            <a:r>
              <a:rPr lang="en-US" sz="1200" kern="1200" baseline="0" dirty="0" smtClean="0">
                <a:solidFill>
                  <a:schemeClr val="tx1"/>
                </a:solidFill>
                <a:latin typeface="+mn-lt"/>
                <a:ea typeface="+mn-ea"/>
                <a:cs typeface="+mn-cs"/>
              </a:rPr>
              <a:t>user input goes to the activity. At this point the activity is in the Resumed state. This</a:t>
            </a:r>
          </a:p>
          <a:p>
            <a:r>
              <a:rPr lang="en-US" sz="1200" kern="1200" baseline="0" dirty="0" smtClean="0">
                <a:solidFill>
                  <a:schemeClr val="tx1"/>
                </a:solidFill>
                <a:latin typeface="+mn-lt"/>
                <a:ea typeface="+mn-ea"/>
                <a:cs typeface="+mn-cs"/>
              </a:rPr>
              <a:t>is referred to as the foreground lifetime  of the activity. During this time, the activity is</a:t>
            </a:r>
          </a:p>
          <a:p>
            <a:r>
              <a:rPr lang="en-US" sz="1200" kern="1200" baseline="0" dirty="0" smtClean="0">
                <a:solidFill>
                  <a:schemeClr val="tx1"/>
                </a:solidFill>
                <a:latin typeface="+mn-lt"/>
                <a:ea typeface="+mn-ea"/>
                <a:cs typeface="+mn-cs"/>
              </a:rPr>
              <a:t>in front of all other activities on screen and has user input focus.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user action may invoke another activity within the application. For example,</a:t>
            </a:r>
          </a:p>
          <a:p>
            <a:r>
              <a:rPr lang="en-US" sz="1200" kern="1200" baseline="0" dirty="0" smtClean="0">
                <a:solidFill>
                  <a:schemeClr val="tx1"/>
                </a:solidFill>
                <a:latin typeface="+mn-lt"/>
                <a:ea typeface="+mn-ea"/>
                <a:cs typeface="+mn-cs"/>
              </a:rPr>
              <a:t>during the execution of the e-mail application, when the user selects an e-mail,</a:t>
            </a:r>
          </a:p>
          <a:p>
            <a:r>
              <a:rPr lang="en-US" sz="1200" kern="1200" baseline="0" dirty="0" smtClean="0">
                <a:solidFill>
                  <a:schemeClr val="tx1"/>
                </a:solidFill>
                <a:latin typeface="+mn-lt"/>
                <a:ea typeface="+mn-ea"/>
                <a:cs typeface="+mn-cs"/>
              </a:rPr>
              <a:t>a new activity opens to view that e-mail. The system responds to such an activity</a:t>
            </a:r>
          </a:p>
          <a:p>
            <a:r>
              <a:rPr lang="en-US" sz="1200" kern="1200" baseline="0" dirty="0" smtClean="0">
                <a:solidFill>
                  <a:schemeClr val="tx1"/>
                </a:solidFill>
                <a:latin typeface="+mn-lt"/>
                <a:ea typeface="+mn-ea"/>
                <a:cs typeface="+mn-cs"/>
              </a:rPr>
              <a:t>with the </a:t>
            </a:r>
            <a:r>
              <a:rPr lang="en-US" sz="1200" kern="1200" baseline="0" dirty="0" err="1" smtClean="0">
                <a:solidFill>
                  <a:schemeClr val="tx1"/>
                </a:solidFill>
                <a:latin typeface="+mn-lt"/>
                <a:ea typeface="+mn-ea"/>
                <a:cs typeface="+mn-cs"/>
              </a:rPr>
              <a:t>onPause</a:t>
            </a:r>
            <a:r>
              <a:rPr lang="en-US" sz="1200" kern="1200" baseline="0" dirty="0" smtClean="0">
                <a:solidFill>
                  <a:schemeClr val="tx1"/>
                </a:solidFill>
                <a:latin typeface="+mn-lt"/>
                <a:ea typeface="+mn-ea"/>
                <a:cs typeface="+mn-cs"/>
              </a:rPr>
              <a:t>()  system call, which places the currently running activity on</a:t>
            </a:r>
          </a:p>
          <a:p>
            <a:r>
              <a:rPr lang="en-US" sz="1200" kern="1200" baseline="0" dirty="0" smtClean="0">
                <a:solidFill>
                  <a:schemeClr val="tx1"/>
                </a:solidFill>
                <a:latin typeface="+mn-lt"/>
                <a:ea typeface="+mn-ea"/>
                <a:cs typeface="+mn-cs"/>
              </a:rPr>
              <a:t>the stack, putting it in the Paused state. The application then creates a new activity,</a:t>
            </a:r>
          </a:p>
          <a:p>
            <a:r>
              <a:rPr lang="en-US" sz="1200" kern="1200" baseline="0" dirty="0" smtClean="0">
                <a:solidFill>
                  <a:schemeClr val="tx1"/>
                </a:solidFill>
                <a:latin typeface="+mn-lt"/>
                <a:ea typeface="+mn-ea"/>
                <a:cs typeface="+mn-cs"/>
              </a:rPr>
              <a:t>which will enter the Resumed state.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At any time, a user may terminate the currently running activity by means of</a:t>
            </a:r>
          </a:p>
          <a:p>
            <a:r>
              <a:rPr lang="en-US" sz="1200" kern="1200" baseline="0" dirty="0" smtClean="0">
                <a:solidFill>
                  <a:schemeClr val="tx1"/>
                </a:solidFill>
                <a:latin typeface="+mn-lt"/>
                <a:ea typeface="+mn-ea"/>
                <a:cs typeface="+mn-cs"/>
              </a:rPr>
              <a:t>the Back button, closing a window, or some other action relevant to this activity.</a:t>
            </a:r>
          </a:p>
          <a:p>
            <a:r>
              <a:rPr lang="en-US" sz="1200" kern="1200" baseline="0" dirty="0" smtClean="0">
                <a:solidFill>
                  <a:schemeClr val="tx1"/>
                </a:solidFill>
                <a:latin typeface="+mn-lt"/>
                <a:ea typeface="+mn-ea"/>
                <a:cs typeface="+mn-cs"/>
              </a:rPr>
              <a:t>The application then invokes onStop(0)  to stop the activity. The application then</a:t>
            </a:r>
          </a:p>
          <a:p>
            <a:r>
              <a:rPr lang="en-US" sz="1200" kern="1200" baseline="0" dirty="0" smtClean="0">
                <a:solidFill>
                  <a:schemeClr val="tx1"/>
                </a:solidFill>
                <a:latin typeface="+mn-lt"/>
                <a:ea typeface="+mn-ea"/>
                <a:cs typeface="+mn-cs"/>
              </a:rPr>
              <a:t>pops the activity that is on the top of the stack and resumes it. The Resumed and</a:t>
            </a:r>
          </a:p>
          <a:p>
            <a:r>
              <a:rPr lang="en-US" sz="1200" kern="1200" baseline="0" dirty="0" smtClean="0">
                <a:solidFill>
                  <a:schemeClr val="tx1"/>
                </a:solidFill>
                <a:latin typeface="+mn-lt"/>
                <a:ea typeface="+mn-ea"/>
                <a:cs typeface="+mn-cs"/>
              </a:rPr>
              <a:t>Paused states together constitute the visible lifetime  of the activity. During this time,</a:t>
            </a:r>
          </a:p>
          <a:p>
            <a:r>
              <a:rPr lang="en-US" sz="1200" kern="1200" baseline="0" dirty="0" smtClean="0">
                <a:solidFill>
                  <a:schemeClr val="tx1"/>
                </a:solidFill>
                <a:latin typeface="+mn-lt"/>
                <a:ea typeface="+mn-ea"/>
                <a:cs typeface="+mn-cs"/>
              </a:rPr>
              <a:t>the user can see the activity on-screen and interact with 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the user leaves one application to go to another, for example, by going</a:t>
            </a:r>
          </a:p>
          <a:p>
            <a:r>
              <a:rPr lang="en-US" sz="1200" kern="1200" baseline="0" dirty="0" smtClean="0">
                <a:solidFill>
                  <a:schemeClr val="tx1"/>
                </a:solidFill>
                <a:latin typeface="+mn-lt"/>
                <a:ea typeface="+mn-ea"/>
                <a:cs typeface="+mn-cs"/>
              </a:rPr>
              <a:t>to the Home screen, the currently running activity is paused and then stopped.</a:t>
            </a:r>
          </a:p>
          <a:p>
            <a:r>
              <a:rPr lang="en-US" sz="1200" kern="1200" baseline="0" dirty="0" smtClean="0">
                <a:solidFill>
                  <a:schemeClr val="tx1"/>
                </a:solidFill>
                <a:latin typeface="+mn-lt"/>
                <a:ea typeface="+mn-ea"/>
                <a:cs typeface="+mn-cs"/>
              </a:rPr>
              <a:t> When the user resumes this application, the stopped activity, which is on top</a:t>
            </a:r>
          </a:p>
          <a:p>
            <a:r>
              <a:rPr lang="en-US" sz="1200" kern="1200" baseline="0" dirty="0" smtClean="0">
                <a:solidFill>
                  <a:schemeClr val="tx1"/>
                </a:solidFill>
                <a:latin typeface="+mn-lt"/>
                <a:ea typeface="+mn-ea"/>
                <a:cs typeface="+mn-cs"/>
              </a:rPr>
              <a:t>of the back stack, is restarted and becomes the foreground activity for the</a:t>
            </a:r>
          </a:p>
          <a:p>
            <a:r>
              <a:rPr lang="en-US" sz="1200" kern="1200" baseline="0" dirty="0" smtClean="0">
                <a:solidFill>
                  <a:schemeClr val="tx1"/>
                </a:solidFill>
                <a:latin typeface="+mn-lt"/>
                <a:ea typeface="+mn-ea"/>
                <a:cs typeface="+mn-cs"/>
              </a:rPr>
              <a:t>application.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115</a:t>
            </a:fld>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mn-lt"/>
                <a:ea typeface="+mn-ea"/>
                <a:cs typeface="+mn-cs"/>
              </a:rPr>
              <a:t>The default allocation of processes and threads to an application is a single process</a:t>
            </a:r>
          </a:p>
          <a:p>
            <a:r>
              <a:rPr lang="en-US" sz="1200" kern="1200" baseline="0" dirty="0" smtClean="0">
                <a:solidFill>
                  <a:schemeClr val="tx1"/>
                </a:solidFill>
                <a:latin typeface="+mn-lt"/>
                <a:ea typeface="+mn-ea"/>
                <a:cs typeface="+mn-cs"/>
              </a:rPr>
              <a:t>and a single thread. All of the components of the application run on the single</a:t>
            </a:r>
          </a:p>
          <a:p>
            <a:r>
              <a:rPr lang="en-US" sz="1200" kern="1200" baseline="0" dirty="0" smtClean="0">
                <a:solidFill>
                  <a:schemeClr val="tx1"/>
                </a:solidFill>
                <a:latin typeface="+mn-lt"/>
                <a:ea typeface="+mn-ea"/>
                <a:cs typeface="+mn-cs"/>
              </a:rPr>
              <a:t>thread of the single process for that application. To avoid slowing down the user</a:t>
            </a:r>
          </a:p>
          <a:p>
            <a:r>
              <a:rPr lang="en-US" sz="1200" kern="1200" baseline="0" dirty="0" smtClean="0">
                <a:solidFill>
                  <a:schemeClr val="tx1"/>
                </a:solidFill>
                <a:latin typeface="+mn-lt"/>
                <a:ea typeface="+mn-ea"/>
                <a:cs typeface="+mn-cs"/>
              </a:rPr>
              <a:t>interface when slow and/or blocking operations occur in a component, the developer</a:t>
            </a:r>
          </a:p>
          <a:p>
            <a:r>
              <a:rPr lang="en-US" sz="1200" kern="1200" baseline="0" dirty="0" smtClean="0">
                <a:solidFill>
                  <a:schemeClr val="tx1"/>
                </a:solidFill>
                <a:latin typeface="+mn-lt"/>
                <a:ea typeface="+mn-ea"/>
                <a:cs typeface="+mn-cs"/>
              </a:rPr>
              <a:t>can create multiple threads within a process and/or multiple processes within</a:t>
            </a:r>
          </a:p>
          <a:p>
            <a:r>
              <a:rPr lang="en-US" sz="1200" kern="1200" baseline="0" dirty="0" smtClean="0">
                <a:solidFill>
                  <a:schemeClr val="tx1"/>
                </a:solidFill>
                <a:latin typeface="+mn-lt"/>
                <a:ea typeface="+mn-ea"/>
                <a:cs typeface="+mn-cs"/>
              </a:rPr>
              <a:t>an application. In any case, all processes and their threads for a given application</a:t>
            </a:r>
          </a:p>
          <a:p>
            <a:r>
              <a:rPr lang="en-US" sz="1200" kern="1200" baseline="0" dirty="0" smtClean="0">
                <a:solidFill>
                  <a:schemeClr val="tx1"/>
                </a:solidFill>
                <a:latin typeface="+mn-lt"/>
                <a:ea typeface="+mn-ea"/>
                <a:cs typeface="+mn-cs"/>
              </a:rPr>
              <a:t>execute within the same virtual machine.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order to reclaim memory in a system that is becoming heavily loaded, the</a:t>
            </a:r>
          </a:p>
          <a:p>
            <a:r>
              <a:rPr lang="en-US" sz="1200" kern="1200" baseline="0" dirty="0" smtClean="0">
                <a:solidFill>
                  <a:schemeClr val="tx1"/>
                </a:solidFill>
                <a:latin typeface="+mn-lt"/>
                <a:ea typeface="+mn-ea"/>
                <a:cs typeface="+mn-cs"/>
              </a:rPr>
              <a:t>system may kill one or more processes. As was discussed in the preceding section,</a:t>
            </a:r>
          </a:p>
          <a:p>
            <a:r>
              <a:rPr lang="en-US" sz="1200" kern="1200" baseline="0" dirty="0" smtClean="0">
                <a:solidFill>
                  <a:schemeClr val="tx1"/>
                </a:solidFill>
                <a:latin typeface="+mn-lt"/>
                <a:ea typeface="+mn-ea"/>
                <a:cs typeface="+mn-cs"/>
              </a:rPr>
              <a:t>when a process is killed, one or more of the activities supported by that process</a:t>
            </a:r>
          </a:p>
          <a:p>
            <a:r>
              <a:rPr lang="en-US" sz="1200" kern="1200" baseline="0" dirty="0" smtClean="0">
                <a:solidFill>
                  <a:schemeClr val="tx1"/>
                </a:solidFill>
                <a:latin typeface="+mn-lt"/>
                <a:ea typeface="+mn-ea"/>
                <a:cs typeface="+mn-cs"/>
              </a:rPr>
              <a:t>are also killed. A precedence hierarchy is used to determine which process or</a:t>
            </a:r>
          </a:p>
          <a:p>
            <a:r>
              <a:rPr lang="en-US" sz="1200" kern="1200" baseline="0" dirty="0" smtClean="0">
                <a:solidFill>
                  <a:schemeClr val="tx1"/>
                </a:solidFill>
                <a:latin typeface="+mn-lt"/>
                <a:ea typeface="+mn-ea"/>
                <a:cs typeface="+mn-cs"/>
              </a:rPr>
              <a:t>processes to kill in order to reclaim needed resources. Every process exists at a</a:t>
            </a:r>
          </a:p>
          <a:p>
            <a:r>
              <a:rPr lang="en-US" sz="1200" kern="1200" baseline="0" dirty="0" smtClean="0">
                <a:solidFill>
                  <a:schemeClr val="tx1"/>
                </a:solidFill>
                <a:latin typeface="+mn-lt"/>
                <a:ea typeface="+mn-ea"/>
                <a:cs typeface="+mn-cs"/>
              </a:rPr>
              <a:t>particular level of the hierarchy at any given time, and processes are killed beginning</a:t>
            </a:r>
          </a:p>
          <a:p>
            <a:r>
              <a:rPr lang="en-US" sz="1200" kern="1200" baseline="0" dirty="0" smtClean="0">
                <a:solidFill>
                  <a:schemeClr val="tx1"/>
                </a:solidFill>
                <a:latin typeface="+mn-lt"/>
                <a:ea typeface="+mn-ea"/>
                <a:cs typeface="+mn-cs"/>
              </a:rPr>
              <a:t>with the lowest precedence first. The levels of the hierarchy, in descending</a:t>
            </a:r>
          </a:p>
          <a:p>
            <a:r>
              <a:rPr lang="en-US" sz="1200" kern="1200" baseline="0" dirty="0" smtClean="0">
                <a:solidFill>
                  <a:schemeClr val="tx1"/>
                </a:solidFill>
                <a:latin typeface="+mn-lt"/>
                <a:ea typeface="+mn-ea"/>
                <a:cs typeface="+mn-cs"/>
              </a:rPr>
              <a:t>order of precedence, are as follows: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Foreground process:  A process that is required for what the user is currently</a:t>
            </a:r>
          </a:p>
          <a:p>
            <a:r>
              <a:rPr lang="en-US" sz="1200" kern="1200" baseline="0" dirty="0" smtClean="0">
                <a:solidFill>
                  <a:schemeClr val="tx1"/>
                </a:solidFill>
                <a:latin typeface="+mn-lt"/>
                <a:ea typeface="+mn-ea"/>
                <a:cs typeface="+mn-cs"/>
              </a:rPr>
              <a:t>doing. More than one process at a time can be a foreground process. For</a:t>
            </a:r>
          </a:p>
          <a:p>
            <a:r>
              <a:rPr lang="en-US" sz="1200" kern="1200" baseline="0" dirty="0" smtClean="0">
                <a:solidFill>
                  <a:schemeClr val="tx1"/>
                </a:solidFill>
                <a:latin typeface="+mn-lt"/>
                <a:ea typeface="+mn-ea"/>
                <a:cs typeface="+mn-cs"/>
              </a:rPr>
              <a:t>example, both the process that hosts the activity that the user is interacting</a:t>
            </a:r>
          </a:p>
          <a:p>
            <a:r>
              <a:rPr lang="en-US" sz="1200" kern="1200" baseline="0" dirty="0" smtClean="0">
                <a:solidFill>
                  <a:schemeClr val="tx1"/>
                </a:solidFill>
                <a:latin typeface="+mn-lt"/>
                <a:ea typeface="+mn-ea"/>
                <a:cs typeface="+mn-cs"/>
              </a:rPr>
              <a:t>with (activity in Resumed state) and the process that hosts a service that is</a:t>
            </a:r>
          </a:p>
          <a:p>
            <a:r>
              <a:rPr lang="en-US" sz="1200" kern="1200" baseline="0" dirty="0" smtClean="0">
                <a:solidFill>
                  <a:schemeClr val="tx1"/>
                </a:solidFill>
                <a:latin typeface="+mn-lt"/>
                <a:ea typeface="+mn-ea"/>
                <a:cs typeface="+mn-cs"/>
              </a:rPr>
              <a:t>bound to the activity that the user is interacting with are foreground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Visible process:  A process that hosts a component that is not in the foreground,</a:t>
            </a:r>
          </a:p>
          <a:p>
            <a:r>
              <a:rPr lang="en-US" sz="1200" kern="1200" baseline="0" dirty="0" smtClean="0">
                <a:solidFill>
                  <a:schemeClr val="tx1"/>
                </a:solidFill>
                <a:latin typeface="+mn-lt"/>
                <a:ea typeface="+mn-ea"/>
                <a:cs typeface="+mn-cs"/>
              </a:rPr>
              <a:t>but still visible to the user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Service process:  A process running a service that does not fall into either of</a:t>
            </a:r>
          </a:p>
          <a:p>
            <a:r>
              <a:rPr lang="en-US" sz="1200" kern="1200" baseline="0" dirty="0" smtClean="0">
                <a:solidFill>
                  <a:schemeClr val="tx1"/>
                </a:solidFill>
                <a:latin typeface="+mn-lt"/>
                <a:ea typeface="+mn-ea"/>
                <a:cs typeface="+mn-cs"/>
              </a:rPr>
              <a:t>the higher categories. Examples are playing music in the background or downloading</a:t>
            </a:r>
          </a:p>
          <a:p>
            <a:r>
              <a:rPr lang="en-US" sz="1200" kern="1200" baseline="0" dirty="0" smtClean="0">
                <a:solidFill>
                  <a:schemeClr val="tx1"/>
                </a:solidFill>
                <a:latin typeface="+mn-lt"/>
                <a:ea typeface="+mn-ea"/>
                <a:cs typeface="+mn-cs"/>
              </a:rPr>
              <a:t>data on the network.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Background process:  A process hosting an activity in the Stopped state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Empty process:  A process that doesn’t hold any active application components.</a:t>
            </a:r>
          </a:p>
          <a:p>
            <a:r>
              <a:rPr lang="en-US" sz="1200" kern="1200" baseline="0" dirty="0" smtClean="0">
                <a:solidFill>
                  <a:schemeClr val="tx1"/>
                </a:solidFill>
                <a:latin typeface="+mn-lt"/>
                <a:ea typeface="+mn-ea"/>
                <a:cs typeface="+mn-cs"/>
              </a:rPr>
              <a:t>The only reason to keep this kind of process alive is for caching purposes, to</a:t>
            </a:r>
          </a:p>
          <a:p>
            <a:r>
              <a:rPr lang="en-US" sz="1200" kern="1200" baseline="0" dirty="0" smtClean="0">
                <a:solidFill>
                  <a:schemeClr val="tx1"/>
                </a:solidFill>
                <a:latin typeface="+mn-lt"/>
                <a:ea typeface="+mn-ea"/>
                <a:cs typeface="+mn-cs"/>
              </a:rPr>
              <a:t>improve startup time the next time a component needs to run in it.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116</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was mentioned in Chapter 2 , Mac OS X Grand Central Dispatch (GCD) provides a pool of available threads. Designers can designate portions of applications, called blocks, that can be dispatched independently and run concurrently. The OS will provide as much concurrency as possible based on the number of cores available and the thread capacity of the system. Although other operating systems have implemented thread pools, GCD provides a qualitative improvement in ease of use and efficiency.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117</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smtClean="0">
                <a:solidFill>
                  <a:schemeClr val="tx1"/>
                </a:solidFill>
                <a:latin typeface="+mn-lt"/>
                <a:ea typeface="+mn-ea"/>
                <a:cs typeface="+mn-cs"/>
              </a:rPr>
              <a:t>As was mentioned in Chapter 2 , Mac OS X Grand Central Dispatch (GCD) provides a pool of available threads. Designers can designate portions of applications, called blocks, that can be dispatched independently and run concurrently. The OS will provide as much concurrency as possible based on the number of cores available and the thread capacity of the system. Although other operating systems have implemented thread pools, GCD provides a qualitative improvement in ease of use and efficiency.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block is a simple extension to C or other languages, such as C++. The purpose of defining a block is to define a self-contained unit of work, including code plus data. Here is a simple example of a block definition:</a:t>
            </a:r>
          </a:p>
          <a:p>
            <a:r>
              <a:rPr lang="en-US" sz="1200" kern="1200" baseline="0" dirty="0" smtClean="0">
                <a:solidFill>
                  <a:schemeClr val="tx1"/>
                </a:solidFill>
                <a:latin typeface="+mn-lt"/>
                <a:ea typeface="+mn-ea"/>
                <a:cs typeface="+mn-cs"/>
              </a:rPr>
              <a:t>x = ^{ printf(“hello world\n”);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block is denoted by a caret at the start of the function, which is enclosed in curly brackets. The above block definition defines x as a way of calling the function, so that invoking the function x() would print the words </a:t>
            </a:r>
            <a:r>
              <a:rPr lang="en-US" sz="1200" i="1" kern="1200" baseline="0" dirty="0" smtClean="0">
                <a:solidFill>
                  <a:schemeClr val="tx1"/>
                </a:solidFill>
                <a:latin typeface="+mn-lt"/>
                <a:ea typeface="+mn-ea"/>
                <a:cs typeface="+mn-cs"/>
              </a:rPr>
              <a:t>hello world.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Blocks enable the programmer to encapsulate complex functions, together with their arguments and data, so that they can easily be referenced and passed around in a program, much like a variable.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Blocks are scheduled and dispatched by means of queues. The application makes use of system queues provided by GCD and may also set up private queues. Blocks are put onto a queue as they are encountered during program execution. GCD then uses those queues to describe concurrency, serialization, and callbacks. Queues are lightweight user-space data structures, which generally makes them far more efficient than manually managing threads and locks.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Depending on the queue and how it is defined, GCD either treats these blocks as potentially concurrent activities, or treats them as serial activities. In either case, blocks are dispatched on a first-in-first-out basis. If this is a concurrent queue, then the dispatcher assigns F to a thread as soon as one is available, then G, then H. If</a:t>
            </a:r>
          </a:p>
          <a:p>
            <a:r>
              <a:rPr lang="en-US" sz="1200" kern="1200" baseline="0" dirty="0" smtClean="0">
                <a:solidFill>
                  <a:schemeClr val="tx1"/>
                </a:solidFill>
                <a:latin typeface="+mn-lt"/>
                <a:ea typeface="+mn-ea"/>
                <a:cs typeface="+mn-cs"/>
              </a:rPr>
              <a:t>this is a serial queue, the dispatcher assigns F to a thread, and then only assigns G to a thread after F has completed.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use of predefined threads saves the cost of creating a new thread for each request, reducing the latency associated with processing a block. Thread pools are automatically sized by the system to maximize the performance of the applications using GCD while minimizing the number of idle or competing threads.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addition to scheduling blocks directly, the application can associate a single block and queue with an event source, such as a timer, network socket, or file descriptor. Every time the source issues an event, the block is scheduled if it is not already running. This allows rapid response without the expense of polling or “parking a thread” on the event source.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118</a:t>
            </a:fld>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a:t>
            </a:r>
            <a:r>
              <a:rPr lang="en-US" baseline="0" dirty="0" smtClean="0"/>
              <a:t> </a:t>
            </a:r>
            <a:r>
              <a:rPr lang="en-US" baseline="0" smtClean="0"/>
              <a:t>4 summary.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119</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From this simple model, we can already begin to appreciate some of the design</a:t>
            </a:r>
          </a:p>
          <a:p>
            <a:r>
              <a:rPr lang="en-US" sz="1200" kern="1200" baseline="0" dirty="0" smtClean="0">
                <a:solidFill>
                  <a:schemeClr val="tx1"/>
                </a:solidFill>
                <a:latin typeface="+mn-lt"/>
                <a:ea typeface="+mn-ea"/>
                <a:cs typeface="+mn-cs"/>
              </a:rPr>
              <a:t>elements of the OS. Each process must be represented in some way so that the OS</a:t>
            </a:r>
          </a:p>
          <a:p>
            <a:r>
              <a:rPr lang="en-US" sz="1200" kern="1200" baseline="0" dirty="0" smtClean="0">
                <a:solidFill>
                  <a:schemeClr val="tx1"/>
                </a:solidFill>
                <a:latin typeface="+mn-lt"/>
                <a:ea typeface="+mn-ea"/>
                <a:cs typeface="+mn-cs"/>
              </a:rPr>
              <a:t>can keep track of it. That is, there must be some information relating to each process,</a:t>
            </a:r>
          </a:p>
          <a:p>
            <a:r>
              <a:rPr lang="en-US" sz="1200" kern="1200" baseline="0" dirty="0" smtClean="0">
                <a:solidFill>
                  <a:schemeClr val="tx1"/>
                </a:solidFill>
                <a:latin typeface="+mn-lt"/>
                <a:ea typeface="+mn-ea"/>
                <a:cs typeface="+mn-cs"/>
              </a:rPr>
              <a:t>including current state and location in memory; this is the process control block.</a:t>
            </a:r>
          </a:p>
          <a:p>
            <a:r>
              <a:rPr lang="en-US" sz="1200" kern="1200" baseline="0" dirty="0" smtClean="0">
                <a:solidFill>
                  <a:schemeClr val="tx1"/>
                </a:solidFill>
                <a:latin typeface="+mn-lt"/>
                <a:ea typeface="+mn-ea"/>
                <a:cs typeface="+mn-cs"/>
              </a:rPr>
              <a:t>Processes that are not running must be kept in some sort of queue, waiting their turn</a:t>
            </a:r>
          </a:p>
          <a:p>
            <a:r>
              <a:rPr lang="en-US" sz="1200" kern="1200" baseline="0" dirty="0" smtClean="0">
                <a:solidFill>
                  <a:schemeClr val="tx1"/>
                </a:solidFill>
                <a:latin typeface="+mn-lt"/>
                <a:ea typeface="+mn-ea"/>
                <a:cs typeface="+mn-cs"/>
              </a:rPr>
              <a:t>to execute. Figure 3.5b suggests a structure. There is a single queue in which each</a:t>
            </a:r>
          </a:p>
          <a:p>
            <a:r>
              <a:rPr lang="en-US" sz="1200" kern="1200" baseline="0" dirty="0" smtClean="0">
                <a:solidFill>
                  <a:schemeClr val="tx1"/>
                </a:solidFill>
                <a:latin typeface="+mn-lt"/>
                <a:ea typeface="+mn-ea"/>
                <a:cs typeface="+mn-cs"/>
              </a:rPr>
              <a:t>entry is a pointer to the process control block of a particular process. Alternatively,</a:t>
            </a:r>
          </a:p>
          <a:p>
            <a:r>
              <a:rPr lang="en-US" sz="1200" kern="1200" baseline="0" dirty="0" smtClean="0">
                <a:solidFill>
                  <a:schemeClr val="tx1"/>
                </a:solidFill>
                <a:latin typeface="+mn-lt"/>
                <a:ea typeface="+mn-ea"/>
                <a:cs typeface="+mn-cs"/>
              </a:rPr>
              <a:t>the queue may consist of a linked list of data blocks, in which each block represents</a:t>
            </a:r>
          </a:p>
          <a:p>
            <a:r>
              <a:rPr lang="en-US" sz="1200" kern="1200" baseline="0" dirty="0" smtClean="0">
                <a:solidFill>
                  <a:schemeClr val="tx1"/>
                </a:solidFill>
                <a:latin typeface="+mn-lt"/>
                <a:ea typeface="+mn-ea"/>
                <a:cs typeface="+mn-cs"/>
              </a:rPr>
              <a:t>one process; we will explore this latter implementation subsequently.</a:t>
            </a:r>
          </a:p>
          <a:p>
            <a:r>
              <a:rPr lang="en-US" sz="1200" kern="1200" baseline="0" dirty="0" smtClean="0">
                <a:solidFill>
                  <a:schemeClr val="tx1"/>
                </a:solidFill>
                <a:latin typeface="+mn-lt"/>
                <a:ea typeface="+mn-ea"/>
                <a:cs typeface="+mn-cs"/>
              </a:rPr>
              <a:t>We can describe the behavior of the dispatcher in terms of this queuing</a:t>
            </a:r>
          </a:p>
          <a:p>
            <a:r>
              <a:rPr lang="en-US" sz="1200" kern="1200" baseline="0" dirty="0" smtClean="0">
                <a:solidFill>
                  <a:schemeClr val="tx1"/>
                </a:solidFill>
                <a:latin typeface="+mn-lt"/>
                <a:ea typeface="+mn-ea"/>
                <a:cs typeface="+mn-cs"/>
              </a:rPr>
              <a:t>diagram. A process that is interrupted is transferred to the queue of waiting processes.</a:t>
            </a:r>
          </a:p>
          <a:p>
            <a:r>
              <a:rPr lang="en-US" sz="1200" kern="1200" baseline="0" dirty="0" smtClean="0">
                <a:solidFill>
                  <a:schemeClr val="tx1"/>
                </a:solidFill>
                <a:latin typeface="+mn-lt"/>
                <a:ea typeface="+mn-ea"/>
                <a:cs typeface="+mn-cs"/>
              </a:rPr>
              <a:t>Alternatively, if the process has completed or aborted, it is discarded (exits</a:t>
            </a:r>
          </a:p>
          <a:p>
            <a:r>
              <a:rPr lang="en-US" sz="1200" kern="1200" baseline="0" dirty="0" smtClean="0">
                <a:solidFill>
                  <a:schemeClr val="tx1"/>
                </a:solidFill>
                <a:latin typeface="+mn-lt"/>
                <a:ea typeface="+mn-ea"/>
                <a:cs typeface="+mn-cs"/>
              </a:rPr>
              <a:t>the system). In either case, the dispatcher takes another process from the queue to</a:t>
            </a:r>
          </a:p>
          <a:p>
            <a:r>
              <a:rPr lang="en-US" sz="1200" kern="1200" baseline="0" dirty="0" smtClean="0">
                <a:solidFill>
                  <a:schemeClr val="tx1"/>
                </a:solidFill>
                <a:latin typeface="+mn-lt"/>
                <a:ea typeface="+mn-ea"/>
                <a:cs typeface="+mn-cs"/>
              </a:rPr>
              <a:t>execute.</a:t>
            </a:r>
            <a:endParaRPr lang="en-US" baseline="0"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a new process is to be added to those currently being</a:t>
            </a:r>
          </a:p>
          <a:p>
            <a:r>
              <a:rPr lang="en-US" sz="1200" kern="1200" baseline="0" dirty="0" smtClean="0">
                <a:solidFill>
                  <a:schemeClr val="tx1"/>
                </a:solidFill>
                <a:latin typeface="+mn-lt"/>
                <a:ea typeface="+mn-ea"/>
                <a:cs typeface="+mn-cs"/>
              </a:rPr>
              <a:t>managed, the OS builds the data structures that are used to manage the process</a:t>
            </a:r>
          </a:p>
          <a:p>
            <a:r>
              <a:rPr lang="en-US" sz="1200" kern="1200" baseline="0" dirty="0" smtClean="0">
                <a:solidFill>
                  <a:schemeClr val="tx1"/>
                </a:solidFill>
                <a:latin typeface="+mn-lt"/>
                <a:ea typeface="+mn-ea"/>
                <a:cs typeface="+mn-cs"/>
              </a:rPr>
              <a:t>and allocates address space in main memory to the process. We describe these data</a:t>
            </a:r>
          </a:p>
          <a:p>
            <a:r>
              <a:rPr lang="en-US" sz="1200" kern="1200" baseline="0" dirty="0" smtClean="0">
                <a:solidFill>
                  <a:schemeClr val="tx1"/>
                </a:solidFill>
                <a:latin typeface="+mn-lt"/>
                <a:ea typeface="+mn-ea"/>
                <a:cs typeface="+mn-cs"/>
              </a:rPr>
              <a:t>structures in Section 3.3 . These actions constitute the creation of a new process.</a:t>
            </a:r>
          </a:p>
          <a:p>
            <a:r>
              <a:rPr lang="en-US" sz="1200" kern="1200" baseline="0" dirty="0" smtClean="0">
                <a:solidFill>
                  <a:schemeClr val="tx1"/>
                </a:solidFill>
                <a:latin typeface="+mn-lt"/>
                <a:ea typeface="+mn-ea"/>
                <a:cs typeface="+mn-cs"/>
              </a:rPr>
              <a:t>Four common events lead to the creation of a process, as indicated in Table 3.1 .</a:t>
            </a:r>
          </a:p>
          <a:p>
            <a:r>
              <a:rPr lang="en-US" sz="1200" kern="1200" baseline="0" dirty="0" smtClean="0">
                <a:solidFill>
                  <a:schemeClr val="tx1"/>
                </a:solidFill>
                <a:latin typeface="+mn-lt"/>
                <a:ea typeface="+mn-ea"/>
                <a:cs typeface="+mn-cs"/>
              </a:rPr>
              <a:t>In a batch environment, a process is created in response to the submission of a job.</a:t>
            </a:r>
          </a:p>
          <a:p>
            <a:r>
              <a:rPr lang="en-US" sz="1200" kern="1200" baseline="0" dirty="0" smtClean="0">
                <a:solidFill>
                  <a:schemeClr val="tx1"/>
                </a:solidFill>
                <a:latin typeface="+mn-lt"/>
                <a:ea typeface="+mn-ea"/>
                <a:cs typeface="+mn-cs"/>
              </a:rPr>
              <a:t>In an interactive environment, a process is created when a new user attempts to</a:t>
            </a:r>
          </a:p>
          <a:p>
            <a:r>
              <a:rPr lang="en-US" sz="1200" kern="1200" baseline="0" dirty="0" smtClean="0">
                <a:solidFill>
                  <a:schemeClr val="tx1"/>
                </a:solidFill>
                <a:latin typeface="+mn-lt"/>
                <a:ea typeface="+mn-ea"/>
                <a:cs typeface="+mn-cs"/>
              </a:rPr>
              <a:t>log on. In both cases, the OS is responsible for the creation of the new process.</a:t>
            </a:r>
          </a:p>
          <a:p>
            <a:r>
              <a:rPr lang="en-US" sz="1200" kern="1200" baseline="0" dirty="0" smtClean="0">
                <a:solidFill>
                  <a:schemeClr val="tx1"/>
                </a:solidFill>
                <a:latin typeface="+mn-lt"/>
                <a:ea typeface="+mn-ea"/>
                <a:cs typeface="+mn-cs"/>
              </a:rPr>
              <a:t>An OS may also create a process on behalf of an application. For example, if a</a:t>
            </a:r>
          </a:p>
          <a:p>
            <a:r>
              <a:rPr lang="en-US" sz="1200" kern="1200" baseline="0" dirty="0" smtClean="0">
                <a:solidFill>
                  <a:schemeClr val="tx1"/>
                </a:solidFill>
                <a:latin typeface="+mn-lt"/>
                <a:ea typeface="+mn-ea"/>
                <a:cs typeface="+mn-cs"/>
              </a:rPr>
              <a:t>user requests that a file be printed, the OS can create a process that will manage</a:t>
            </a:r>
          </a:p>
          <a:p>
            <a:r>
              <a:rPr lang="en-US" sz="1200" kern="1200" baseline="0" dirty="0" smtClean="0">
                <a:solidFill>
                  <a:schemeClr val="tx1"/>
                </a:solidFill>
                <a:latin typeface="+mn-lt"/>
                <a:ea typeface="+mn-ea"/>
                <a:cs typeface="+mn-cs"/>
              </a:rPr>
              <a:t>the printing. The requesting process can thus proceed independently of the time</a:t>
            </a:r>
          </a:p>
          <a:p>
            <a:r>
              <a:rPr lang="en-US" sz="1200" kern="1200" baseline="0" dirty="0" smtClean="0">
                <a:solidFill>
                  <a:schemeClr val="tx1"/>
                </a:solidFill>
                <a:latin typeface="+mn-lt"/>
                <a:ea typeface="+mn-ea"/>
                <a:cs typeface="+mn-cs"/>
              </a:rPr>
              <a:t>required to complete the printing task.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Traditionally, the OS created all processes in a way that was transparent to the</a:t>
            </a:r>
          </a:p>
          <a:p>
            <a:r>
              <a:rPr lang="en-US" sz="1200" kern="1200" baseline="0" dirty="0" smtClean="0">
                <a:solidFill>
                  <a:schemeClr val="tx1"/>
                </a:solidFill>
                <a:latin typeface="+mn-lt"/>
                <a:ea typeface="+mn-ea"/>
                <a:cs typeface="+mn-cs"/>
              </a:rPr>
              <a:t>user or application program, and this is still commonly found with many contemporary</a:t>
            </a:r>
          </a:p>
          <a:p>
            <a:r>
              <a:rPr lang="en-US" sz="1200" kern="1200" baseline="0" dirty="0" smtClean="0">
                <a:solidFill>
                  <a:schemeClr val="tx1"/>
                </a:solidFill>
                <a:latin typeface="+mn-lt"/>
                <a:ea typeface="+mn-ea"/>
                <a:cs typeface="+mn-cs"/>
              </a:rPr>
              <a:t>operating systems. However, it can be useful to allow one process to cause</a:t>
            </a:r>
          </a:p>
          <a:p>
            <a:r>
              <a:rPr lang="en-US" sz="1200" kern="1200" baseline="0" dirty="0" smtClean="0">
                <a:solidFill>
                  <a:schemeClr val="tx1"/>
                </a:solidFill>
                <a:latin typeface="+mn-lt"/>
                <a:ea typeface="+mn-ea"/>
                <a:cs typeface="+mn-cs"/>
              </a:rPr>
              <a:t>the creation of another. For example, an application process may generate another</a:t>
            </a:r>
          </a:p>
          <a:p>
            <a:r>
              <a:rPr lang="en-US" sz="1200" kern="1200" baseline="0" dirty="0" smtClean="0">
                <a:solidFill>
                  <a:schemeClr val="tx1"/>
                </a:solidFill>
                <a:latin typeface="+mn-lt"/>
                <a:ea typeface="+mn-ea"/>
                <a:cs typeface="+mn-cs"/>
              </a:rPr>
              <a:t>process to receive data that the application is generating and to organize those data</a:t>
            </a:r>
          </a:p>
          <a:p>
            <a:r>
              <a:rPr lang="en-US" sz="1200" kern="1200" baseline="0" dirty="0" smtClean="0">
                <a:solidFill>
                  <a:schemeClr val="tx1"/>
                </a:solidFill>
                <a:latin typeface="+mn-lt"/>
                <a:ea typeface="+mn-ea"/>
                <a:cs typeface="+mn-cs"/>
              </a:rPr>
              <a:t>into a form suitable for later analysis. The new process runs in parallel to the original</a:t>
            </a:r>
          </a:p>
          <a:p>
            <a:r>
              <a:rPr lang="en-US" sz="1200" kern="1200" baseline="0" dirty="0" smtClean="0">
                <a:solidFill>
                  <a:schemeClr val="tx1"/>
                </a:solidFill>
                <a:latin typeface="+mn-lt"/>
                <a:ea typeface="+mn-ea"/>
                <a:cs typeface="+mn-cs"/>
              </a:rPr>
              <a:t>process and is activated from time to time when new data are available. This</a:t>
            </a:r>
          </a:p>
          <a:p>
            <a:r>
              <a:rPr lang="en-US" sz="1200" kern="1200" baseline="0" dirty="0" smtClean="0">
                <a:solidFill>
                  <a:schemeClr val="tx1"/>
                </a:solidFill>
                <a:latin typeface="+mn-lt"/>
                <a:ea typeface="+mn-ea"/>
                <a:cs typeface="+mn-cs"/>
              </a:rPr>
              <a:t>arrangement can be very useful in structuring the application.</a:t>
            </a:r>
            <a:endParaRPr lang="en-US" baseline="0"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another example,</a:t>
            </a:r>
          </a:p>
          <a:p>
            <a:r>
              <a:rPr lang="en-US" sz="1200" kern="1200" baseline="0" dirty="0" smtClean="0">
                <a:solidFill>
                  <a:schemeClr val="tx1"/>
                </a:solidFill>
                <a:latin typeface="+mn-lt"/>
                <a:ea typeface="+mn-ea"/>
                <a:cs typeface="+mn-cs"/>
              </a:rPr>
              <a:t>a server process (e.g., print server, file server) may generate a new process for each</a:t>
            </a:r>
          </a:p>
          <a:p>
            <a:r>
              <a:rPr lang="en-US" sz="1200" kern="1200" baseline="0" dirty="0" smtClean="0">
                <a:solidFill>
                  <a:schemeClr val="tx1"/>
                </a:solidFill>
                <a:latin typeface="+mn-lt"/>
                <a:ea typeface="+mn-ea"/>
                <a:cs typeface="+mn-cs"/>
              </a:rPr>
              <a:t>request that it handles. When the OS creates a process at the explicit request of</a:t>
            </a:r>
          </a:p>
          <a:p>
            <a:r>
              <a:rPr lang="en-US" sz="1200" kern="1200" baseline="0" dirty="0" smtClean="0">
                <a:solidFill>
                  <a:schemeClr val="tx1"/>
                </a:solidFill>
                <a:latin typeface="+mn-lt"/>
                <a:ea typeface="+mn-ea"/>
                <a:cs typeface="+mn-cs"/>
              </a:rPr>
              <a:t>another process, the action is referred to as </a:t>
            </a:r>
            <a:r>
              <a:rPr lang="en-US" sz="1200" b="1" kern="1200" baseline="0" dirty="0" smtClean="0">
                <a:solidFill>
                  <a:schemeClr val="tx1"/>
                </a:solidFill>
                <a:latin typeface="+mn-lt"/>
                <a:ea typeface="+mn-ea"/>
                <a:cs typeface="+mn-cs"/>
              </a:rPr>
              <a:t>process spawning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When one process spawns another, the former is referred to as the </a:t>
            </a:r>
            <a:r>
              <a:rPr lang="en-US" sz="1200" b="1" kern="1200" baseline="0" dirty="0" smtClean="0">
                <a:solidFill>
                  <a:schemeClr val="tx1"/>
                </a:solidFill>
                <a:latin typeface="+mn-lt"/>
                <a:ea typeface="+mn-ea"/>
                <a:cs typeface="+mn-cs"/>
              </a:rPr>
              <a:t>parent</a:t>
            </a:r>
          </a:p>
          <a:p>
            <a:r>
              <a:rPr lang="en-US" sz="1200" b="1" kern="1200" baseline="0" dirty="0" smtClean="0">
                <a:solidFill>
                  <a:schemeClr val="tx1"/>
                </a:solidFill>
                <a:latin typeface="+mn-lt"/>
                <a:ea typeface="+mn-ea"/>
                <a:cs typeface="+mn-cs"/>
              </a:rPr>
              <a:t>process , </a:t>
            </a:r>
            <a:r>
              <a:rPr lang="en-US" sz="1200" b="0" kern="1200" baseline="0" dirty="0" smtClean="0">
                <a:solidFill>
                  <a:schemeClr val="tx1"/>
                </a:solidFill>
                <a:latin typeface="+mn-lt"/>
                <a:ea typeface="+mn-ea"/>
                <a:cs typeface="+mn-cs"/>
              </a:rPr>
              <a:t>and the spawned process is referred to as the </a:t>
            </a:r>
            <a:r>
              <a:rPr lang="en-US" sz="1200" b="1" kern="1200" baseline="0" dirty="0" smtClean="0">
                <a:solidFill>
                  <a:schemeClr val="tx1"/>
                </a:solidFill>
                <a:latin typeface="+mn-lt"/>
                <a:ea typeface="+mn-ea"/>
                <a:cs typeface="+mn-cs"/>
              </a:rPr>
              <a:t>child process . </a:t>
            </a:r>
            <a:r>
              <a:rPr lang="en-US" sz="1200" b="0" kern="1200" baseline="0" dirty="0" smtClean="0">
                <a:solidFill>
                  <a:schemeClr val="tx1"/>
                </a:solidFill>
                <a:latin typeface="+mn-lt"/>
                <a:ea typeface="+mn-ea"/>
                <a:cs typeface="+mn-cs"/>
              </a:rPr>
              <a:t>Typically, the</a:t>
            </a:r>
          </a:p>
          <a:p>
            <a:r>
              <a:rPr lang="en-US" sz="1200" kern="1200" baseline="0" dirty="0" smtClean="0">
                <a:solidFill>
                  <a:schemeClr val="tx1"/>
                </a:solidFill>
                <a:latin typeface="+mn-lt"/>
                <a:ea typeface="+mn-ea"/>
                <a:cs typeface="+mn-cs"/>
              </a:rPr>
              <a:t>“related” processes need to communicate and cooperate with each other. Achieving</a:t>
            </a:r>
          </a:p>
          <a:p>
            <a:r>
              <a:rPr lang="en-US" sz="1200" kern="1200" baseline="0" dirty="0" smtClean="0">
                <a:solidFill>
                  <a:schemeClr val="tx1"/>
                </a:solidFill>
                <a:latin typeface="+mn-lt"/>
                <a:ea typeface="+mn-ea"/>
                <a:cs typeface="+mn-cs"/>
              </a:rPr>
              <a:t>this cooperation is a difficult task for the programmer; this topic is discussed in</a:t>
            </a:r>
          </a:p>
          <a:p>
            <a:r>
              <a:rPr lang="en-US" sz="1200" kern="1200" baseline="0" dirty="0" smtClean="0">
                <a:solidFill>
                  <a:schemeClr val="tx1"/>
                </a:solidFill>
                <a:latin typeface="+mn-lt"/>
                <a:ea typeface="+mn-ea"/>
                <a:cs typeface="+mn-cs"/>
              </a:rPr>
              <a:t>Chapter 5 .</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Any computer system must provide a means for a process to indicate its</a:t>
            </a:r>
          </a:p>
          <a:p>
            <a:r>
              <a:rPr lang="en-US" sz="1200" kern="1200" baseline="0" dirty="0" smtClean="0">
                <a:solidFill>
                  <a:schemeClr val="tx1"/>
                </a:solidFill>
                <a:latin typeface="+mn-lt"/>
                <a:ea typeface="+mn-ea"/>
                <a:cs typeface="+mn-cs"/>
              </a:rPr>
              <a:t>completion. A batch job should include a Halt instruction or an explicit OS service</a:t>
            </a:r>
          </a:p>
          <a:p>
            <a:r>
              <a:rPr lang="en-US" sz="1200" kern="1200" baseline="0" dirty="0" smtClean="0">
                <a:solidFill>
                  <a:schemeClr val="tx1"/>
                </a:solidFill>
                <a:latin typeface="+mn-lt"/>
                <a:ea typeface="+mn-ea"/>
                <a:cs typeface="+mn-cs"/>
              </a:rPr>
              <a:t>call for termination. In the former case, the Halt instruction will generate an interrupt</a:t>
            </a:r>
          </a:p>
          <a:p>
            <a:r>
              <a:rPr lang="en-US" sz="1200" kern="1200" baseline="0" dirty="0" smtClean="0">
                <a:solidFill>
                  <a:schemeClr val="tx1"/>
                </a:solidFill>
                <a:latin typeface="+mn-lt"/>
                <a:ea typeface="+mn-ea"/>
                <a:cs typeface="+mn-cs"/>
              </a:rPr>
              <a:t>to alert the OS that a process has completed. For an interactive application, the action</a:t>
            </a:r>
          </a:p>
          <a:p>
            <a:r>
              <a:rPr lang="en-US" sz="1200" kern="1200" baseline="0" dirty="0" smtClean="0">
                <a:solidFill>
                  <a:schemeClr val="tx1"/>
                </a:solidFill>
                <a:latin typeface="+mn-lt"/>
                <a:ea typeface="+mn-ea"/>
                <a:cs typeface="+mn-cs"/>
              </a:rPr>
              <a:t>of the user will indicate when the process is completed. For example, in a time-sharing</a:t>
            </a:r>
          </a:p>
          <a:p>
            <a:r>
              <a:rPr lang="en-US" sz="1200" kern="1200" baseline="0" dirty="0" smtClean="0">
                <a:solidFill>
                  <a:schemeClr val="tx1"/>
                </a:solidFill>
                <a:latin typeface="+mn-lt"/>
                <a:ea typeface="+mn-ea"/>
                <a:cs typeface="+mn-cs"/>
              </a:rPr>
              <a:t>system, the process for a particular user is to be terminated when the user logs off or</a:t>
            </a:r>
          </a:p>
          <a:p>
            <a:r>
              <a:rPr lang="en-US" sz="1200" kern="1200" baseline="0" dirty="0" smtClean="0">
                <a:solidFill>
                  <a:schemeClr val="tx1"/>
                </a:solidFill>
                <a:latin typeface="+mn-lt"/>
                <a:ea typeface="+mn-ea"/>
                <a:cs typeface="+mn-cs"/>
              </a:rPr>
              <a:t>turns off his or her terminal. On a personal computer or workstation, a user may quit</a:t>
            </a:r>
          </a:p>
          <a:p>
            <a:r>
              <a:rPr lang="en-US" sz="1200" kern="1200" baseline="0" dirty="0" smtClean="0">
                <a:solidFill>
                  <a:schemeClr val="tx1"/>
                </a:solidFill>
                <a:latin typeface="+mn-lt"/>
                <a:ea typeface="+mn-ea"/>
                <a:cs typeface="+mn-cs"/>
              </a:rPr>
              <a:t>an application (e.g., word processing or spreadsheet). All of these actions ultimately</a:t>
            </a:r>
          </a:p>
          <a:p>
            <a:r>
              <a:rPr lang="en-US" sz="1200" kern="1200" baseline="0" dirty="0" smtClean="0">
                <a:solidFill>
                  <a:schemeClr val="tx1"/>
                </a:solidFill>
                <a:latin typeface="+mn-lt"/>
                <a:ea typeface="+mn-ea"/>
                <a:cs typeface="+mn-cs"/>
              </a:rPr>
              <a:t>result in a service request to the OS to terminate the requesting process.</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Additionally, a number of error and fault conditions can lead to the termination</a:t>
            </a:r>
          </a:p>
          <a:p>
            <a:r>
              <a:rPr lang="en-US" sz="1200" kern="1200" baseline="0" dirty="0" smtClean="0">
                <a:solidFill>
                  <a:schemeClr val="tx1"/>
                </a:solidFill>
                <a:latin typeface="+mn-lt"/>
                <a:ea typeface="+mn-ea"/>
                <a:cs typeface="+mn-cs"/>
              </a:rPr>
              <a:t>of a process. Table 3.2 lists some of the more commonly recognized conditions.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Finally, in some operating systems, a process may be terminated by the process</a:t>
            </a:r>
          </a:p>
          <a:p>
            <a:r>
              <a:rPr lang="en-US" sz="1200" kern="1200" baseline="0" dirty="0" smtClean="0">
                <a:solidFill>
                  <a:schemeClr val="tx1"/>
                </a:solidFill>
                <a:latin typeface="+mn-lt"/>
                <a:ea typeface="+mn-ea"/>
                <a:cs typeface="+mn-cs"/>
              </a:rPr>
              <a:t>that created it or when the parent process is itself terminated.</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If all processes were always ready to execute, then the queuing discipline suggested</a:t>
            </a:r>
          </a:p>
          <a:p>
            <a:r>
              <a:rPr lang="en-US" sz="1200" kern="1200" baseline="0" dirty="0" smtClean="0">
                <a:solidFill>
                  <a:schemeClr val="tx1"/>
                </a:solidFill>
                <a:latin typeface="+mn-lt"/>
                <a:ea typeface="+mn-ea"/>
                <a:cs typeface="+mn-cs"/>
              </a:rPr>
              <a:t>by Figure 3.5b would be effective. The queue is a first-in-first-out list and the processor</a:t>
            </a:r>
          </a:p>
          <a:p>
            <a:r>
              <a:rPr lang="en-US" sz="1200" kern="1200" baseline="0" dirty="0" smtClean="0">
                <a:solidFill>
                  <a:schemeClr val="tx1"/>
                </a:solidFill>
                <a:latin typeface="+mn-lt"/>
                <a:ea typeface="+mn-ea"/>
                <a:cs typeface="+mn-cs"/>
              </a:rPr>
              <a:t>operates in </a:t>
            </a:r>
            <a:r>
              <a:rPr lang="en-US" sz="1200" b="1" kern="1200" baseline="0" dirty="0" smtClean="0">
                <a:solidFill>
                  <a:schemeClr val="tx1"/>
                </a:solidFill>
                <a:latin typeface="+mn-lt"/>
                <a:ea typeface="+mn-ea"/>
                <a:cs typeface="+mn-cs"/>
              </a:rPr>
              <a:t>round-robin </a:t>
            </a:r>
            <a:r>
              <a:rPr lang="en-US" sz="1200" b="0" kern="1200" baseline="0" dirty="0" smtClean="0">
                <a:solidFill>
                  <a:schemeClr val="tx1"/>
                </a:solidFill>
                <a:latin typeface="+mn-lt"/>
                <a:ea typeface="+mn-ea"/>
                <a:cs typeface="+mn-cs"/>
              </a:rPr>
              <a:t>fashion on the available processes (each process in</a:t>
            </a:r>
          </a:p>
          <a:p>
            <a:r>
              <a:rPr lang="en-US" sz="1200" kern="1200" baseline="0" dirty="0" smtClean="0">
                <a:solidFill>
                  <a:schemeClr val="tx1"/>
                </a:solidFill>
                <a:latin typeface="+mn-lt"/>
                <a:ea typeface="+mn-ea"/>
                <a:cs typeface="+mn-cs"/>
              </a:rPr>
              <a:t>the queue is given a certain amount of time, in turn, to execute and then returned to</a:t>
            </a:r>
          </a:p>
          <a:p>
            <a:r>
              <a:rPr lang="en-US" sz="1200" kern="1200" baseline="0" dirty="0" smtClean="0">
                <a:solidFill>
                  <a:schemeClr val="tx1"/>
                </a:solidFill>
                <a:latin typeface="+mn-lt"/>
                <a:ea typeface="+mn-ea"/>
                <a:cs typeface="+mn-cs"/>
              </a:rPr>
              <a:t>the queue, unless blocked). However, even with the simple example that we have</a:t>
            </a:r>
          </a:p>
          <a:p>
            <a:r>
              <a:rPr lang="en-US" sz="1200" kern="1200" baseline="0" dirty="0" smtClean="0">
                <a:solidFill>
                  <a:schemeClr val="tx1"/>
                </a:solidFill>
                <a:latin typeface="+mn-lt"/>
                <a:ea typeface="+mn-ea"/>
                <a:cs typeface="+mn-cs"/>
              </a:rPr>
              <a:t>described, this implementation is inadequate: Some processes in the Not Running</a:t>
            </a:r>
          </a:p>
          <a:p>
            <a:r>
              <a:rPr lang="en-US" sz="1200" kern="1200" baseline="0" dirty="0" smtClean="0">
                <a:solidFill>
                  <a:schemeClr val="tx1"/>
                </a:solidFill>
                <a:latin typeface="+mn-lt"/>
                <a:ea typeface="+mn-ea"/>
                <a:cs typeface="+mn-cs"/>
              </a:rPr>
              <a:t>state are ready to execute, while others are blocked, waiting for an I/O operation</a:t>
            </a:r>
          </a:p>
          <a:p>
            <a:r>
              <a:rPr lang="en-US" sz="1200" kern="1200" baseline="0" dirty="0" smtClean="0">
                <a:solidFill>
                  <a:schemeClr val="tx1"/>
                </a:solidFill>
                <a:latin typeface="+mn-lt"/>
                <a:ea typeface="+mn-ea"/>
                <a:cs typeface="+mn-cs"/>
              </a:rPr>
              <a:t>to complete. Thus, using a single queue, the dispatcher could not just select the</a:t>
            </a:r>
          </a:p>
          <a:p>
            <a:r>
              <a:rPr lang="en-US" sz="1200" kern="1200" baseline="0" dirty="0" smtClean="0">
                <a:solidFill>
                  <a:schemeClr val="tx1"/>
                </a:solidFill>
                <a:latin typeface="+mn-lt"/>
                <a:ea typeface="+mn-ea"/>
                <a:cs typeface="+mn-cs"/>
              </a:rPr>
              <a:t>process at the oldest end of the queue. Rather, the dispatcher would have to scan</a:t>
            </a:r>
          </a:p>
          <a:p>
            <a:r>
              <a:rPr lang="en-US" sz="1200" kern="1200" baseline="0" dirty="0" smtClean="0">
                <a:solidFill>
                  <a:schemeClr val="tx1"/>
                </a:solidFill>
                <a:latin typeface="+mn-lt"/>
                <a:ea typeface="+mn-ea"/>
                <a:cs typeface="+mn-cs"/>
              </a:rPr>
              <a:t>the list looking for the process that is not blocked and that has been in the queue</a:t>
            </a:r>
          </a:p>
          <a:p>
            <a:r>
              <a:rPr lang="en-US" sz="1200" kern="1200" baseline="0" dirty="0" smtClean="0">
                <a:solidFill>
                  <a:schemeClr val="tx1"/>
                </a:solidFill>
                <a:latin typeface="+mn-lt"/>
                <a:ea typeface="+mn-ea"/>
                <a:cs typeface="+mn-cs"/>
              </a:rPr>
              <a:t>the longest.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more natural way to handle this situation is to split the Not Running state</a:t>
            </a:r>
          </a:p>
          <a:p>
            <a:r>
              <a:rPr lang="en-US" sz="1200" kern="1200" baseline="0" dirty="0" smtClean="0">
                <a:solidFill>
                  <a:schemeClr val="tx1"/>
                </a:solidFill>
                <a:latin typeface="+mn-lt"/>
                <a:ea typeface="+mn-ea"/>
                <a:cs typeface="+mn-cs"/>
              </a:rPr>
              <a:t>into two states: Ready and Blocked. This is shown in Figure 3.6 .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five states in this new diagram are: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Running: The process that is currently being executed. For this chapter, we</a:t>
            </a:r>
          </a:p>
          <a:p>
            <a:r>
              <a:rPr lang="en-US" sz="1200" kern="1200" baseline="0" dirty="0" smtClean="0">
                <a:solidFill>
                  <a:schemeClr val="tx1"/>
                </a:solidFill>
                <a:latin typeface="+mn-lt"/>
                <a:ea typeface="+mn-ea"/>
                <a:cs typeface="+mn-cs"/>
              </a:rPr>
              <a:t>will assume a computer with a single processor, so at most one process at a</a:t>
            </a:r>
          </a:p>
          <a:p>
            <a:r>
              <a:rPr lang="en-US" sz="1200" kern="1200" baseline="0" dirty="0" smtClean="0">
                <a:solidFill>
                  <a:schemeClr val="tx1"/>
                </a:solidFill>
                <a:latin typeface="+mn-lt"/>
                <a:ea typeface="+mn-ea"/>
                <a:cs typeface="+mn-cs"/>
              </a:rPr>
              <a:t>time can be in this state.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Ready: A process that is prepared to execute when given the opportunity.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Blocked/Waiting:  A process that cannot execute until some event occurs,</a:t>
            </a:r>
          </a:p>
          <a:p>
            <a:r>
              <a:rPr lang="en-US" sz="1200" kern="1200" baseline="0" dirty="0" smtClean="0">
                <a:solidFill>
                  <a:schemeClr val="tx1"/>
                </a:solidFill>
                <a:latin typeface="+mn-lt"/>
                <a:ea typeface="+mn-ea"/>
                <a:cs typeface="+mn-cs"/>
              </a:rPr>
              <a:t>such as the completion of an I/O operation.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New: A process that has just been created but has not yet been admitted to the</a:t>
            </a:r>
          </a:p>
          <a:p>
            <a:r>
              <a:rPr lang="en-US" sz="1200" kern="1200" baseline="0" dirty="0" smtClean="0">
                <a:solidFill>
                  <a:schemeClr val="tx1"/>
                </a:solidFill>
                <a:latin typeface="+mn-lt"/>
                <a:ea typeface="+mn-ea"/>
                <a:cs typeface="+mn-cs"/>
              </a:rPr>
              <a:t>pool of executable processes by the OS. Typically, a new process has not yet</a:t>
            </a:r>
          </a:p>
          <a:p>
            <a:r>
              <a:rPr lang="en-US" sz="1200" kern="1200" baseline="0" dirty="0" smtClean="0">
                <a:solidFill>
                  <a:schemeClr val="tx1"/>
                </a:solidFill>
                <a:latin typeface="+mn-lt"/>
                <a:ea typeface="+mn-ea"/>
                <a:cs typeface="+mn-cs"/>
              </a:rPr>
              <a:t>been loaded into main memory, although its process control block has been</a:t>
            </a:r>
          </a:p>
          <a:p>
            <a:r>
              <a:rPr lang="en-US" sz="1200" kern="1200" baseline="0" dirty="0" smtClean="0">
                <a:solidFill>
                  <a:schemeClr val="tx1"/>
                </a:solidFill>
                <a:latin typeface="+mn-lt"/>
                <a:ea typeface="+mn-ea"/>
                <a:cs typeface="+mn-cs"/>
              </a:rPr>
              <a:t>created.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Exit: A process that has been released from the pool of executable processes</a:t>
            </a:r>
          </a:p>
          <a:p>
            <a:r>
              <a:rPr lang="en-US" sz="1200" kern="1200" baseline="0" dirty="0" smtClean="0">
                <a:solidFill>
                  <a:schemeClr val="tx1"/>
                </a:solidFill>
                <a:latin typeface="+mn-lt"/>
                <a:ea typeface="+mn-ea"/>
                <a:cs typeface="+mn-cs"/>
              </a:rPr>
              <a:t>by the OS, either because it halted or because it aborted for some reason.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3.6 indicates the types of events that lead to each state transition for a</a:t>
            </a:r>
          </a:p>
          <a:p>
            <a:r>
              <a:rPr lang="en-US" sz="1200" kern="1200" baseline="0" dirty="0" smtClean="0">
                <a:solidFill>
                  <a:schemeClr val="tx1"/>
                </a:solidFill>
                <a:latin typeface="+mn-lt"/>
                <a:ea typeface="+mn-ea"/>
                <a:cs typeface="+mn-cs"/>
              </a:rPr>
              <a:t>process; the possible transitions are as follows: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Null : New: A new process is created to execute a program. This event occurs</a:t>
            </a:r>
          </a:p>
          <a:p>
            <a:r>
              <a:rPr lang="en-US" sz="1200" kern="1200" baseline="0" dirty="0" smtClean="0">
                <a:solidFill>
                  <a:schemeClr val="tx1"/>
                </a:solidFill>
                <a:latin typeface="+mn-lt"/>
                <a:ea typeface="+mn-ea"/>
                <a:cs typeface="+mn-cs"/>
              </a:rPr>
              <a:t>for any of the reasons listed in Table 3.1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New : Ready: The OS will move a process from the New state to the Ready</a:t>
            </a:r>
          </a:p>
          <a:p>
            <a:r>
              <a:rPr lang="en-US" sz="1200" kern="1200" baseline="0" dirty="0" smtClean="0">
                <a:solidFill>
                  <a:schemeClr val="tx1"/>
                </a:solidFill>
                <a:latin typeface="+mn-lt"/>
                <a:ea typeface="+mn-ea"/>
                <a:cs typeface="+mn-cs"/>
              </a:rPr>
              <a:t>state when it is prepared to take on an additional process. Most systems set</a:t>
            </a:r>
          </a:p>
          <a:p>
            <a:r>
              <a:rPr lang="en-US" sz="1200" kern="1200" baseline="0" dirty="0" smtClean="0">
                <a:solidFill>
                  <a:schemeClr val="tx1"/>
                </a:solidFill>
                <a:latin typeface="+mn-lt"/>
                <a:ea typeface="+mn-ea"/>
                <a:cs typeface="+mn-cs"/>
              </a:rPr>
              <a:t>some limit based on the number of existing processes or the amount of virtual</a:t>
            </a:r>
          </a:p>
          <a:p>
            <a:r>
              <a:rPr lang="en-US" sz="1200" kern="1200" baseline="0" dirty="0" smtClean="0">
                <a:solidFill>
                  <a:schemeClr val="tx1"/>
                </a:solidFill>
                <a:latin typeface="+mn-lt"/>
                <a:ea typeface="+mn-ea"/>
                <a:cs typeface="+mn-cs"/>
              </a:rPr>
              <a:t>memory committed to existing processes. This limit assures that there are not</a:t>
            </a:r>
          </a:p>
          <a:p>
            <a:r>
              <a:rPr lang="en-US" sz="1200" kern="1200" baseline="0" dirty="0" smtClean="0">
                <a:solidFill>
                  <a:schemeClr val="tx1"/>
                </a:solidFill>
                <a:latin typeface="+mn-lt"/>
                <a:ea typeface="+mn-ea"/>
                <a:cs typeface="+mn-cs"/>
              </a:rPr>
              <a:t>so many active processes as to degrade performance.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Ready : Running: When it is time to select a process to run, the OS chooses</a:t>
            </a:r>
          </a:p>
          <a:p>
            <a:r>
              <a:rPr lang="en-US" sz="1200" kern="1200" baseline="0" dirty="0" smtClean="0">
                <a:solidFill>
                  <a:schemeClr val="tx1"/>
                </a:solidFill>
                <a:latin typeface="+mn-lt"/>
                <a:ea typeface="+mn-ea"/>
                <a:cs typeface="+mn-cs"/>
              </a:rPr>
              <a:t>one of the processes in the Ready state. This is the job of the scheduler or</a:t>
            </a:r>
          </a:p>
          <a:p>
            <a:r>
              <a:rPr lang="en-US" sz="1200" kern="1200" baseline="0" dirty="0" smtClean="0">
                <a:solidFill>
                  <a:schemeClr val="tx1"/>
                </a:solidFill>
                <a:latin typeface="+mn-lt"/>
                <a:ea typeface="+mn-ea"/>
                <a:cs typeface="+mn-cs"/>
              </a:rPr>
              <a:t>dispatcher. Scheduling is explored in Part Four.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Running : Exit: The currently running process is terminated by the OS if the</a:t>
            </a:r>
          </a:p>
          <a:p>
            <a:r>
              <a:rPr lang="en-US" sz="1200" kern="1200" baseline="0" dirty="0" smtClean="0">
                <a:solidFill>
                  <a:schemeClr val="tx1"/>
                </a:solidFill>
                <a:latin typeface="+mn-lt"/>
                <a:ea typeface="+mn-ea"/>
                <a:cs typeface="+mn-cs"/>
              </a:rPr>
              <a:t>process indicates that it has completed, or if it aborts. See Table 3.2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Running : Ready: The most common reason for this transition is that the</a:t>
            </a:r>
          </a:p>
          <a:p>
            <a:r>
              <a:rPr lang="en-US" sz="1200" kern="1200" baseline="0" dirty="0" smtClean="0">
                <a:solidFill>
                  <a:schemeClr val="tx1"/>
                </a:solidFill>
                <a:latin typeface="+mn-lt"/>
                <a:ea typeface="+mn-ea"/>
                <a:cs typeface="+mn-cs"/>
              </a:rPr>
              <a:t>running process has reached the maximum allowable time for uninterrupted</a:t>
            </a:r>
          </a:p>
          <a:p>
            <a:r>
              <a:rPr lang="en-US" sz="1200" kern="1200" baseline="0" dirty="0" smtClean="0">
                <a:solidFill>
                  <a:schemeClr val="tx1"/>
                </a:solidFill>
                <a:latin typeface="+mn-lt"/>
                <a:ea typeface="+mn-ea"/>
                <a:cs typeface="+mn-cs"/>
              </a:rPr>
              <a:t>execution; virtually all multiprogramming operating systems impose this type</a:t>
            </a:r>
          </a:p>
          <a:p>
            <a:r>
              <a:rPr lang="en-US" sz="1200" kern="1200" baseline="0" dirty="0" smtClean="0">
                <a:solidFill>
                  <a:schemeClr val="tx1"/>
                </a:solidFill>
                <a:latin typeface="+mn-lt"/>
                <a:ea typeface="+mn-ea"/>
                <a:cs typeface="+mn-cs"/>
              </a:rPr>
              <a:t>of time discipline. There are several other alternative causes for this transition,</a:t>
            </a:r>
          </a:p>
          <a:p>
            <a:r>
              <a:rPr lang="en-US" sz="1200" kern="1200" baseline="0" dirty="0" smtClean="0">
                <a:solidFill>
                  <a:schemeClr val="tx1"/>
                </a:solidFill>
                <a:latin typeface="+mn-lt"/>
                <a:ea typeface="+mn-ea"/>
                <a:cs typeface="+mn-cs"/>
              </a:rPr>
              <a:t>which are not implemented in all operating systems. Of particular importance</a:t>
            </a:r>
          </a:p>
          <a:p>
            <a:r>
              <a:rPr lang="en-US" sz="1200" kern="1200" baseline="0" dirty="0" smtClean="0">
                <a:solidFill>
                  <a:schemeClr val="tx1"/>
                </a:solidFill>
                <a:latin typeface="+mn-lt"/>
                <a:ea typeface="+mn-ea"/>
                <a:cs typeface="+mn-cs"/>
              </a:rPr>
              <a:t>is the case in which the OS assigns different levels of priority to different</a:t>
            </a:r>
          </a:p>
          <a:p>
            <a:r>
              <a:rPr lang="en-US" sz="1200" kern="1200" baseline="0" dirty="0" smtClean="0">
                <a:solidFill>
                  <a:schemeClr val="tx1"/>
                </a:solidFill>
                <a:latin typeface="+mn-lt"/>
                <a:ea typeface="+mn-ea"/>
                <a:cs typeface="+mn-cs"/>
              </a:rPr>
              <a:t>processes.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Running : Blocked: A process is put in the Blocked state if it requests something</a:t>
            </a:r>
          </a:p>
          <a:p>
            <a:r>
              <a:rPr lang="en-US" sz="1200" kern="1200" baseline="0" dirty="0" smtClean="0">
                <a:solidFill>
                  <a:schemeClr val="tx1"/>
                </a:solidFill>
                <a:latin typeface="+mn-lt"/>
                <a:ea typeface="+mn-ea"/>
                <a:cs typeface="+mn-cs"/>
              </a:rPr>
              <a:t>for which it must wait. A request to the OS is usually in the form of a</a:t>
            </a:r>
          </a:p>
          <a:p>
            <a:r>
              <a:rPr lang="en-US" sz="1200" kern="1200" baseline="0" dirty="0" smtClean="0">
                <a:solidFill>
                  <a:schemeClr val="tx1"/>
                </a:solidFill>
                <a:latin typeface="+mn-lt"/>
                <a:ea typeface="+mn-ea"/>
                <a:cs typeface="+mn-cs"/>
              </a:rPr>
              <a:t>system service call; that is, a call from the running program to a procedure</a:t>
            </a:r>
          </a:p>
          <a:p>
            <a:r>
              <a:rPr lang="en-US" sz="1200" kern="1200" baseline="0" dirty="0" smtClean="0">
                <a:solidFill>
                  <a:schemeClr val="tx1"/>
                </a:solidFill>
                <a:latin typeface="+mn-lt"/>
                <a:ea typeface="+mn-ea"/>
                <a:cs typeface="+mn-cs"/>
              </a:rPr>
              <a:t>that is part of the operating system code. For example, a process may request</a:t>
            </a:r>
          </a:p>
          <a:p>
            <a:r>
              <a:rPr lang="en-US" sz="1200" kern="1200" baseline="0" dirty="0" smtClean="0">
                <a:solidFill>
                  <a:schemeClr val="tx1"/>
                </a:solidFill>
                <a:latin typeface="+mn-lt"/>
                <a:ea typeface="+mn-ea"/>
                <a:cs typeface="+mn-cs"/>
              </a:rPr>
              <a:t>a service from the OS that the OS is not prepared to perform immediately. It</a:t>
            </a:r>
          </a:p>
          <a:p>
            <a:r>
              <a:rPr lang="en-US" sz="1200" kern="1200" baseline="0" dirty="0" smtClean="0">
                <a:solidFill>
                  <a:schemeClr val="tx1"/>
                </a:solidFill>
                <a:latin typeface="+mn-lt"/>
                <a:ea typeface="+mn-ea"/>
                <a:cs typeface="+mn-cs"/>
              </a:rPr>
              <a:t>can request a resource, such as a file or a shared section of virtual memory,</a:t>
            </a:r>
          </a:p>
          <a:p>
            <a:r>
              <a:rPr lang="en-US" sz="1200" kern="1200" baseline="0" dirty="0" smtClean="0">
                <a:solidFill>
                  <a:schemeClr val="tx1"/>
                </a:solidFill>
                <a:latin typeface="+mn-lt"/>
                <a:ea typeface="+mn-ea"/>
                <a:cs typeface="+mn-cs"/>
              </a:rPr>
              <a:t>that is not immediately available. Or the process may initiate an action, such</a:t>
            </a:r>
          </a:p>
          <a:p>
            <a:r>
              <a:rPr lang="en-US" sz="1200" kern="1200" baseline="0" dirty="0" smtClean="0">
                <a:solidFill>
                  <a:schemeClr val="tx1"/>
                </a:solidFill>
                <a:latin typeface="+mn-lt"/>
                <a:ea typeface="+mn-ea"/>
                <a:cs typeface="+mn-cs"/>
              </a:rPr>
              <a:t>as an I/O operation, that must be completed before the process can continue.</a:t>
            </a:r>
          </a:p>
          <a:p>
            <a:r>
              <a:rPr lang="en-US" sz="1200" kern="1200" baseline="0" dirty="0" smtClean="0">
                <a:solidFill>
                  <a:schemeClr val="tx1"/>
                </a:solidFill>
                <a:latin typeface="+mn-lt"/>
                <a:ea typeface="+mn-ea"/>
                <a:cs typeface="+mn-cs"/>
              </a:rPr>
              <a:t>When processes communicate with each other, a process may be blocked</a:t>
            </a:r>
          </a:p>
          <a:p>
            <a:r>
              <a:rPr lang="en-US" sz="1200" kern="1200" baseline="0" dirty="0" smtClean="0">
                <a:solidFill>
                  <a:schemeClr val="tx1"/>
                </a:solidFill>
                <a:latin typeface="+mn-lt"/>
                <a:ea typeface="+mn-ea"/>
                <a:cs typeface="+mn-cs"/>
              </a:rPr>
              <a:t>when it is waiting for another process to provide data or waiting for a message</a:t>
            </a:r>
          </a:p>
          <a:p>
            <a:r>
              <a:rPr lang="en-US" sz="1200" kern="1200" baseline="0" dirty="0" smtClean="0">
                <a:solidFill>
                  <a:schemeClr val="tx1"/>
                </a:solidFill>
                <a:latin typeface="+mn-lt"/>
                <a:ea typeface="+mn-ea"/>
                <a:cs typeface="+mn-cs"/>
              </a:rPr>
              <a:t>from another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Blocked : Ready: A process in the Blocked state is moved to the Ready state</a:t>
            </a:r>
          </a:p>
          <a:p>
            <a:r>
              <a:rPr lang="en-US" sz="1200" kern="1200" baseline="0" dirty="0" smtClean="0">
                <a:solidFill>
                  <a:schemeClr val="tx1"/>
                </a:solidFill>
                <a:latin typeface="+mn-lt"/>
                <a:ea typeface="+mn-ea"/>
                <a:cs typeface="+mn-cs"/>
              </a:rPr>
              <a:t>when the event for which it has been waiting occurs.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Ready : Exit: For clarity, this transition is not shown on the state diagram. In</a:t>
            </a:r>
          </a:p>
          <a:p>
            <a:r>
              <a:rPr lang="en-US" sz="1200" kern="1200" baseline="0" dirty="0" smtClean="0">
                <a:solidFill>
                  <a:schemeClr val="tx1"/>
                </a:solidFill>
                <a:latin typeface="+mn-lt"/>
                <a:ea typeface="+mn-ea"/>
                <a:cs typeface="+mn-cs"/>
              </a:rPr>
              <a:t>some systems, a parent may terminate a child’ process at any time. Also, if a parent</a:t>
            </a:r>
          </a:p>
          <a:p>
            <a:r>
              <a:rPr lang="en-US" sz="1200" kern="1200" baseline="0" dirty="0" smtClean="0">
                <a:solidFill>
                  <a:schemeClr val="tx1"/>
                </a:solidFill>
                <a:latin typeface="+mn-lt"/>
                <a:ea typeface="+mn-ea"/>
                <a:cs typeface="+mn-cs"/>
              </a:rPr>
              <a:t>terminates, all child processes associated with that parent may be terminated.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Blocked : Exit: The comments under the preceding item apply.</a:t>
            </a:r>
            <a:endParaRPr lang="en-US" sz="1200" kern="1200" baseline="0" dirty="0" smtClean="0">
              <a:solidFill>
                <a:schemeClr val="tx1"/>
              </a:solidFill>
              <a:latin typeface="+mn-lt"/>
              <a:ea typeface="+mn-ea"/>
              <a:cs typeface="+mn-cs"/>
            </a:endParaRPr>
          </a:p>
          <a:p>
            <a:endParaRPr lang="en-US" b="1" i="0"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Returning to our simple example, Figure 3.7 shows the transition of each process</a:t>
            </a:r>
          </a:p>
          <a:p>
            <a:r>
              <a:rPr lang="en-US" sz="1200" kern="1200" baseline="0" dirty="0" smtClean="0">
                <a:solidFill>
                  <a:schemeClr val="tx1"/>
                </a:solidFill>
                <a:latin typeface="+mn-lt"/>
                <a:ea typeface="+mn-ea"/>
                <a:cs typeface="+mn-cs"/>
              </a:rPr>
              <a:t>among the states.</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3.8a suggests the way in which a queuing discipline</a:t>
            </a:r>
          </a:p>
          <a:p>
            <a:r>
              <a:rPr lang="en-US" sz="1200" kern="1200" baseline="0" dirty="0" smtClean="0">
                <a:solidFill>
                  <a:schemeClr val="tx1"/>
                </a:solidFill>
                <a:latin typeface="+mn-lt"/>
                <a:ea typeface="+mn-ea"/>
                <a:cs typeface="+mn-cs"/>
              </a:rPr>
              <a:t>might be implemented with two queues: a Ready queue and a Blocked queue. As</a:t>
            </a:r>
          </a:p>
          <a:p>
            <a:r>
              <a:rPr lang="en-US" sz="1200" kern="1200" baseline="0" dirty="0" smtClean="0">
                <a:solidFill>
                  <a:schemeClr val="tx1"/>
                </a:solidFill>
                <a:latin typeface="+mn-lt"/>
                <a:ea typeface="+mn-ea"/>
                <a:cs typeface="+mn-cs"/>
              </a:rPr>
              <a:t>each process is admitted to the system, it is placed in the Ready queue. When it is</a:t>
            </a:r>
          </a:p>
          <a:p>
            <a:r>
              <a:rPr lang="en-US" sz="1200" kern="1200" baseline="0" dirty="0" smtClean="0">
                <a:solidFill>
                  <a:schemeClr val="tx1"/>
                </a:solidFill>
                <a:latin typeface="+mn-lt"/>
                <a:ea typeface="+mn-ea"/>
                <a:cs typeface="+mn-cs"/>
              </a:rPr>
              <a:t>time for the OS to choose another process to run, it selects one from the Ready</a:t>
            </a:r>
          </a:p>
          <a:p>
            <a:r>
              <a:rPr lang="en-US" sz="1200" kern="1200" baseline="0" dirty="0" smtClean="0">
                <a:solidFill>
                  <a:schemeClr val="tx1"/>
                </a:solidFill>
                <a:latin typeface="+mn-lt"/>
                <a:ea typeface="+mn-ea"/>
                <a:cs typeface="+mn-cs"/>
              </a:rPr>
              <a:t>queue. In the absence of any priority scheme, this can be a simple first-in-first-out</a:t>
            </a:r>
          </a:p>
          <a:p>
            <a:r>
              <a:rPr lang="en-US" sz="1200" kern="1200" baseline="0" dirty="0" smtClean="0">
                <a:solidFill>
                  <a:schemeClr val="tx1"/>
                </a:solidFill>
                <a:latin typeface="+mn-lt"/>
                <a:ea typeface="+mn-ea"/>
                <a:cs typeface="+mn-cs"/>
              </a:rPr>
              <a:t>queue. When a running process is removed from execution, it is either terminated</a:t>
            </a:r>
          </a:p>
          <a:p>
            <a:r>
              <a:rPr lang="en-US" sz="1200" kern="1200" baseline="0" dirty="0" smtClean="0">
                <a:solidFill>
                  <a:schemeClr val="tx1"/>
                </a:solidFill>
                <a:latin typeface="+mn-lt"/>
                <a:ea typeface="+mn-ea"/>
                <a:cs typeface="+mn-cs"/>
              </a:rPr>
              <a:t>or placed in the Ready or Blocked queue, depending on the circumstances. Finally,</a:t>
            </a:r>
          </a:p>
          <a:p>
            <a:r>
              <a:rPr lang="en-US" sz="1200" kern="1200" baseline="0" dirty="0" smtClean="0">
                <a:solidFill>
                  <a:schemeClr val="tx1"/>
                </a:solidFill>
                <a:latin typeface="+mn-lt"/>
                <a:ea typeface="+mn-ea"/>
                <a:cs typeface="+mn-cs"/>
              </a:rPr>
              <a:t>when an event occurs, any process in the Blocked queue that has been waiting on</a:t>
            </a:r>
          </a:p>
          <a:p>
            <a:r>
              <a:rPr lang="en-US" sz="1200" kern="1200" baseline="0" dirty="0" smtClean="0">
                <a:solidFill>
                  <a:schemeClr val="tx1"/>
                </a:solidFill>
                <a:latin typeface="+mn-lt"/>
                <a:ea typeface="+mn-ea"/>
                <a:cs typeface="+mn-cs"/>
              </a:rPr>
              <a:t>that event only is moved to the Ready queue.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latter arrangement means that, when an event occurs, the OS must scan</a:t>
            </a:r>
          </a:p>
          <a:p>
            <a:r>
              <a:rPr lang="en-US" sz="1200" kern="1200" baseline="0" dirty="0" smtClean="0">
                <a:solidFill>
                  <a:schemeClr val="tx1"/>
                </a:solidFill>
                <a:latin typeface="+mn-lt"/>
                <a:ea typeface="+mn-ea"/>
                <a:cs typeface="+mn-cs"/>
              </a:rPr>
              <a:t>the entire blocked queue, searching for those processes waiting on that event. In a</a:t>
            </a:r>
          </a:p>
          <a:p>
            <a:r>
              <a:rPr lang="en-US" sz="1200" kern="1200" baseline="0" dirty="0" smtClean="0">
                <a:solidFill>
                  <a:schemeClr val="tx1"/>
                </a:solidFill>
                <a:latin typeface="+mn-lt"/>
                <a:ea typeface="+mn-ea"/>
                <a:cs typeface="+mn-cs"/>
              </a:rPr>
              <a:t>large OS, there could be hundreds or even thousands of processes in that queue.</a:t>
            </a:r>
          </a:p>
          <a:p>
            <a:r>
              <a:rPr lang="en-US" sz="1200" kern="1200" baseline="0" dirty="0" smtClean="0">
                <a:solidFill>
                  <a:schemeClr val="tx1"/>
                </a:solidFill>
                <a:latin typeface="+mn-lt"/>
                <a:ea typeface="+mn-ea"/>
                <a:cs typeface="+mn-cs"/>
              </a:rPr>
              <a:t>Therefore, it would be more efficient to have a number of queues, one for each</a:t>
            </a:r>
          </a:p>
          <a:p>
            <a:r>
              <a:rPr lang="en-US" sz="1200" kern="1200" baseline="0" dirty="0" smtClean="0">
                <a:solidFill>
                  <a:schemeClr val="tx1"/>
                </a:solidFill>
                <a:latin typeface="+mn-lt"/>
                <a:ea typeface="+mn-ea"/>
                <a:cs typeface="+mn-cs"/>
              </a:rPr>
              <a:t>event. Then, when the event occurs, the entire list of processes in the appropriate</a:t>
            </a:r>
          </a:p>
          <a:p>
            <a:r>
              <a:rPr lang="en-US" sz="1200" kern="1200" baseline="0" dirty="0" smtClean="0">
                <a:solidFill>
                  <a:schemeClr val="tx1"/>
                </a:solidFill>
                <a:latin typeface="+mn-lt"/>
                <a:ea typeface="+mn-ea"/>
                <a:cs typeface="+mn-cs"/>
              </a:rPr>
              <a:t>queue can be moved to the Ready state ( Figure 3.8b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final refinement: If the dispatching of processes is dictated by a priority</a:t>
            </a:r>
          </a:p>
          <a:p>
            <a:r>
              <a:rPr lang="en-US" sz="1200" kern="1200" baseline="0" dirty="0" smtClean="0">
                <a:solidFill>
                  <a:schemeClr val="tx1"/>
                </a:solidFill>
                <a:latin typeface="+mn-lt"/>
                <a:ea typeface="+mn-ea"/>
                <a:cs typeface="+mn-cs"/>
              </a:rPr>
              <a:t>scheme, then it would be convenient to have a number of Ready queues, one for</a:t>
            </a:r>
          </a:p>
          <a:p>
            <a:r>
              <a:rPr lang="en-US" sz="1200" kern="1200" baseline="0" dirty="0" smtClean="0">
                <a:solidFill>
                  <a:schemeClr val="tx1"/>
                </a:solidFill>
                <a:latin typeface="+mn-lt"/>
                <a:ea typeface="+mn-ea"/>
                <a:cs typeface="+mn-cs"/>
              </a:rPr>
              <a:t>each priority level. The OS could then readily determine which is the highest-priority</a:t>
            </a:r>
          </a:p>
          <a:p>
            <a:r>
              <a:rPr lang="en-US" sz="1200" kern="1200" baseline="0" dirty="0" smtClean="0">
                <a:solidFill>
                  <a:schemeClr val="tx1"/>
                </a:solidFill>
                <a:latin typeface="+mn-lt"/>
                <a:ea typeface="+mn-ea"/>
                <a:cs typeface="+mn-cs"/>
              </a:rPr>
              <a:t>ready process that has been waiting the longest.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Before defining the term </a:t>
            </a:r>
            <a:r>
              <a:rPr lang="en-US" sz="1200" i="1" kern="1200" baseline="0" dirty="0" smtClean="0">
                <a:solidFill>
                  <a:schemeClr val="tx1"/>
                </a:solidFill>
                <a:latin typeface="+mn-lt"/>
                <a:ea typeface="+mn-ea"/>
                <a:cs typeface="+mn-cs"/>
              </a:rPr>
              <a:t>process , it is useful to summarize some of the concepts</a:t>
            </a:r>
          </a:p>
          <a:p>
            <a:r>
              <a:rPr lang="en-US" sz="1200" kern="1200" baseline="0" dirty="0" smtClean="0">
                <a:solidFill>
                  <a:schemeClr val="tx1"/>
                </a:solidFill>
                <a:latin typeface="+mn-lt"/>
                <a:ea typeface="+mn-ea"/>
                <a:cs typeface="+mn-cs"/>
              </a:rPr>
              <a:t>introduced in Chapters 1 and 2 :</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 computer platform consists of a collection of hardware resources, such as</a:t>
            </a:r>
          </a:p>
          <a:p>
            <a:r>
              <a:rPr lang="en-US" sz="1200" kern="1200" baseline="0" dirty="0" smtClean="0">
                <a:solidFill>
                  <a:schemeClr val="tx1"/>
                </a:solidFill>
                <a:latin typeface="+mn-lt"/>
                <a:ea typeface="+mn-ea"/>
                <a:cs typeface="+mn-cs"/>
              </a:rPr>
              <a:t>the processor, main memory, I/O modules, timers, disk drives, and so 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Computer applications are developed to perform some task. Typically, they</a:t>
            </a:r>
          </a:p>
          <a:p>
            <a:r>
              <a:rPr lang="en-US" sz="1200" kern="1200" baseline="0" dirty="0" smtClean="0">
                <a:solidFill>
                  <a:schemeClr val="tx1"/>
                </a:solidFill>
                <a:latin typeface="+mn-lt"/>
                <a:ea typeface="+mn-ea"/>
                <a:cs typeface="+mn-cs"/>
              </a:rPr>
              <a:t>accept input from the outside world, perform some processing, and generate</a:t>
            </a:r>
          </a:p>
          <a:p>
            <a:r>
              <a:rPr lang="en-US" sz="1200" kern="1200" baseline="0" dirty="0" smtClean="0">
                <a:solidFill>
                  <a:schemeClr val="tx1"/>
                </a:solidFill>
                <a:latin typeface="+mn-lt"/>
                <a:ea typeface="+mn-ea"/>
                <a:cs typeface="+mn-cs"/>
              </a:rPr>
              <a:t>output.</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It is inefficient for applications to be written directly for a given hardware</a:t>
            </a:r>
          </a:p>
          <a:p>
            <a:r>
              <a:rPr lang="en-US" sz="1200" kern="1200" baseline="0" dirty="0" smtClean="0">
                <a:solidFill>
                  <a:schemeClr val="tx1"/>
                </a:solidFill>
                <a:latin typeface="+mn-lt"/>
                <a:ea typeface="+mn-ea"/>
                <a:cs typeface="+mn-cs"/>
              </a:rPr>
              <a:t>platform. The principal reasons for this are as follows: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a. Numerous applications can be developed for the same platform. Thus, it</a:t>
            </a:r>
          </a:p>
          <a:p>
            <a:r>
              <a:rPr lang="en-US" sz="1200" kern="1200" baseline="0" dirty="0" smtClean="0">
                <a:solidFill>
                  <a:schemeClr val="tx1"/>
                </a:solidFill>
                <a:latin typeface="+mn-lt"/>
                <a:ea typeface="+mn-ea"/>
                <a:cs typeface="+mn-cs"/>
              </a:rPr>
              <a:t>makes sense to develop common routines for accessing the computer’s</a:t>
            </a:r>
          </a:p>
          <a:p>
            <a:r>
              <a:rPr lang="en-US" sz="1200" kern="1200" baseline="0" dirty="0" smtClean="0">
                <a:solidFill>
                  <a:schemeClr val="tx1"/>
                </a:solidFill>
                <a:latin typeface="+mn-lt"/>
                <a:ea typeface="+mn-ea"/>
                <a:cs typeface="+mn-cs"/>
              </a:rPr>
              <a:t>resources.</a:t>
            </a:r>
          </a:p>
          <a:p>
            <a:endParaRPr lang="en-US" sz="1200" b="1" kern="1200" baseline="0" dirty="0" smtClean="0">
              <a:solidFill>
                <a:schemeClr val="tx1"/>
              </a:solidFill>
              <a:latin typeface="+mn-lt"/>
              <a:ea typeface="+mn-ea"/>
              <a:cs typeface="+mn-cs"/>
            </a:endParaRPr>
          </a:p>
          <a:p>
            <a:r>
              <a:rPr lang="en-US" sz="1200" b="1" kern="1200" baseline="0" dirty="0" err="1" smtClean="0">
                <a:solidFill>
                  <a:schemeClr val="tx1"/>
                </a:solidFill>
                <a:latin typeface="+mn-lt"/>
                <a:ea typeface="+mn-ea"/>
                <a:cs typeface="+mn-cs"/>
              </a:rPr>
              <a:t>b</a:t>
            </a:r>
            <a:r>
              <a:rPr lang="en-US" sz="1200" b="1" kern="1200" baseline="0" dirty="0" smtClean="0">
                <a:solidFill>
                  <a:schemeClr val="tx1"/>
                </a:solidFill>
                <a:latin typeface="+mn-lt"/>
                <a:ea typeface="+mn-ea"/>
                <a:cs typeface="+mn-cs"/>
              </a:rPr>
              <a:t>. The processor itself provides only limited support for multiprogramming.</a:t>
            </a:r>
          </a:p>
          <a:p>
            <a:r>
              <a:rPr lang="en-US" sz="1200" kern="1200" baseline="0" dirty="0" smtClean="0">
                <a:solidFill>
                  <a:schemeClr val="tx1"/>
                </a:solidFill>
                <a:latin typeface="+mn-lt"/>
                <a:ea typeface="+mn-ea"/>
                <a:cs typeface="+mn-cs"/>
              </a:rPr>
              <a:t>Software is needed to manage the sharing of the processor and other</a:t>
            </a:r>
          </a:p>
          <a:p>
            <a:r>
              <a:rPr lang="en-US" sz="1200" kern="1200" baseline="0" dirty="0" smtClean="0">
                <a:solidFill>
                  <a:schemeClr val="tx1"/>
                </a:solidFill>
                <a:latin typeface="+mn-lt"/>
                <a:ea typeface="+mn-ea"/>
                <a:cs typeface="+mn-cs"/>
              </a:rPr>
              <a:t>resources by multiple applications at the same time.</a:t>
            </a:r>
          </a:p>
          <a:p>
            <a:endParaRPr lang="en-US" sz="1200" b="1" kern="1200" baseline="0" dirty="0" smtClean="0">
              <a:solidFill>
                <a:schemeClr val="tx1"/>
              </a:solidFill>
              <a:latin typeface="+mn-lt"/>
              <a:ea typeface="+mn-ea"/>
              <a:cs typeface="+mn-cs"/>
            </a:endParaRPr>
          </a:p>
          <a:p>
            <a:r>
              <a:rPr lang="en-US" sz="1200" b="1" kern="1200" baseline="0" dirty="0" err="1" smtClean="0">
                <a:solidFill>
                  <a:schemeClr val="tx1"/>
                </a:solidFill>
                <a:latin typeface="+mn-lt"/>
                <a:ea typeface="+mn-ea"/>
                <a:cs typeface="+mn-cs"/>
              </a:rPr>
              <a:t>c</a:t>
            </a:r>
            <a:r>
              <a:rPr lang="en-US" sz="1200" b="1" kern="1200" baseline="0" dirty="0" smtClean="0">
                <a:solidFill>
                  <a:schemeClr val="tx1"/>
                </a:solidFill>
                <a:latin typeface="+mn-lt"/>
                <a:ea typeface="+mn-ea"/>
                <a:cs typeface="+mn-cs"/>
              </a:rPr>
              <a:t>. When multiple applications are active at the same time, it is necessary to</a:t>
            </a:r>
          </a:p>
          <a:p>
            <a:r>
              <a:rPr lang="en-US" sz="1200" kern="1200" baseline="0" dirty="0" smtClean="0">
                <a:solidFill>
                  <a:schemeClr val="tx1"/>
                </a:solidFill>
                <a:latin typeface="+mn-lt"/>
                <a:ea typeface="+mn-ea"/>
                <a:cs typeface="+mn-cs"/>
              </a:rPr>
              <a:t>protect the data, I/O use, and other resource use of each application from</a:t>
            </a:r>
          </a:p>
          <a:p>
            <a:r>
              <a:rPr lang="en-US" sz="1200" kern="1200" baseline="0" dirty="0" smtClean="0">
                <a:solidFill>
                  <a:schemeClr val="tx1"/>
                </a:solidFill>
                <a:latin typeface="+mn-lt"/>
                <a:ea typeface="+mn-ea"/>
                <a:cs typeface="+mn-cs"/>
              </a:rPr>
              <a:t>the others.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4. The OS was developed to provide a convenient, feature-rich, secure, and consistent</a:t>
            </a:r>
          </a:p>
          <a:p>
            <a:r>
              <a:rPr lang="en-US" sz="1200" kern="1200" baseline="0" dirty="0" smtClean="0">
                <a:solidFill>
                  <a:schemeClr val="tx1"/>
                </a:solidFill>
                <a:latin typeface="+mn-lt"/>
                <a:ea typeface="+mn-ea"/>
                <a:cs typeface="+mn-cs"/>
              </a:rPr>
              <a:t>interface for applications to use. The OS is a layer of software between</a:t>
            </a:r>
          </a:p>
          <a:p>
            <a:r>
              <a:rPr lang="en-US" sz="1200" kern="1200" baseline="0" dirty="0" smtClean="0">
                <a:solidFill>
                  <a:schemeClr val="tx1"/>
                </a:solidFill>
                <a:latin typeface="+mn-lt"/>
                <a:ea typeface="+mn-ea"/>
                <a:cs typeface="+mn-cs"/>
              </a:rPr>
              <a:t>the applications and the computer hardware ( Figure 2.1 ) that supports applications</a:t>
            </a:r>
          </a:p>
          <a:p>
            <a:r>
              <a:rPr lang="en-US" sz="1200" kern="1200" baseline="0" dirty="0" smtClean="0">
                <a:solidFill>
                  <a:schemeClr val="tx1"/>
                </a:solidFill>
                <a:latin typeface="+mn-lt"/>
                <a:ea typeface="+mn-ea"/>
                <a:cs typeface="+mn-cs"/>
              </a:rPr>
              <a:t>and utilities.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5. We can think of the OS as providing a uniform, abstract representation of</a:t>
            </a:r>
          </a:p>
          <a:p>
            <a:r>
              <a:rPr lang="en-US" sz="1200" kern="1200" baseline="0" dirty="0" smtClean="0">
                <a:solidFill>
                  <a:schemeClr val="tx1"/>
                </a:solidFill>
                <a:latin typeface="+mn-lt"/>
                <a:ea typeface="+mn-ea"/>
                <a:cs typeface="+mn-cs"/>
              </a:rPr>
              <a:t>resources that can be requested and accessed by applications. Resources</a:t>
            </a:r>
          </a:p>
          <a:p>
            <a:r>
              <a:rPr lang="en-US" sz="1200" kern="1200" baseline="0" dirty="0" smtClean="0">
                <a:solidFill>
                  <a:schemeClr val="tx1"/>
                </a:solidFill>
                <a:latin typeface="+mn-lt"/>
                <a:ea typeface="+mn-ea"/>
                <a:cs typeface="+mn-cs"/>
              </a:rPr>
              <a:t>include main memory, network interfaces, file systems, and so on. Once the</a:t>
            </a:r>
          </a:p>
          <a:p>
            <a:r>
              <a:rPr lang="en-US" sz="1200" kern="1200" baseline="0" dirty="0" smtClean="0">
                <a:solidFill>
                  <a:schemeClr val="tx1"/>
                </a:solidFill>
                <a:latin typeface="+mn-lt"/>
                <a:ea typeface="+mn-ea"/>
                <a:cs typeface="+mn-cs"/>
              </a:rPr>
              <a:t>OS has created these resource abstractions for applications to use, it must</a:t>
            </a:r>
          </a:p>
          <a:p>
            <a:r>
              <a:rPr lang="en-US" sz="1200" kern="1200" baseline="0" dirty="0" smtClean="0">
                <a:solidFill>
                  <a:schemeClr val="tx1"/>
                </a:solidFill>
                <a:latin typeface="+mn-lt"/>
                <a:ea typeface="+mn-ea"/>
                <a:cs typeface="+mn-cs"/>
              </a:rPr>
              <a:t>also manage their use. For example, an OS may permit resource sharing and</a:t>
            </a:r>
          </a:p>
          <a:p>
            <a:r>
              <a:rPr lang="en-US" sz="1200" kern="1200" baseline="0" dirty="0" smtClean="0">
                <a:solidFill>
                  <a:schemeClr val="tx1"/>
                </a:solidFill>
                <a:latin typeface="+mn-lt"/>
                <a:ea typeface="+mn-ea"/>
                <a:cs typeface="+mn-cs"/>
              </a:rPr>
              <a:t>resource protection.</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Recall that the reason for all of this elaborate machinery is that I/O activities</a:t>
            </a:r>
          </a:p>
          <a:p>
            <a:r>
              <a:rPr lang="en-US" sz="1200" kern="1200" baseline="0" dirty="0" smtClean="0">
                <a:solidFill>
                  <a:schemeClr val="tx1"/>
                </a:solidFill>
                <a:latin typeface="+mn-lt"/>
                <a:ea typeface="+mn-ea"/>
                <a:cs typeface="+mn-cs"/>
              </a:rPr>
              <a:t>are much slower than computation and therefore the processor in a uniprogramming</a:t>
            </a:r>
          </a:p>
          <a:p>
            <a:r>
              <a:rPr lang="en-US" sz="1200" kern="1200" baseline="0" dirty="0" smtClean="0">
                <a:solidFill>
                  <a:schemeClr val="tx1"/>
                </a:solidFill>
                <a:latin typeface="+mn-lt"/>
                <a:ea typeface="+mn-ea"/>
                <a:cs typeface="+mn-cs"/>
              </a:rPr>
              <a:t>system is idle most of the time. But the arrangement of Figure 3.8b does not entirely</a:t>
            </a:r>
          </a:p>
          <a:p>
            <a:r>
              <a:rPr lang="en-US" sz="1200" kern="1200" baseline="0" dirty="0" smtClean="0">
                <a:solidFill>
                  <a:schemeClr val="tx1"/>
                </a:solidFill>
                <a:latin typeface="+mn-lt"/>
                <a:ea typeface="+mn-ea"/>
                <a:cs typeface="+mn-cs"/>
              </a:rPr>
              <a:t>solve the problem. It is true that, in this case, memory holds multiple processes and</a:t>
            </a:r>
          </a:p>
          <a:p>
            <a:r>
              <a:rPr lang="en-US" sz="1200" kern="1200" baseline="0" dirty="0" smtClean="0">
                <a:solidFill>
                  <a:schemeClr val="tx1"/>
                </a:solidFill>
                <a:latin typeface="+mn-lt"/>
                <a:ea typeface="+mn-ea"/>
                <a:cs typeface="+mn-cs"/>
              </a:rPr>
              <a:t>that the processor can move to another process when one process is blocked. But the</a:t>
            </a:r>
          </a:p>
          <a:p>
            <a:r>
              <a:rPr lang="en-US" sz="1200" kern="1200" baseline="0" dirty="0" smtClean="0">
                <a:solidFill>
                  <a:schemeClr val="tx1"/>
                </a:solidFill>
                <a:latin typeface="+mn-lt"/>
                <a:ea typeface="+mn-ea"/>
                <a:cs typeface="+mn-cs"/>
              </a:rPr>
              <a:t>processor is so much faster than I/O that it will be common for all of the processes in</a:t>
            </a:r>
          </a:p>
          <a:p>
            <a:r>
              <a:rPr lang="en-US" sz="1200" kern="1200" baseline="0" dirty="0" smtClean="0">
                <a:solidFill>
                  <a:schemeClr val="tx1"/>
                </a:solidFill>
                <a:latin typeface="+mn-lt"/>
                <a:ea typeface="+mn-ea"/>
                <a:cs typeface="+mn-cs"/>
              </a:rPr>
              <a:t>memory to be waiting for I/O. Thus, even with multiprogramming, a processor could</a:t>
            </a:r>
          </a:p>
          <a:p>
            <a:r>
              <a:rPr lang="en-US" sz="1200" kern="1200" baseline="0" dirty="0" smtClean="0">
                <a:solidFill>
                  <a:schemeClr val="tx1"/>
                </a:solidFill>
                <a:latin typeface="+mn-lt"/>
                <a:ea typeface="+mn-ea"/>
                <a:cs typeface="+mn-cs"/>
              </a:rPr>
              <a:t>be idle most of the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What to do? Main memory could be expanded to accommodate more processes.</a:t>
            </a:r>
          </a:p>
          <a:p>
            <a:r>
              <a:rPr lang="en-US" sz="1200" kern="1200" baseline="0" dirty="0" smtClean="0">
                <a:solidFill>
                  <a:schemeClr val="tx1"/>
                </a:solidFill>
                <a:latin typeface="+mn-lt"/>
                <a:ea typeface="+mn-ea"/>
                <a:cs typeface="+mn-cs"/>
              </a:rPr>
              <a:t>But there are two flaws in this approach. First, there is a cost associated with</a:t>
            </a:r>
          </a:p>
          <a:p>
            <a:r>
              <a:rPr lang="en-US" sz="1200" kern="1200" baseline="0" dirty="0" smtClean="0">
                <a:solidFill>
                  <a:schemeClr val="tx1"/>
                </a:solidFill>
                <a:latin typeface="+mn-lt"/>
                <a:ea typeface="+mn-ea"/>
                <a:cs typeface="+mn-cs"/>
              </a:rPr>
              <a:t>main memory, which, though small on a per-byte basis, begins to add up as we get</a:t>
            </a:r>
          </a:p>
          <a:p>
            <a:r>
              <a:rPr lang="en-US" sz="1200" kern="1200" baseline="0" dirty="0" smtClean="0">
                <a:solidFill>
                  <a:schemeClr val="tx1"/>
                </a:solidFill>
                <a:latin typeface="+mn-lt"/>
                <a:ea typeface="+mn-ea"/>
                <a:cs typeface="+mn-cs"/>
              </a:rPr>
              <a:t>into the gigabytes of storage. Second, the appetite of programs for memory has</a:t>
            </a:r>
          </a:p>
          <a:p>
            <a:r>
              <a:rPr lang="en-US" sz="1200" kern="1200" baseline="0" dirty="0" smtClean="0">
                <a:solidFill>
                  <a:schemeClr val="tx1"/>
                </a:solidFill>
                <a:latin typeface="+mn-lt"/>
                <a:ea typeface="+mn-ea"/>
                <a:cs typeface="+mn-cs"/>
              </a:rPr>
              <a:t>grown as fast as the cost of memory has dropped. So larger memory results in larger</a:t>
            </a:r>
          </a:p>
          <a:p>
            <a:r>
              <a:rPr lang="en-US" sz="1200" kern="1200" baseline="0" dirty="0" smtClean="0">
                <a:solidFill>
                  <a:schemeClr val="tx1"/>
                </a:solidFill>
                <a:latin typeface="+mn-lt"/>
                <a:ea typeface="+mn-ea"/>
                <a:cs typeface="+mn-cs"/>
              </a:rPr>
              <a:t>processes, not more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solution is swapping, which involves moving part or all of a process</a:t>
            </a:r>
          </a:p>
          <a:p>
            <a:r>
              <a:rPr lang="en-US" sz="1200" kern="1200" baseline="0" dirty="0" smtClean="0">
                <a:solidFill>
                  <a:schemeClr val="tx1"/>
                </a:solidFill>
                <a:latin typeface="+mn-lt"/>
                <a:ea typeface="+mn-ea"/>
                <a:cs typeface="+mn-cs"/>
              </a:rPr>
              <a:t>from main memory to disk. When none of the processes in main memory is in the</a:t>
            </a:r>
          </a:p>
          <a:p>
            <a:r>
              <a:rPr lang="en-US" sz="1200" kern="1200" baseline="0" dirty="0" smtClean="0">
                <a:solidFill>
                  <a:schemeClr val="tx1"/>
                </a:solidFill>
                <a:latin typeface="+mn-lt"/>
                <a:ea typeface="+mn-ea"/>
                <a:cs typeface="+mn-cs"/>
              </a:rPr>
              <a:t>Ready state, the OS swaps one of the blocked processes out on to disk into a suspend</a:t>
            </a:r>
          </a:p>
          <a:p>
            <a:r>
              <a:rPr lang="en-US" sz="1200" kern="1200" baseline="0" dirty="0" smtClean="0">
                <a:solidFill>
                  <a:schemeClr val="tx1"/>
                </a:solidFill>
                <a:latin typeface="+mn-lt"/>
                <a:ea typeface="+mn-ea"/>
                <a:cs typeface="+mn-cs"/>
              </a:rPr>
              <a:t>queue. This is a queue of existing processes that have been temporarily kicked</a:t>
            </a:r>
          </a:p>
          <a:p>
            <a:r>
              <a:rPr lang="en-US" sz="1200" kern="1200" baseline="0" dirty="0" smtClean="0">
                <a:solidFill>
                  <a:schemeClr val="tx1"/>
                </a:solidFill>
                <a:latin typeface="+mn-lt"/>
                <a:ea typeface="+mn-ea"/>
                <a:cs typeface="+mn-cs"/>
              </a:rPr>
              <a:t>out of main memory, or suspended. The OS then brings in another process from the</a:t>
            </a:r>
          </a:p>
          <a:p>
            <a:r>
              <a:rPr lang="en-US" sz="1200" kern="1200" baseline="0" dirty="0" smtClean="0">
                <a:solidFill>
                  <a:schemeClr val="tx1"/>
                </a:solidFill>
                <a:latin typeface="+mn-lt"/>
                <a:ea typeface="+mn-ea"/>
                <a:cs typeface="+mn-cs"/>
              </a:rPr>
              <a:t>suspend queue, or it honors a new-process request. Execution then continues with</a:t>
            </a:r>
          </a:p>
          <a:p>
            <a:r>
              <a:rPr lang="en-US" sz="1200" kern="1200" baseline="0" dirty="0" smtClean="0">
                <a:solidFill>
                  <a:schemeClr val="tx1"/>
                </a:solidFill>
                <a:latin typeface="+mn-lt"/>
                <a:ea typeface="+mn-ea"/>
                <a:cs typeface="+mn-cs"/>
              </a:rPr>
              <a:t>the newly arrived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Swapping, however, is an I/O operation, and therefore there is the potential</a:t>
            </a:r>
          </a:p>
          <a:p>
            <a:r>
              <a:rPr lang="en-US" sz="1200" kern="1200" baseline="0" dirty="0" smtClean="0">
                <a:solidFill>
                  <a:schemeClr val="tx1"/>
                </a:solidFill>
                <a:latin typeface="+mn-lt"/>
                <a:ea typeface="+mn-ea"/>
                <a:cs typeface="+mn-cs"/>
              </a:rPr>
              <a:t>for making the problem worse, not better. But because disk I/O is generally the</a:t>
            </a:r>
          </a:p>
          <a:p>
            <a:r>
              <a:rPr lang="en-US" sz="1200" kern="1200" baseline="0" dirty="0" smtClean="0">
                <a:solidFill>
                  <a:schemeClr val="tx1"/>
                </a:solidFill>
                <a:latin typeface="+mn-lt"/>
                <a:ea typeface="+mn-ea"/>
                <a:cs typeface="+mn-cs"/>
              </a:rPr>
              <a:t>fastest I/O on a system (e.g., compared to tape or printer I/O), swapping will usually</a:t>
            </a:r>
          </a:p>
          <a:p>
            <a:r>
              <a:rPr lang="en-US" sz="1200" kern="1200" baseline="0" dirty="0" smtClean="0">
                <a:solidFill>
                  <a:schemeClr val="tx1"/>
                </a:solidFill>
                <a:latin typeface="+mn-lt"/>
                <a:ea typeface="+mn-ea"/>
                <a:cs typeface="+mn-cs"/>
              </a:rPr>
              <a:t>enhance performance.</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the use of swapping as just described, one other state must be added to</a:t>
            </a:r>
          </a:p>
          <a:p>
            <a:r>
              <a:rPr lang="en-US" sz="1200" kern="1200" baseline="0" dirty="0" smtClean="0">
                <a:solidFill>
                  <a:schemeClr val="tx1"/>
                </a:solidFill>
                <a:latin typeface="+mn-lt"/>
                <a:ea typeface="+mn-ea"/>
                <a:cs typeface="+mn-cs"/>
              </a:rPr>
              <a:t>our process behavior model ( Figure 3.9a ): the Suspend state. When all of the processes</a:t>
            </a:r>
          </a:p>
          <a:p>
            <a:r>
              <a:rPr lang="en-US" sz="1200" kern="1200" baseline="0" dirty="0" smtClean="0">
                <a:solidFill>
                  <a:schemeClr val="tx1"/>
                </a:solidFill>
                <a:latin typeface="+mn-lt"/>
                <a:ea typeface="+mn-ea"/>
                <a:cs typeface="+mn-cs"/>
              </a:rPr>
              <a:t>in main memory are in the Blocked state, the OS can suspend one process by</a:t>
            </a:r>
          </a:p>
          <a:p>
            <a:r>
              <a:rPr lang="en-US" sz="1200" kern="1200" baseline="0" dirty="0" smtClean="0">
                <a:solidFill>
                  <a:schemeClr val="tx1"/>
                </a:solidFill>
                <a:latin typeface="+mn-lt"/>
                <a:ea typeface="+mn-ea"/>
                <a:cs typeface="+mn-cs"/>
              </a:rPr>
              <a:t>putting it in the Suspend state and transferring it to disk. The space that is freed in</a:t>
            </a:r>
          </a:p>
          <a:p>
            <a:r>
              <a:rPr lang="en-US" sz="1200" kern="1200" baseline="0" dirty="0" smtClean="0">
                <a:solidFill>
                  <a:schemeClr val="tx1"/>
                </a:solidFill>
                <a:latin typeface="+mn-lt"/>
                <a:ea typeface="+mn-ea"/>
                <a:cs typeface="+mn-cs"/>
              </a:rPr>
              <a:t>main memory can then be used to bring in another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When the OS has performed a swapping-out operation, it has two choices for</a:t>
            </a:r>
          </a:p>
          <a:p>
            <a:r>
              <a:rPr lang="en-US" sz="1200" kern="1200" baseline="0" dirty="0" smtClean="0">
                <a:solidFill>
                  <a:schemeClr val="tx1"/>
                </a:solidFill>
                <a:latin typeface="+mn-lt"/>
                <a:ea typeface="+mn-ea"/>
                <a:cs typeface="+mn-cs"/>
              </a:rPr>
              <a:t>selecting a process to bring into main memory: It can admit a newly created process</a:t>
            </a:r>
          </a:p>
          <a:p>
            <a:r>
              <a:rPr lang="en-US" sz="1200" kern="1200" baseline="0" dirty="0" smtClean="0">
                <a:solidFill>
                  <a:schemeClr val="tx1"/>
                </a:solidFill>
                <a:latin typeface="+mn-lt"/>
                <a:ea typeface="+mn-ea"/>
                <a:cs typeface="+mn-cs"/>
              </a:rPr>
              <a:t>or it can bring in a previously suspended process. It would appear that the preference</a:t>
            </a:r>
          </a:p>
          <a:p>
            <a:r>
              <a:rPr lang="en-US" sz="1200" kern="1200" baseline="0" dirty="0" smtClean="0">
                <a:solidFill>
                  <a:schemeClr val="tx1"/>
                </a:solidFill>
                <a:latin typeface="+mn-lt"/>
                <a:ea typeface="+mn-ea"/>
                <a:cs typeface="+mn-cs"/>
              </a:rPr>
              <a:t>should be to bring in a previously suspended process, to provide it with service</a:t>
            </a:r>
          </a:p>
          <a:p>
            <a:r>
              <a:rPr lang="en-US" sz="1200" kern="1200" baseline="0" dirty="0" smtClean="0">
                <a:solidFill>
                  <a:schemeClr val="tx1"/>
                </a:solidFill>
                <a:latin typeface="+mn-lt"/>
                <a:ea typeface="+mn-ea"/>
                <a:cs typeface="+mn-cs"/>
              </a:rPr>
              <a:t>rather than increasing the total load on the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But this line of reasoning presents a difficulty. All of the processes that have</a:t>
            </a:r>
          </a:p>
          <a:p>
            <a:r>
              <a:rPr lang="en-US" sz="1200" kern="1200" baseline="0" dirty="0" smtClean="0">
                <a:solidFill>
                  <a:schemeClr val="tx1"/>
                </a:solidFill>
                <a:latin typeface="+mn-lt"/>
                <a:ea typeface="+mn-ea"/>
                <a:cs typeface="+mn-cs"/>
              </a:rPr>
              <a:t>been suspended were in the Blocked state at the time of suspension. It clearly would</a:t>
            </a:r>
          </a:p>
          <a:p>
            <a:r>
              <a:rPr lang="en-US" sz="1200" kern="1200" baseline="0" dirty="0" smtClean="0">
                <a:solidFill>
                  <a:schemeClr val="tx1"/>
                </a:solidFill>
                <a:latin typeface="+mn-lt"/>
                <a:ea typeface="+mn-ea"/>
                <a:cs typeface="+mn-cs"/>
              </a:rPr>
              <a:t>not do any good to bring a blocked process back into main memory, because it is</a:t>
            </a:r>
          </a:p>
          <a:p>
            <a:r>
              <a:rPr lang="en-US" sz="1200" kern="1200" baseline="0" dirty="0" smtClean="0">
                <a:solidFill>
                  <a:schemeClr val="tx1"/>
                </a:solidFill>
                <a:latin typeface="+mn-lt"/>
                <a:ea typeface="+mn-ea"/>
                <a:cs typeface="+mn-cs"/>
              </a:rPr>
              <a:t>still not ready for execution. Recognize, however, that each process in the Suspend</a:t>
            </a:r>
          </a:p>
          <a:p>
            <a:r>
              <a:rPr lang="en-US" sz="1200" kern="1200" baseline="0" dirty="0" smtClean="0">
                <a:solidFill>
                  <a:schemeClr val="tx1"/>
                </a:solidFill>
                <a:latin typeface="+mn-lt"/>
                <a:ea typeface="+mn-ea"/>
                <a:cs typeface="+mn-cs"/>
              </a:rPr>
              <a:t>state was originally blocked on a particular event. When that event occurs, the process</a:t>
            </a:r>
          </a:p>
          <a:p>
            <a:r>
              <a:rPr lang="en-US" sz="1200" kern="1200" baseline="0" dirty="0" smtClean="0">
                <a:solidFill>
                  <a:schemeClr val="tx1"/>
                </a:solidFill>
                <a:latin typeface="+mn-lt"/>
                <a:ea typeface="+mn-ea"/>
                <a:cs typeface="+mn-cs"/>
              </a:rPr>
              <a:t>is not blocked and is potentially available for execution.</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Let us look now, in Figure 3.9b , at the state transition model that we have</a:t>
            </a:r>
          </a:p>
          <a:p>
            <a:r>
              <a:rPr lang="en-US" sz="1200" kern="1200" baseline="0" dirty="0" smtClean="0">
                <a:solidFill>
                  <a:schemeClr val="tx1"/>
                </a:solidFill>
                <a:latin typeface="+mn-lt"/>
                <a:ea typeface="+mn-ea"/>
                <a:cs typeface="+mn-cs"/>
              </a:rPr>
              <a:t>developed. (The dashed lines in the figure indicate possible but not necessary transitions.)</a:t>
            </a:r>
          </a:p>
          <a:p>
            <a:r>
              <a:rPr lang="en-US" sz="1200" kern="1200" baseline="0" dirty="0" smtClean="0">
                <a:solidFill>
                  <a:schemeClr val="tx1"/>
                </a:solidFill>
                <a:latin typeface="+mn-lt"/>
                <a:ea typeface="+mn-ea"/>
                <a:cs typeface="+mn-cs"/>
              </a:rPr>
              <a:t>Important new transitions are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Blocked : Blocked/Suspend: If there are no ready processes, then at least</a:t>
            </a:r>
          </a:p>
          <a:p>
            <a:r>
              <a:rPr lang="en-US" sz="1200" kern="1200" baseline="0" dirty="0" smtClean="0">
                <a:solidFill>
                  <a:schemeClr val="tx1"/>
                </a:solidFill>
                <a:latin typeface="+mn-lt"/>
                <a:ea typeface="+mn-ea"/>
                <a:cs typeface="+mn-cs"/>
              </a:rPr>
              <a:t>one blocked process is swapped out to make room for another process that</a:t>
            </a:r>
          </a:p>
          <a:p>
            <a:r>
              <a:rPr lang="en-US" sz="1200" kern="1200" baseline="0" dirty="0" smtClean="0">
                <a:solidFill>
                  <a:schemeClr val="tx1"/>
                </a:solidFill>
                <a:latin typeface="+mn-lt"/>
                <a:ea typeface="+mn-ea"/>
                <a:cs typeface="+mn-cs"/>
              </a:rPr>
              <a:t>is not blocked. This transition can be made even if there are ready processes</a:t>
            </a:r>
          </a:p>
          <a:p>
            <a:r>
              <a:rPr lang="en-US" sz="1200" kern="1200" baseline="0" dirty="0" smtClean="0">
                <a:solidFill>
                  <a:schemeClr val="tx1"/>
                </a:solidFill>
                <a:latin typeface="+mn-lt"/>
                <a:ea typeface="+mn-ea"/>
                <a:cs typeface="+mn-cs"/>
              </a:rPr>
              <a:t>available, if the OS determines that the currently running process or a ready</a:t>
            </a:r>
          </a:p>
          <a:p>
            <a:r>
              <a:rPr lang="en-US" sz="1200" kern="1200" baseline="0" dirty="0" smtClean="0">
                <a:solidFill>
                  <a:schemeClr val="tx1"/>
                </a:solidFill>
                <a:latin typeface="+mn-lt"/>
                <a:ea typeface="+mn-ea"/>
                <a:cs typeface="+mn-cs"/>
              </a:rPr>
              <a:t>process that it would like to dispatch requires more main memory to maintain</a:t>
            </a:r>
          </a:p>
          <a:p>
            <a:r>
              <a:rPr lang="en-US" sz="1200" kern="1200" baseline="0" dirty="0" smtClean="0">
                <a:solidFill>
                  <a:schemeClr val="tx1"/>
                </a:solidFill>
                <a:latin typeface="+mn-lt"/>
                <a:ea typeface="+mn-ea"/>
                <a:cs typeface="+mn-cs"/>
              </a:rPr>
              <a:t>adequate performance.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Blocked/Suspend : Ready/Suspend: A process in the Blocked/Suspend state</a:t>
            </a:r>
          </a:p>
          <a:p>
            <a:r>
              <a:rPr lang="en-US" sz="1200" kern="1200" baseline="0" dirty="0" smtClean="0">
                <a:solidFill>
                  <a:schemeClr val="tx1"/>
                </a:solidFill>
                <a:latin typeface="+mn-lt"/>
                <a:ea typeface="+mn-ea"/>
                <a:cs typeface="+mn-cs"/>
              </a:rPr>
              <a:t>is moved to the Ready/Suspend state when the event for which it has been</a:t>
            </a:r>
          </a:p>
          <a:p>
            <a:r>
              <a:rPr lang="en-US" sz="1200" kern="1200" baseline="0" dirty="0" smtClean="0">
                <a:solidFill>
                  <a:schemeClr val="tx1"/>
                </a:solidFill>
                <a:latin typeface="+mn-lt"/>
                <a:ea typeface="+mn-ea"/>
                <a:cs typeface="+mn-cs"/>
              </a:rPr>
              <a:t>waiting occurs. Note that this requires that the state information concerning</a:t>
            </a:r>
          </a:p>
          <a:p>
            <a:r>
              <a:rPr lang="en-US" sz="1200" kern="1200" baseline="0" dirty="0" smtClean="0">
                <a:solidFill>
                  <a:schemeClr val="tx1"/>
                </a:solidFill>
                <a:latin typeface="+mn-lt"/>
                <a:ea typeface="+mn-ea"/>
                <a:cs typeface="+mn-cs"/>
              </a:rPr>
              <a:t>suspended processes must be accessible to the OS.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Ready/Suspend : Ready: When there are no ready processes in main memory,</a:t>
            </a:r>
          </a:p>
          <a:p>
            <a:r>
              <a:rPr lang="en-US" sz="1200" kern="1200" baseline="0" dirty="0" smtClean="0">
                <a:solidFill>
                  <a:schemeClr val="tx1"/>
                </a:solidFill>
                <a:latin typeface="+mn-lt"/>
                <a:ea typeface="+mn-ea"/>
                <a:cs typeface="+mn-cs"/>
              </a:rPr>
              <a:t>the OS will need to bring one in to continue execution. In addition, it</a:t>
            </a:r>
          </a:p>
          <a:p>
            <a:r>
              <a:rPr lang="en-US" sz="1200" kern="1200" baseline="0" dirty="0" smtClean="0">
                <a:solidFill>
                  <a:schemeClr val="tx1"/>
                </a:solidFill>
                <a:latin typeface="+mn-lt"/>
                <a:ea typeface="+mn-ea"/>
                <a:cs typeface="+mn-cs"/>
              </a:rPr>
              <a:t>might be the case that a process in the Ready/Suspend state has higher priority</a:t>
            </a:r>
          </a:p>
          <a:p>
            <a:r>
              <a:rPr lang="en-US" sz="1200" kern="1200" baseline="0" dirty="0" smtClean="0">
                <a:solidFill>
                  <a:schemeClr val="tx1"/>
                </a:solidFill>
                <a:latin typeface="+mn-lt"/>
                <a:ea typeface="+mn-ea"/>
                <a:cs typeface="+mn-cs"/>
              </a:rPr>
              <a:t>than any of the processes in the Ready state. In that case, the OS designer may</a:t>
            </a:r>
          </a:p>
          <a:p>
            <a:r>
              <a:rPr lang="en-US" sz="1200" kern="1200" baseline="0" dirty="0" smtClean="0">
                <a:solidFill>
                  <a:schemeClr val="tx1"/>
                </a:solidFill>
                <a:latin typeface="+mn-lt"/>
                <a:ea typeface="+mn-ea"/>
                <a:cs typeface="+mn-cs"/>
              </a:rPr>
              <a:t>dictate that it is more important to get at the higher-priority process than to</a:t>
            </a:r>
          </a:p>
          <a:p>
            <a:r>
              <a:rPr lang="en-US" sz="1200" kern="1200" baseline="0" dirty="0" smtClean="0">
                <a:solidFill>
                  <a:schemeClr val="tx1"/>
                </a:solidFill>
                <a:latin typeface="+mn-lt"/>
                <a:ea typeface="+mn-ea"/>
                <a:cs typeface="+mn-cs"/>
              </a:rPr>
              <a:t>minimize swapping.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Ready : Ready/Suspend: Normally, the OS would prefer to suspend a</a:t>
            </a:r>
          </a:p>
          <a:p>
            <a:r>
              <a:rPr lang="en-US" sz="1200" kern="1200" baseline="0" dirty="0" smtClean="0">
                <a:solidFill>
                  <a:schemeClr val="tx1"/>
                </a:solidFill>
                <a:latin typeface="+mn-lt"/>
                <a:ea typeface="+mn-ea"/>
                <a:cs typeface="+mn-cs"/>
              </a:rPr>
              <a:t>blocked process rather than a ready one, because the ready process can now</a:t>
            </a:r>
          </a:p>
          <a:p>
            <a:r>
              <a:rPr lang="en-US" sz="1200" kern="1200" baseline="0" dirty="0" smtClean="0">
                <a:solidFill>
                  <a:schemeClr val="tx1"/>
                </a:solidFill>
                <a:latin typeface="+mn-lt"/>
                <a:ea typeface="+mn-ea"/>
                <a:cs typeface="+mn-cs"/>
              </a:rPr>
              <a:t>be executed, whereas the blocked process is taking up main memory space</a:t>
            </a:r>
          </a:p>
          <a:p>
            <a:r>
              <a:rPr lang="en-US" sz="1200" kern="1200" baseline="0" dirty="0" smtClean="0">
                <a:solidFill>
                  <a:schemeClr val="tx1"/>
                </a:solidFill>
                <a:latin typeface="+mn-lt"/>
                <a:ea typeface="+mn-ea"/>
                <a:cs typeface="+mn-cs"/>
              </a:rPr>
              <a:t>and cannot be executed. However, it may be necessary to suspend a ready</a:t>
            </a:r>
          </a:p>
          <a:p>
            <a:r>
              <a:rPr lang="en-US" sz="1200" kern="1200" baseline="0" dirty="0" smtClean="0">
                <a:solidFill>
                  <a:schemeClr val="tx1"/>
                </a:solidFill>
                <a:latin typeface="+mn-lt"/>
                <a:ea typeface="+mn-ea"/>
                <a:cs typeface="+mn-cs"/>
              </a:rPr>
              <a:t>process if that is the only way to free up a sufficiently large block of main</a:t>
            </a:r>
          </a:p>
          <a:p>
            <a:r>
              <a:rPr lang="en-US" sz="1200" kern="1200" baseline="0" dirty="0" smtClean="0">
                <a:solidFill>
                  <a:schemeClr val="tx1"/>
                </a:solidFill>
                <a:latin typeface="+mn-lt"/>
                <a:ea typeface="+mn-ea"/>
                <a:cs typeface="+mn-cs"/>
              </a:rPr>
              <a:t>memory. Also, the OS may choose to suspend a lower–priority ready process</a:t>
            </a:r>
          </a:p>
          <a:p>
            <a:r>
              <a:rPr lang="en-US" sz="1200" kern="1200" baseline="0" dirty="0" smtClean="0">
                <a:solidFill>
                  <a:schemeClr val="tx1"/>
                </a:solidFill>
                <a:latin typeface="+mn-lt"/>
                <a:ea typeface="+mn-ea"/>
                <a:cs typeface="+mn-cs"/>
              </a:rPr>
              <a:t>rather than a higher–priority blocked process if it believes that the blocked</a:t>
            </a:r>
          </a:p>
          <a:p>
            <a:r>
              <a:rPr lang="en-US" sz="1200" kern="1200" baseline="0" dirty="0" smtClean="0">
                <a:solidFill>
                  <a:schemeClr val="tx1"/>
                </a:solidFill>
                <a:latin typeface="+mn-lt"/>
                <a:ea typeface="+mn-ea"/>
                <a:cs typeface="+mn-cs"/>
              </a:rPr>
              <a:t>process will be ready soon.</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can generalize the concept of a suspended process. Let us define a</a:t>
            </a:r>
          </a:p>
          <a:p>
            <a:r>
              <a:rPr lang="en-US" sz="1200" kern="1200" baseline="0" dirty="0" smtClean="0">
                <a:solidFill>
                  <a:schemeClr val="tx1"/>
                </a:solidFill>
                <a:latin typeface="+mn-lt"/>
                <a:ea typeface="+mn-ea"/>
                <a:cs typeface="+mn-cs"/>
              </a:rPr>
              <a:t>suspended process as having the following characteristics:</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The process is not immediately available for execution.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The process may or may not be waiting on an event. If it is, this blocked condition</a:t>
            </a:r>
          </a:p>
          <a:p>
            <a:r>
              <a:rPr lang="en-US" sz="1200" kern="1200" baseline="0" dirty="0" smtClean="0">
                <a:solidFill>
                  <a:schemeClr val="tx1"/>
                </a:solidFill>
                <a:latin typeface="+mn-lt"/>
                <a:ea typeface="+mn-ea"/>
                <a:cs typeface="+mn-cs"/>
              </a:rPr>
              <a:t>is independent of the suspend condition, and occurrence of the blocking</a:t>
            </a:r>
          </a:p>
          <a:p>
            <a:r>
              <a:rPr lang="en-US" sz="1200" kern="1200" baseline="0" dirty="0" smtClean="0">
                <a:solidFill>
                  <a:schemeClr val="tx1"/>
                </a:solidFill>
                <a:latin typeface="+mn-lt"/>
                <a:ea typeface="+mn-ea"/>
                <a:cs typeface="+mn-cs"/>
              </a:rPr>
              <a:t>event does not enable the process to be executed immediately.</a:t>
            </a:r>
          </a:p>
          <a:p>
            <a:r>
              <a:rPr lang="en-US" sz="1200" kern="1200" baseline="0" dirty="0" smtClean="0">
                <a:solidFill>
                  <a:schemeClr val="tx1"/>
                </a:solidFill>
                <a:latin typeface="+mn-lt"/>
                <a:ea typeface="+mn-ea"/>
                <a:cs typeface="+mn-cs"/>
              </a:rPr>
              <a:t>The process was placed in a suspended state by an agent: either itself, a parent</a:t>
            </a:r>
          </a:p>
          <a:p>
            <a:r>
              <a:rPr lang="en-US" sz="1200" kern="1200" baseline="0" dirty="0" smtClean="0">
                <a:solidFill>
                  <a:schemeClr val="tx1"/>
                </a:solidFill>
                <a:latin typeface="+mn-lt"/>
                <a:ea typeface="+mn-ea"/>
                <a:cs typeface="+mn-cs"/>
              </a:rPr>
              <a:t>process, or the OS, for the purpose of preventing its execution.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4. The process may not be removed from this state until the agent explicitly</a:t>
            </a:r>
          </a:p>
          <a:p>
            <a:r>
              <a:rPr lang="en-US" sz="1200" kern="1200" baseline="0" dirty="0" smtClean="0">
                <a:solidFill>
                  <a:schemeClr val="tx1"/>
                </a:solidFill>
                <a:latin typeface="+mn-lt"/>
                <a:ea typeface="+mn-ea"/>
                <a:cs typeface="+mn-cs"/>
              </a:rPr>
              <a:t>orders the removal.</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3.3 lists some reasons for the suspension of a process. One reason that</a:t>
            </a:r>
          </a:p>
          <a:p>
            <a:r>
              <a:rPr lang="en-US" sz="1200" kern="1200" baseline="0" dirty="0" smtClean="0">
                <a:solidFill>
                  <a:schemeClr val="tx1"/>
                </a:solidFill>
                <a:latin typeface="+mn-lt"/>
                <a:ea typeface="+mn-ea"/>
                <a:cs typeface="+mn-cs"/>
              </a:rPr>
              <a:t>we have discussed is to provide memory space either to bring in a Ready/Suspended</a:t>
            </a:r>
          </a:p>
          <a:p>
            <a:r>
              <a:rPr lang="en-US" sz="1200" kern="1200" baseline="0" dirty="0" smtClean="0">
                <a:solidFill>
                  <a:schemeClr val="tx1"/>
                </a:solidFill>
                <a:latin typeface="+mn-lt"/>
                <a:ea typeface="+mn-ea"/>
                <a:cs typeface="+mn-cs"/>
              </a:rPr>
              <a:t>process or to increase the memory allocated to other Ready processes. The OS may</a:t>
            </a:r>
          </a:p>
          <a:p>
            <a:r>
              <a:rPr lang="en-US" sz="1200" kern="1200" baseline="0" dirty="0" smtClean="0">
                <a:solidFill>
                  <a:schemeClr val="tx1"/>
                </a:solidFill>
                <a:latin typeface="+mn-lt"/>
                <a:ea typeface="+mn-ea"/>
                <a:cs typeface="+mn-cs"/>
              </a:rPr>
              <a:t>have other motivations for suspending a process. For example, an auditing or tracing</a:t>
            </a:r>
          </a:p>
          <a:p>
            <a:r>
              <a:rPr lang="en-US" sz="1200" kern="1200" baseline="0" dirty="0" smtClean="0">
                <a:solidFill>
                  <a:schemeClr val="tx1"/>
                </a:solidFill>
                <a:latin typeface="+mn-lt"/>
                <a:ea typeface="+mn-ea"/>
                <a:cs typeface="+mn-cs"/>
              </a:rPr>
              <a:t>process may be employed to monitor activity on the system; the process may</a:t>
            </a:r>
          </a:p>
          <a:p>
            <a:r>
              <a:rPr lang="en-US" sz="1200" kern="1200" baseline="0" dirty="0" smtClean="0">
                <a:solidFill>
                  <a:schemeClr val="tx1"/>
                </a:solidFill>
                <a:latin typeface="+mn-lt"/>
                <a:ea typeface="+mn-ea"/>
                <a:cs typeface="+mn-cs"/>
              </a:rPr>
              <a:t>be used to record the level of utilization of various resources (processor, memory,</a:t>
            </a:r>
          </a:p>
          <a:p>
            <a:r>
              <a:rPr lang="en-US" sz="1200" kern="1200" baseline="0" dirty="0" smtClean="0">
                <a:solidFill>
                  <a:schemeClr val="tx1"/>
                </a:solidFill>
                <a:latin typeface="+mn-lt"/>
                <a:ea typeface="+mn-ea"/>
                <a:cs typeface="+mn-cs"/>
              </a:rPr>
              <a:t>channels) and the rate of progress of the user processes in the system. The OS,</a:t>
            </a:r>
          </a:p>
          <a:p>
            <a:r>
              <a:rPr lang="en-US" sz="1200" kern="1200" baseline="0" dirty="0" smtClean="0">
                <a:solidFill>
                  <a:schemeClr val="tx1"/>
                </a:solidFill>
                <a:latin typeface="+mn-lt"/>
                <a:ea typeface="+mn-ea"/>
                <a:cs typeface="+mn-cs"/>
              </a:rPr>
              <a:t>under operator control, may turn this process on and off from time to time. If the</a:t>
            </a:r>
          </a:p>
          <a:p>
            <a:r>
              <a:rPr lang="en-US" sz="1200" kern="1200" baseline="0" dirty="0" smtClean="0">
                <a:solidFill>
                  <a:schemeClr val="tx1"/>
                </a:solidFill>
                <a:latin typeface="+mn-lt"/>
                <a:ea typeface="+mn-ea"/>
                <a:cs typeface="+mn-cs"/>
              </a:rPr>
              <a:t>OS detects or suspects a problem, it may suspend a process. One example of this</a:t>
            </a:r>
          </a:p>
          <a:p>
            <a:r>
              <a:rPr lang="en-US" sz="1200" kern="1200" baseline="0" dirty="0" smtClean="0">
                <a:solidFill>
                  <a:schemeClr val="tx1"/>
                </a:solidFill>
                <a:latin typeface="+mn-lt"/>
                <a:ea typeface="+mn-ea"/>
                <a:cs typeface="+mn-cs"/>
              </a:rPr>
              <a:t>is deadlock, which is discussed in Chapter 6 . As another example, a problem is</a:t>
            </a:r>
          </a:p>
          <a:p>
            <a:r>
              <a:rPr lang="en-US" sz="1200" kern="1200" baseline="0" dirty="0" smtClean="0">
                <a:solidFill>
                  <a:schemeClr val="tx1"/>
                </a:solidFill>
                <a:latin typeface="+mn-lt"/>
                <a:ea typeface="+mn-ea"/>
                <a:cs typeface="+mn-cs"/>
              </a:rPr>
              <a:t>detected on a communications line, and the operator has the OS suspend the process</a:t>
            </a:r>
          </a:p>
          <a:p>
            <a:r>
              <a:rPr lang="en-US" sz="1200" kern="1200" baseline="0" dirty="0" smtClean="0">
                <a:solidFill>
                  <a:schemeClr val="tx1"/>
                </a:solidFill>
                <a:latin typeface="+mn-lt"/>
                <a:ea typeface="+mn-ea"/>
                <a:cs typeface="+mn-cs"/>
              </a:rPr>
              <a:t>that is using the line while some tests are run.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set of reasons concerns the actions of an interactive user. For example, if</a:t>
            </a:r>
          </a:p>
          <a:p>
            <a:r>
              <a:rPr lang="en-US" sz="1200" kern="1200" baseline="0" dirty="0" smtClean="0">
                <a:solidFill>
                  <a:schemeClr val="tx1"/>
                </a:solidFill>
                <a:latin typeface="+mn-lt"/>
                <a:ea typeface="+mn-ea"/>
                <a:cs typeface="+mn-cs"/>
              </a:rPr>
              <a:t>a user suspects a bug in the program, he or she may debug the program by suspending</a:t>
            </a:r>
          </a:p>
          <a:p>
            <a:r>
              <a:rPr lang="en-US" sz="1200" kern="1200" baseline="0" dirty="0" smtClean="0">
                <a:solidFill>
                  <a:schemeClr val="tx1"/>
                </a:solidFill>
                <a:latin typeface="+mn-lt"/>
                <a:ea typeface="+mn-ea"/>
                <a:cs typeface="+mn-cs"/>
              </a:rPr>
              <a:t>its execution, examining and modifying the program or data, and resuming execution.</a:t>
            </a:r>
          </a:p>
          <a:p>
            <a:r>
              <a:rPr lang="en-US" sz="1200" kern="1200" baseline="0" dirty="0" smtClean="0">
                <a:solidFill>
                  <a:schemeClr val="tx1"/>
                </a:solidFill>
                <a:latin typeface="+mn-lt"/>
                <a:ea typeface="+mn-ea"/>
                <a:cs typeface="+mn-cs"/>
              </a:rPr>
              <a:t>Or there may be a background process that is collecting trace or accounting statistics,</a:t>
            </a:r>
          </a:p>
          <a:p>
            <a:r>
              <a:rPr lang="en-US" sz="1200" kern="1200" baseline="0" dirty="0" smtClean="0">
                <a:solidFill>
                  <a:schemeClr val="tx1"/>
                </a:solidFill>
                <a:latin typeface="+mn-lt"/>
                <a:ea typeface="+mn-ea"/>
                <a:cs typeface="+mn-cs"/>
              </a:rPr>
              <a:t>which the user may wish to be able to turn on and off.</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Timing considerations may also lead to a swapping decision. For example, if a</a:t>
            </a:r>
          </a:p>
          <a:p>
            <a:r>
              <a:rPr lang="en-US" sz="1200" kern="1200" baseline="0" dirty="0" smtClean="0">
                <a:solidFill>
                  <a:schemeClr val="tx1"/>
                </a:solidFill>
                <a:latin typeface="+mn-lt"/>
                <a:ea typeface="+mn-ea"/>
                <a:cs typeface="+mn-cs"/>
              </a:rPr>
              <a:t>process is to be activated periodically but is idle most of the time, then it should be</a:t>
            </a:r>
          </a:p>
          <a:p>
            <a:r>
              <a:rPr lang="en-US" sz="1200" kern="1200" baseline="0" dirty="0" smtClean="0">
                <a:solidFill>
                  <a:schemeClr val="tx1"/>
                </a:solidFill>
                <a:latin typeface="+mn-lt"/>
                <a:ea typeface="+mn-ea"/>
                <a:cs typeface="+mn-cs"/>
              </a:rPr>
              <a:t>swapped out between uses. A program that monitors utilization or user activity is</a:t>
            </a:r>
          </a:p>
          <a:p>
            <a:r>
              <a:rPr lang="en-US" sz="1200" kern="1200" baseline="0" dirty="0" smtClean="0">
                <a:solidFill>
                  <a:schemeClr val="tx1"/>
                </a:solidFill>
                <a:latin typeface="+mn-lt"/>
                <a:ea typeface="+mn-ea"/>
                <a:cs typeface="+mn-cs"/>
              </a:rPr>
              <a:t>an example.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Finally, a parent process may wish to suspend a descendent process. For example,</a:t>
            </a:r>
          </a:p>
          <a:p>
            <a:r>
              <a:rPr lang="en-US" sz="1200" kern="1200" baseline="0" dirty="0" smtClean="0">
                <a:solidFill>
                  <a:schemeClr val="tx1"/>
                </a:solidFill>
                <a:latin typeface="+mn-lt"/>
                <a:ea typeface="+mn-ea"/>
                <a:cs typeface="+mn-cs"/>
              </a:rPr>
              <a:t>process A may spawn process B to perform a file read. Subsequently, process B</a:t>
            </a:r>
          </a:p>
          <a:p>
            <a:r>
              <a:rPr lang="en-US" sz="1200" kern="1200" baseline="0" dirty="0" smtClean="0">
                <a:solidFill>
                  <a:schemeClr val="tx1"/>
                </a:solidFill>
                <a:latin typeface="+mn-lt"/>
                <a:ea typeface="+mn-ea"/>
                <a:cs typeface="+mn-cs"/>
              </a:rPr>
              <a:t>encounters an error in the file read procedure and reports this to process A. Process</a:t>
            </a:r>
          </a:p>
          <a:p>
            <a:r>
              <a:rPr lang="en-US" sz="1200" kern="1200" baseline="0" dirty="0" smtClean="0">
                <a:solidFill>
                  <a:schemeClr val="tx1"/>
                </a:solidFill>
                <a:latin typeface="+mn-lt"/>
                <a:ea typeface="+mn-ea"/>
                <a:cs typeface="+mn-cs"/>
              </a:rPr>
              <a:t>A suspends process B to investigate the cause.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all of these cases, the activation of a suspended process is requested by the</a:t>
            </a:r>
          </a:p>
          <a:p>
            <a:r>
              <a:rPr lang="en-US" sz="1200" kern="1200" baseline="0" dirty="0" smtClean="0">
                <a:solidFill>
                  <a:schemeClr val="tx1"/>
                </a:solidFill>
                <a:latin typeface="+mn-lt"/>
                <a:ea typeface="+mn-ea"/>
                <a:cs typeface="+mn-cs"/>
              </a:rPr>
              <a:t>agent that initially requested the suspension.</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OS controls events within the computer system. It schedules and dispatches</a:t>
            </a:r>
          </a:p>
          <a:p>
            <a:r>
              <a:rPr lang="en-US" sz="1200" kern="1200" baseline="0" dirty="0" smtClean="0">
                <a:solidFill>
                  <a:schemeClr val="tx1"/>
                </a:solidFill>
                <a:latin typeface="+mn-lt"/>
                <a:ea typeface="+mn-ea"/>
                <a:cs typeface="+mn-cs"/>
              </a:rPr>
              <a:t>processes for execution by the processor, allocates resources to processes, and</a:t>
            </a:r>
          </a:p>
          <a:p>
            <a:r>
              <a:rPr lang="en-US" sz="1200" kern="1200" baseline="0" dirty="0" smtClean="0">
                <a:solidFill>
                  <a:schemeClr val="tx1"/>
                </a:solidFill>
                <a:latin typeface="+mn-lt"/>
                <a:ea typeface="+mn-ea"/>
                <a:cs typeface="+mn-cs"/>
              </a:rPr>
              <a:t>responds to requests by user processes for basic services. Fundamentally, we can</a:t>
            </a:r>
          </a:p>
          <a:p>
            <a:r>
              <a:rPr lang="en-US" sz="1200" kern="1200" baseline="0" dirty="0" smtClean="0">
                <a:solidFill>
                  <a:schemeClr val="tx1"/>
                </a:solidFill>
                <a:latin typeface="+mn-lt"/>
                <a:ea typeface="+mn-ea"/>
                <a:cs typeface="+mn-cs"/>
              </a:rPr>
              <a:t>think of the OS as that entity that manages the use of system resources by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concept is illustrated in Figure 3.10 . In a multiprogramming environment,</a:t>
            </a:r>
          </a:p>
          <a:p>
            <a:r>
              <a:rPr lang="en-US" sz="1200" kern="1200" baseline="0" dirty="0" smtClean="0">
                <a:solidFill>
                  <a:schemeClr val="tx1"/>
                </a:solidFill>
                <a:latin typeface="+mn-lt"/>
                <a:ea typeface="+mn-ea"/>
                <a:cs typeface="+mn-cs"/>
              </a:rPr>
              <a:t>there are a number of processes (P </a:t>
            </a:r>
            <a:r>
              <a:rPr lang="en-US" sz="1200" kern="1200" baseline="-25000" dirty="0" smtClean="0">
                <a:solidFill>
                  <a:schemeClr val="tx1"/>
                </a:solidFill>
                <a:latin typeface="+mn-lt"/>
                <a:ea typeface="+mn-ea"/>
                <a:cs typeface="+mn-cs"/>
              </a:rPr>
              <a:t>1</a:t>
            </a:r>
            <a:r>
              <a:rPr lang="en-US" sz="1200" kern="1200" baseline="0" dirty="0" smtClean="0">
                <a:solidFill>
                  <a:schemeClr val="tx1"/>
                </a:solidFill>
                <a:latin typeface="+mn-lt"/>
                <a:ea typeface="+mn-ea"/>
                <a:cs typeface="+mn-cs"/>
              </a:rPr>
              <a:t> ,…, P </a:t>
            </a:r>
            <a:r>
              <a:rPr lang="en-US" sz="1200" kern="1200" baseline="-25000" dirty="0"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that have been created and exist in</a:t>
            </a:r>
          </a:p>
          <a:p>
            <a:r>
              <a:rPr lang="en-US" sz="1200" kern="1200" baseline="0" dirty="0" smtClean="0">
                <a:solidFill>
                  <a:schemeClr val="tx1"/>
                </a:solidFill>
                <a:latin typeface="+mn-lt"/>
                <a:ea typeface="+mn-ea"/>
                <a:cs typeface="+mn-cs"/>
              </a:rPr>
              <a:t>virtual memory. Each process, during the course of its execution, needs access to</a:t>
            </a:r>
          </a:p>
          <a:p>
            <a:r>
              <a:rPr lang="en-US" sz="1200" kern="1200" baseline="0" dirty="0" smtClean="0">
                <a:solidFill>
                  <a:schemeClr val="tx1"/>
                </a:solidFill>
                <a:latin typeface="+mn-lt"/>
                <a:ea typeface="+mn-ea"/>
                <a:cs typeface="+mn-cs"/>
              </a:rPr>
              <a:t>certain system resources, including the processor, I/O devices, and main memory. In</a:t>
            </a:r>
          </a:p>
          <a:p>
            <a:r>
              <a:rPr lang="en-US" sz="1200" kern="1200" baseline="0" dirty="0" smtClean="0">
                <a:solidFill>
                  <a:schemeClr val="tx1"/>
                </a:solidFill>
                <a:latin typeface="+mn-lt"/>
                <a:ea typeface="+mn-ea"/>
                <a:cs typeface="+mn-cs"/>
              </a:rPr>
              <a:t>the figure, process P </a:t>
            </a:r>
            <a:r>
              <a:rPr lang="en-US" sz="1200" kern="1200" baseline="-25000" dirty="0" smtClean="0">
                <a:solidFill>
                  <a:schemeClr val="tx1"/>
                </a:solidFill>
                <a:latin typeface="+mn-lt"/>
                <a:ea typeface="+mn-ea"/>
                <a:cs typeface="+mn-cs"/>
              </a:rPr>
              <a:t>1</a:t>
            </a:r>
            <a:r>
              <a:rPr lang="en-US" sz="1200" kern="1200" baseline="0" dirty="0" smtClean="0">
                <a:solidFill>
                  <a:schemeClr val="tx1"/>
                </a:solidFill>
                <a:latin typeface="+mn-lt"/>
                <a:ea typeface="+mn-ea"/>
                <a:cs typeface="+mn-cs"/>
              </a:rPr>
              <a:t> is running; at least part of the process is in main memory, and</a:t>
            </a:r>
          </a:p>
          <a:p>
            <a:r>
              <a:rPr lang="en-US" sz="1200" kern="1200" baseline="0" dirty="0" smtClean="0">
                <a:solidFill>
                  <a:schemeClr val="tx1"/>
                </a:solidFill>
                <a:latin typeface="+mn-lt"/>
                <a:ea typeface="+mn-ea"/>
                <a:cs typeface="+mn-cs"/>
              </a:rPr>
              <a:t>it has control of two I/O devices. Process P </a:t>
            </a:r>
            <a:r>
              <a:rPr lang="en-US" sz="1200" kern="1200" baseline="-25000" dirty="0" smtClean="0">
                <a:solidFill>
                  <a:schemeClr val="tx1"/>
                </a:solidFill>
                <a:latin typeface="+mn-lt"/>
                <a:ea typeface="+mn-ea"/>
                <a:cs typeface="+mn-cs"/>
              </a:rPr>
              <a:t>2</a:t>
            </a:r>
            <a:r>
              <a:rPr lang="en-US" sz="1200" kern="1200" baseline="0" dirty="0" smtClean="0">
                <a:solidFill>
                  <a:schemeClr val="tx1"/>
                </a:solidFill>
                <a:latin typeface="+mn-lt"/>
                <a:ea typeface="+mn-ea"/>
                <a:cs typeface="+mn-cs"/>
              </a:rPr>
              <a:t> is also in main memory but is blocked</a:t>
            </a:r>
          </a:p>
          <a:p>
            <a:r>
              <a:rPr lang="en-US" sz="1200" kern="1200" baseline="0" dirty="0" smtClean="0">
                <a:solidFill>
                  <a:schemeClr val="tx1"/>
                </a:solidFill>
                <a:latin typeface="+mn-lt"/>
                <a:ea typeface="+mn-ea"/>
                <a:cs typeface="+mn-cs"/>
              </a:rPr>
              <a:t>waiting for an I/O device allocated to P </a:t>
            </a:r>
            <a:r>
              <a:rPr lang="en-US" sz="1200" kern="1200" baseline="-25000" dirty="0" smtClean="0">
                <a:solidFill>
                  <a:schemeClr val="tx1"/>
                </a:solidFill>
                <a:latin typeface="+mn-lt"/>
                <a:ea typeface="+mn-ea"/>
                <a:cs typeface="+mn-cs"/>
              </a:rPr>
              <a:t>1</a:t>
            </a:r>
            <a:r>
              <a:rPr lang="en-US" sz="1200" kern="1200" baseline="0" dirty="0" smtClean="0">
                <a:solidFill>
                  <a:schemeClr val="tx1"/>
                </a:solidFill>
                <a:latin typeface="+mn-lt"/>
                <a:ea typeface="+mn-ea"/>
                <a:cs typeface="+mn-cs"/>
              </a:rPr>
              <a:t> . Process P </a:t>
            </a:r>
            <a:r>
              <a:rPr lang="en-US" sz="1200" kern="1200" baseline="-25000" dirty="0"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has been swapped out and is</a:t>
            </a:r>
          </a:p>
          <a:p>
            <a:r>
              <a:rPr lang="en-US" sz="1200" kern="1200" baseline="0" dirty="0" smtClean="0">
                <a:solidFill>
                  <a:schemeClr val="tx1"/>
                </a:solidFill>
                <a:latin typeface="+mn-lt"/>
                <a:ea typeface="+mn-ea"/>
                <a:cs typeface="+mn-cs"/>
              </a:rPr>
              <a:t>therefore suspended.</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If the OS is to manage processes and resources, it must have information about</a:t>
            </a:r>
          </a:p>
          <a:p>
            <a:r>
              <a:rPr lang="en-US" sz="1200" kern="1200" baseline="0" dirty="0" smtClean="0">
                <a:solidFill>
                  <a:schemeClr val="tx1"/>
                </a:solidFill>
                <a:latin typeface="+mn-lt"/>
                <a:ea typeface="+mn-ea"/>
                <a:cs typeface="+mn-cs"/>
              </a:rPr>
              <a:t>the current status of each process and resource. The universal approach to providing</a:t>
            </a:r>
          </a:p>
          <a:p>
            <a:r>
              <a:rPr lang="en-US" sz="1200" kern="1200" baseline="0" dirty="0" smtClean="0">
                <a:solidFill>
                  <a:schemeClr val="tx1"/>
                </a:solidFill>
                <a:latin typeface="+mn-lt"/>
                <a:ea typeface="+mn-ea"/>
                <a:cs typeface="+mn-cs"/>
              </a:rPr>
              <a:t>this information is straightforward: The OS constructs and maintains tables of</a:t>
            </a:r>
          </a:p>
          <a:p>
            <a:r>
              <a:rPr lang="en-US" sz="1200" kern="1200" baseline="0" dirty="0" smtClean="0">
                <a:solidFill>
                  <a:schemeClr val="tx1"/>
                </a:solidFill>
                <a:latin typeface="+mn-lt"/>
                <a:ea typeface="+mn-ea"/>
                <a:cs typeface="+mn-cs"/>
              </a:rPr>
              <a:t>information about each entity that it is managing. A general idea of the scope of this</a:t>
            </a:r>
          </a:p>
          <a:p>
            <a:r>
              <a:rPr lang="en-US" sz="1200" kern="1200" baseline="0" dirty="0" smtClean="0">
                <a:solidFill>
                  <a:schemeClr val="tx1"/>
                </a:solidFill>
                <a:latin typeface="+mn-lt"/>
                <a:ea typeface="+mn-ea"/>
                <a:cs typeface="+mn-cs"/>
              </a:rPr>
              <a:t>effort is indicated in Figure 3.11 , which shows four different types of tables maintained</a:t>
            </a:r>
          </a:p>
          <a:p>
            <a:r>
              <a:rPr lang="en-US" sz="1200" kern="1200" baseline="0" dirty="0" smtClean="0">
                <a:solidFill>
                  <a:schemeClr val="tx1"/>
                </a:solidFill>
                <a:latin typeface="+mn-lt"/>
                <a:ea typeface="+mn-ea"/>
                <a:cs typeface="+mn-cs"/>
              </a:rPr>
              <a:t>by the OS: memory, I/O, file, and process. Although the details will differ</a:t>
            </a:r>
          </a:p>
          <a:p>
            <a:r>
              <a:rPr lang="en-US" sz="1200" kern="1200" baseline="0" dirty="0" smtClean="0">
                <a:solidFill>
                  <a:schemeClr val="tx1"/>
                </a:solidFill>
                <a:latin typeface="+mn-lt"/>
                <a:ea typeface="+mn-ea"/>
                <a:cs typeface="+mn-cs"/>
              </a:rPr>
              <a:t>from one OS to another, fundamentally, all operating systems maintain information</a:t>
            </a:r>
          </a:p>
          <a:p>
            <a:r>
              <a:rPr lang="en-US" sz="1200" kern="1200" baseline="0" dirty="0" smtClean="0">
                <a:solidFill>
                  <a:schemeClr val="tx1"/>
                </a:solidFill>
                <a:latin typeface="+mn-lt"/>
                <a:ea typeface="+mn-ea"/>
                <a:cs typeface="+mn-cs"/>
              </a:rPr>
              <a:t>in these four categories.</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3.11 depicts the structure of the location information in the following</a:t>
            </a:r>
          </a:p>
          <a:p>
            <a:r>
              <a:rPr lang="en-US" sz="1200" kern="1200" baseline="0" dirty="0" smtClean="0">
                <a:solidFill>
                  <a:schemeClr val="tx1"/>
                </a:solidFill>
                <a:latin typeface="+mn-lt"/>
                <a:ea typeface="+mn-ea"/>
                <a:cs typeface="+mn-cs"/>
              </a:rPr>
              <a:t>way. There is a primary process table with one entry for each process. Each</a:t>
            </a:r>
          </a:p>
          <a:p>
            <a:r>
              <a:rPr lang="en-US" sz="1200" kern="1200" baseline="0" dirty="0" smtClean="0">
                <a:solidFill>
                  <a:schemeClr val="tx1"/>
                </a:solidFill>
                <a:latin typeface="+mn-lt"/>
                <a:ea typeface="+mn-ea"/>
                <a:cs typeface="+mn-cs"/>
              </a:rPr>
              <a:t>entry contains, at least, a pointer to a process image. If the process image contains</a:t>
            </a:r>
          </a:p>
          <a:p>
            <a:r>
              <a:rPr lang="en-US" sz="1200" kern="1200" baseline="0" dirty="0" smtClean="0">
                <a:solidFill>
                  <a:schemeClr val="tx1"/>
                </a:solidFill>
                <a:latin typeface="+mn-lt"/>
                <a:ea typeface="+mn-ea"/>
                <a:cs typeface="+mn-cs"/>
              </a:rPr>
              <a:t>multiple blocks, this information is contained directly in the primary process</a:t>
            </a:r>
          </a:p>
          <a:p>
            <a:r>
              <a:rPr lang="en-US" sz="1200" kern="1200" baseline="0" dirty="0" smtClean="0">
                <a:solidFill>
                  <a:schemeClr val="tx1"/>
                </a:solidFill>
                <a:latin typeface="+mn-lt"/>
                <a:ea typeface="+mn-ea"/>
                <a:cs typeface="+mn-cs"/>
              </a:rPr>
              <a:t>table or is available by cross-reference to entries in memory tables. Of course,</a:t>
            </a:r>
          </a:p>
          <a:p>
            <a:r>
              <a:rPr lang="en-US" sz="1200" kern="1200" baseline="0" dirty="0" smtClean="0">
                <a:solidFill>
                  <a:schemeClr val="tx1"/>
                </a:solidFill>
                <a:latin typeface="+mn-lt"/>
                <a:ea typeface="+mn-ea"/>
                <a:cs typeface="+mn-cs"/>
              </a:rPr>
              <a:t>this depiction is generic; a particular OS will have its own way of organizing the</a:t>
            </a:r>
          </a:p>
          <a:p>
            <a:r>
              <a:rPr lang="en-US" sz="1200" kern="1200" baseline="0" dirty="0" smtClean="0">
                <a:solidFill>
                  <a:schemeClr val="tx1"/>
                </a:solidFill>
                <a:latin typeface="+mn-lt"/>
                <a:ea typeface="+mn-ea"/>
                <a:cs typeface="+mn-cs"/>
              </a:rPr>
              <a:t>location information.</a:t>
            </a:r>
            <a:endParaRPr lang="en-US" b="1"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Memory tables are used to keep track of both main (real) and secondary</a:t>
            </a:r>
          </a:p>
          <a:p>
            <a:r>
              <a:rPr lang="en-US" sz="1200" kern="1200" baseline="0" dirty="0" smtClean="0">
                <a:solidFill>
                  <a:schemeClr val="tx1"/>
                </a:solidFill>
                <a:latin typeface="+mn-lt"/>
                <a:ea typeface="+mn-ea"/>
                <a:cs typeface="+mn-cs"/>
              </a:rPr>
              <a:t>(virtual) memory. Some of main memory is reserved for use by the OS; the</a:t>
            </a:r>
          </a:p>
          <a:p>
            <a:r>
              <a:rPr lang="en-US" sz="1200" kern="1200" baseline="0" dirty="0" smtClean="0">
                <a:solidFill>
                  <a:schemeClr val="tx1"/>
                </a:solidFill>
                <a:latin typeface="+mn-lt"/>
                <a:ea typeface="+mn-ea"/>
                <a:cs typeface="+mn-cs"/>
              </a:rPr>
              <a:t>remainder is available for use by processes. Processes are maintained on secondary</a:t>
            </a:r>
          </a:p>
          <a:p>
            <a:r>
              <a:rPr lang="en-US" sz="1200" kern="1200" baseline="0" dirty="0" smtClean="0">
                <a:solidFill>
                  <a:schemeClr val="tx1"/>
                </a:solidFill>
                <a:latin typeface="+mn-lt"/>
                <a:ea typeface="+mn-ea"/>
                <a:cs typeface="+mn-cs"/>
              </a:rPr>
              <a:t>memory using some sort of virtual memory or simple swapping mechanism. The</a:t>
            </a:r>
          </a:p>
          <a:p>
            <a:r>
              <a:rPr lang="en-US" sz="1200" kern="1200" baseline="0" dirty="0" smtClean="0">
                <a:solidFill>
                  <a:schemeClr val="tx1"/>
                </a:solidFill>
                <a:latin typeface="+mn-lt"/>
                <a:ea typeface="+mn-ea"/>
                <a:cs typeface="+mn-cs"/>
              </a:rPr>
              <a:t>memory tables must include the following information: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allocation of main memory to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allocation of secondary memory to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Any protection attributes of blocks of main or virtual memory, such as which</a:t>
            </a:r>
          </a:p>
          <a:p>
            <a:r>
              <a:rPr lang="en-US" sz="1200" kern="1200" baseline="0" dirty="0" smtClean="0">
                <a:solidFill>
                  <a:schemeClr val="tx1"/>
                </a:solidFill>
                <a:latin typeface="+mn-lt"/>
                <a:ea typeface="+mn-ea"/>
                <a:cs typeface="+mn-cs"/>
              </a:rPr>
              <a:t>processes may access certain shared memory regions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Any information needed to manage virtual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examine the information structures for memory management in detail in Part</a:t>
            </a:r>
          </a:p>
          <a:p>
            <a:r>
              <a:rPr lang="en-US" sz="1200" kern="1200" baseline="0" dirty="0" smtClean="0">
                <a:solidFill>
                  <a:schemeClr val="tx1"/>
                </a:solidFill>
                <a:latin typeface="+mn-lt"/>
                <a:ea typeface="+mn-ea"/>
                <a:cs typeface="+mn-cs"/>
              </a:rPr>
              <a:t>Three.</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I/O tables are used by the OS to manage the I/O devices and channels of the</a:t>
            </a:r>
          </a:p>
          <a:p>
            <a:r>
              <a:rPr lang="en-US" sz="1200" kern="1200" baseline="0" dirty="0" smtClean="0">
                <a:solidFill>
                  <a:schemeClr val="tx1"/>
                </a:solidFill>
                <a:latin typeface="+mn-lt"/>
                <a:ea typeface="+mn-ea"/>
                <a:cs typeface="+mn-cs"/>
              </a:rPr>
              <a:t>computer system. At any given time, an I/O device may be available or assigned to a</a:t>
            </a:r>
          </a:p>
          <a:p>
            <a:r>
              <a:rPr lang="en-US" sz="1200" kern="1200" baseline="0" dirty="0" smtClean="0">
                <a:solidFill>
                  <a:schemeClr val="tx1"/>
                </a:solidFill>
                <a:latin typeface="+mn-lt"/>
                <a:ea typeface="+mn-ea"/>
                <a:cs typeface="+mn-cs"/>
              </a:rPr>
              <a:t>particular process. If an I/O operation is in progress, the OS needs to know the status</a:t>
            </a:r>
          </a:p>
          <a:p>
            <a:r>
              <a:rPr lang="en-US" sz="1200" kern="1200" baseline="0" dirty="0" smtClean="0">
                <a:solidFill>
                  <a:schemeClr val="tx1"/>
                </a:solidFill>
                <a:latin typeface="+mn-lt"/>
                <a:ea typeface="+mn-ea"/>
                <a:cs typeface="+mn-cs"/>
              </a:rPr>
              <a:t>of the I/O operation and the location in main memory being used as the source or</a:t>
            </a:r>
          </a:p>
          <a:p>
            <a:r>
              <a:rPr lang="en-US" sz="1200" kern="1200" baseline="0" dirty="0" smtClean="0">
                <a:solidFill>
                  <a:schemeClr val="tx1"/>
                </a:solidFill>
                <a:latin typeface="+mn-lt"/>
                <a:ea typeface="+mn-ea"/>
                <a:cs typeface="+mn-cs"/>
              </a:rPr>
              <a:t>destination of the I/O transfer. I/O management is examined in Chapter 11 .</a:t>
            </a:r>
            <a:endParaRPr lang="en-NZ"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The OS may also maintain file tables.</a:t>
            </a:r>
          </a:p>
          <a:p>
            <a:endParaRPr lang="en-NZ" dirty="0" smtClean="0"/>
          </a:p>
          <a:p>
            <a:r>
              <a:rPr lang="en-NZ" dirty="0" smtClean="0"/>
              <a:t>Much, if not all, of this information may be maintained and used by a file management system, in which case the OS has little or no knowledge of files.</a:t>
            </a:r>
          </a:p>
          <a:p>
            <a:endParaRPr lang="en-NZ" dirty="0" smtClean="0"/>
          </a:p>
          <a:p>
            <a:r>
              <a:rPr lang="en-NZ" dirty="0" smtClean="0"/>
              <a:t>In other operating systems, much of the detail of file management is managed by the OS itself.</a:t>
            </a:r>
          </a:p>
          <a:p>
            <a:endParaRPr lang="en-NZ"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Now that we have the concepts of applications, system software, and resources,</a:t>
            </a:r>
          </a:p>
          <a:p>
            <a:r>
              <a:rPr lang="en-US" sz="1200" kern="1200" baseline="0" dirty="0" smtClean="0">
                <a:solidFill>
                  <a:schemeClr val="tx1"/>
                </a:solidFill>
                <a:latin typeface="+mn-lt"/>
                <a:ea typeface="+mn-ea"/>
                <a:cs typeface="+mn-cs"/>
              </a:rPr>
              <a:t>we are in a position to discuss how the OS can, in an orderly fashion, manage the</a:t>
            </a:r>
          </a:p>
          <a:p>
            <a:r>
              <a:rPr lang="en-US" sz="1200" kern="1200" baseline="0" dirty="0" smtClean="0">
                <a:solidFill>
                  <a:schemeClr val="tx1"/>
                </a:solidFill>
                <a:latin typeface="+mn-lt"/>
                <a:ea typeface="+mn-ea"/>
                <a:cs typeface="+mn-cs"/>
              </a:rPr>
              <a:t>execution of applications so that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Resources are made available to multiple applications.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physical processor is switched among multiple applications so all will</a:t>
            </a:r>
          </a:p>
          <a:p>
            <a:r>
              <a:rPr lang="en-US" sz="1200" kern="1200" baseline="0" dirty="0" smtClean="0">
                <a:solidFill>
                  <a:schemeClr val="tx1"/>
                </a:solidFill>
                <a:latin typeface="+mn-lt"/>
                <a:ea typeface="+mn-ea"/>
                <a:cs typeface="+mn-cs"/>
              </a:rPr>
              <a:t>appear to be progressing.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processor and I/O devices can be used efficiently.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approach taken by all modern operating systems is to rely on a model in</a:t>
            </a:r>
          </a:p>
          <a:p>
            <a:r>
              <a:rPr lang="en-US" sz="1200" kern="1200" baseline="0" dirty="0" smtClean="0">
                <a:solidFill>
                  <a:schemeClr val="tx1"/>
                </a:solidFill>
                <a:latin typeface="+mn-lt"/>
                <a:ea typeface="+mn-ea"/>
                <a:cs typeface="+mn-cs"/>
              </a:rPr>
              <a:t>which the execution of an application corresponds to the existence of one or more</a:t>
            </a:r>
          </a:p>
          <a:p>
            <a:r>
              <a:rPr lang="en-US" sz="1200" kern="1200" baseline="0" dirty="0" smtClean="0">
                <a:solidFill>
                  <a:schemeClr val="tx1"/>
                </a:solidFill>
                <a:latin typeface="+mn-lt"/>
                <a:ea typeface="+mn-ea"/>
                <a:cs typeface="+mn-cs"/>
              </a:rPr>
              <a:t>processes.</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Finally, the OS must maintain </a:t>
            </a:r>
            <a:r>
              <a:rPr lang="en-US" sz="1200" b="1" kern="1200" baseline="0" dirty="0" smtClean="0">
                <a:solidFill>
                  <a:schemeClr val="tx1"/>
                </a:solidFill>
                <a:latin typeface="+mn-lt"/>
                <a:ea typeface="+mn-ea"/>
                <a:cs typeface="+mn-cs"/>
              </a:rPr>
              <a:t>process tables </a:t>
            </a:r>
            <a:r>
              <a:rPr lang="en-US" sz="1200" b="0" kern="1200" baseline="0" dirty="0" smtClean="0">
                <a:solidFill>
                  <a:schemeClr val="tx1"/>
                </a:solidFill>
                <a:latin typeface="+mn-lt"/>
                <a:ea typeface="+mn-ea"/>
                <a:cs typeface="+mn-cs"/>
              </a:rPr>
              <a:t>to manage processes. The</a:t>
            </a:r>
          </a:p>
          <a:p>
            <a:r>
              <a:rPr lang="en-US" sz="1200" kern="1200" baseline="0" dirty="0" smtClean="0">
                <a:solidFill>
                  <a:schemeClr val="tx1"/>
                </a:solidFill>
                <a:latin typeface="+mn-lt"/>
                <a:ea typeface="+mn-ea"/>
                <a:cs typeface="+mn-cs"/>
              </a:rPr>
              <a:t>remainder of this section is devoted to an examination of the required process</a:t>
            </a:r>
          </a:p>
          <a:p>
            <a:r>
              <a:rPr lang="en-US" sz="1200" kern="1200" baseline="0" dirty="0" smtClean="0">
                <a:solidFill>
                  <a:schemeClr val="tx1"/>
                </a:solidFill>
                <a:latin typeface="+mn-lt"/>
                <a:ea typeface="+mn-ea"/>
                <a:cs typeface="+mn-cs"/>
              </a:rPr>
              <a:t>tables. Before proceeding to this discussion, two additional points should be made.</a:t>
            </a:r>
          </a:p>
          <a:p>
            <a:r>
              <a:rPr lang="en-US" sz="1200" kern="1200" baseline="0" dirty="0" smtClean="0">
                <a:solidFill>
                  <a:schemeClr val="tx1"/>
                </a:solidFill>
                <a:latin typeface="+mn-lt"/>
                <a:ea typeface="+mn-ea"/>
                <a:cs typeface="+mn-cs"/>
              </a:rPr>
              <a:t>First, although Figure 3.11 shows four distinct sets of tables, it should be clear that</a:t>
            </a:r>
          </a:p>
          <a:p>
            <a:r>
              <a:rPr lang="en-US" sz="1200" kern="1200" baseline="0" dirty="0" smtClean="0">
                <a:solidFill>
                  <a:schemeClr val="tx1"/>
                </a:solidFill>
                <a:latin typeface="+mn-lt"/>
                <a:ea typeface="+mn-ea"/>
                <a:cs typeface="+mn-cs"/>
              </a:rPr>
              <a:t>these tables must be linked or cross-referenced in some fashion. Memory, I/O, and</a:t>
            </a:r>
          </a:p>
          <a:p>
            <a:r>
              <a:rPr lang="en-US" sz="1200" kern="1200" baseline="0" dirty="0" smtClean="0">
                <a:solidFill>
                  <a:schemeClr val="tx1"/>
                </a:solidFill>
                <a:latin typeface="+mn-lt"/>
                <a:ea typeface="+mn-ea"/>
                <a:cs typeface="+mn-cs"/>
              </a:rPr>
              <a:t>files are managed on behalf of processes, so there must be some reference to these</a:t>
            </a:r>
          </a:p>
          <a:p>
            <a:r>
              <a:rPr lang="en-US" sz="1200" kern="1200" baseline="0" dirty="0" smtClean="0">
                <a:solidFill>
                  <a:schemeClr val="tx1"/>
                </a:solidFill>
                <a:latin typeface="+mn-lt"/>
                <a:ea typeface="+mn-ea"/>
                <a:cs typeface="+mn-cs"/>
              </a:rPr>
              <a:t>resources, directly or indirectly, in the process tables. The files referred to in the file</a:t>
            </a:r>
          </a:p>
          <a:p>
            <a:r>
              <a:rPr lang="en-US" sz="1200" kern="1200" baseline="0" dirty="0" smtClean="0">
                <a:solidFill>
                  <a:schemeClr val="tx1"/>
                </a:solidFill>
                <a:latin typeface="+mn-lt"/>
                <a:ea typeface="+mn-ea"/>
                <a:cs typeface="+mn-cs"/>
              </a:rPr>
              <a:t>tables are accessible via an I/O device and will, at some times, be in main or virtual</a:t>
            </a:r>
          </a:p>
          <a:p>
            <a:r>
              <a:rPr lang="en-US" sz="1200" kern="1200" baseline="0" dirty="0" smtClean="0">
                <a:solidFill>
                  <a:schemeClr val="tx1"/>
                </a:solidFill>
                <a:latin typeface="+mn-lt"/>
                <a:ea typeface="+mn-ea"/>
                <a:cs typeface="+mn-cs"/>
              </a:rPr>
              <a:t>memory. The tables themselves must be accessible by the OS and therefore are subject</a:t>
            </a:r>
          </a:p>
          <a:p>
            <a:r>
              <a:rPr lang="en-US" sz="1200" kern="1200" baseline="0" dirty="0" smtClean="0">
                <a:solidFill>
                  <a:schemeClr val="tx1"/>
                </a:solidFill>
                <a:latin typeface="+mn-lt"/>
                <a:ea typeface="+mn-ea"/>
                <a:cs typeface="+mn-cs"/>
              </a:rPr>
              <a:t>to memory management.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Second, how does the OS know to create the tables in the first place? Clearly,</a:t>
            </a:r>
          </a:p>
          <a:p>
            <a:r>
              <a:rPr lang="en-US" sz="1200" kern="1200" baseline="0" dirty="0" smtClean="0">
                <a:solidFill>
                  <a:schemeClr val="tx1"/>
                </a:solidFill>
                <a:latin typeface="+mn-lt"/>
                <a:ea typeface="+mn-ea"/>
                <a:cs typeface="+mn-cs"/>
              </a:rPr>
              <a:t>the OS must have some knowledge of the basic environment, such as how much main</a:t>
            </a:r>
          </a:p>
          <a:p>
            <a:r>
              <a:rPr lang="en-US" sz="1200" kern="1200" baseline="0" dirty="0" smtClean="0">
                <a:solidFill>
                  <a:schemeClr val="tx1"/>
                </a:solidFill>
                <a:latin typeface="+mn-lt"/>
                <a:ea typeface="+mn-ea"/>
                <a:cs typeface="+mn-cs"/>
              </a:rPr>
              <a:t>memory exists, what are the I/O devices and what are their identifiers, and so on. This</a:t>
            </a:r>
          </a:p>
          <a:p>
            <a:r>
              <a:rPr lang="en-US" sz="1200" kern="1200" baseline="0" dirty="0" smtClean="0">
                <a:solidFill>
                  <a:schemeClr val="tx1"/>
                </a:solidFill>
                <a:latin typeface="+mn-lt"/>
                <a:ea typeface="+mn-ea"/>
                <a:cs typeface="+mn-cs"/>
              </a:rPr>
              <a:t>is an issue of configuration. That is, when the OS is initialized, it must have access to</a:t>
            </a:r>
          </a:p>
          <a:p>
            <a:r>
              <a:rPr lang="en-US" sz="1200" kern="1200" baseline="0" dirty="0" smtClean="0">
                <a:solidFill>
                  <a:schemeClr val="tx1"/>
                </a:solidFill>
                <a:latin typeface="+mn-lt"/>
                <a:ea typeface="+mn-ea"/>
                <a:cs typeface="+mn-cs"/>
              </a:rPr>
              <a:t>some configuration data that define the basic environment, and these data must be</a:t>
            </a:r>
          </a:p>
          <a:p>
            <a:r>
              <a:rPr lang="en-US" sz="1200" kern="1200" baseline="0" dirty="0" smtClean="0">
                <a:solidFill>
                  <a:schemeClr val="tx1"/>
                </a:solidFill>
                <a:latin typeface="+mn-lt"/>
                <a:ea typeface="+mn-ea"/>
                <a:cs typeface="+mn-cs"/>
              </a:rPr>
              <a:t>created outside the OS, with human assistance or by some auto configuration software.</a:t>
            </a:r>
            <a:endParaRPr lang="en-NZ"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Consider what the OS must know if it is to manage and control a process. First, it</a:t>
            </a:r>
          </a:p>
          <a:p>
            <a:r>
              <a:rPr lang="en-US" sz="1200" kern="1200" baseline="0" dirty="0" smtClean="0">
                <a:solidFill>
                  <a:schemeClr val="tx1"/>
                </a:solidFill>
                <a:latin typeface="+mn-lt"/>
                <a:ea typeface="+mn-ea"/>
                <a:cs typeface="+mn-cs"/>
              </a:rPr>
              <a:t>must know where the process is located; second, it must know the attributes of the</a:t>
            </a:r>
          </a:p>
          <a:p>
            <a:r>
              <a:rPr lang="en-US" sz="1200" kern="1200" baseline="0" dirty="0" smtClean="0">
                <a:solidFill>
                  <a:schemeClr val="tx1"/>
                </a:solidFill>
                <a:latin typeface="+mn-lt"/>
                <a:ea typeface="+mn-ea"/>
                <a:cs typeface="+mn-cs"/>
              </a:rPr>
              <a:t>process that are necessary for its management (e.g., process ID and process state).</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mn-lt"/>
                <a:ea typeface="+mn-ea"/>
                <a:cs typeface="+mn-cs"/>
              </a:rPr>
              <a:t>Before we can deal with the questions of where a process is</a:t>
            </a:r>
          </a:p>
          <a:p>
            <a:r>
              <a:rPr lang="en-US" sz="1200" kern="1200" baseline="0" dirty="0" smtClean="0">
                <a:solidFill>
                  <a:schemeClr val="tx1"/>
                </a:solidFill>
                <a:latin typeface="+mn-lt"/>
                <a:ea typeface="+mn-ea"/>
                <a:cs typeface="+mn-cs"/>
              </a:rPr>
              <a:t>located or what its attributes are, we need to address an even more fundamental</a:t>
            </a:r>
          </a:p>
          <a:p>
            <a:r>
              <a:rPr lang="en-US" sz="1200" kern="1200" baseline="0" dirty="0" smtClean="0">
                <a:solidFill>
                  <a:schemeClr val="tx1"/>
                </a:solidFill>
                <a:latin typeface="+mn-lt"/>
                <a:ea typeface="+mn-ea"/>
                <a:cs typeface="+mn-cs"/>
              </a:rPr>
              <a:t>question: What is the physical manifestation of a process? At a minimum, a process</a:t>
            </a:r>
          </a:p>
          <a:p>
            <a:r>
              <a:rPr lang="en-US" sz="1200" kern="1200" baseline="0" dirty="0" smtClean="0">
                <a:solidFill>
                  <a:schemeClr val="tx1"/>
                </a:solidFill>
                <a:latin typeface="+mn-lt"/>
                <a:ea typeface="+mn-ea"/>
                <a:cs typeface="+mn-cs"/>
              </a:rPr>
              <a:t>must include a program or set of programs to be executed. Associated with these</a:t>
            </a:r>
          </a:p>
          <a:p>
            <a:r>
              <a:rPr lang="en-US" sz="1200" kern="1200" baseline="0" dirty="0" smtClean="0">
                <a:solidFill>
                  <a:schemeClr val="tx1"/>
                </a:solidFill>
                <a:latin typeface="+mn-lt"/>
                <a:ea typeface="+mn-ea"/>
                <a:cs typeface="+mn-cs"/>
              </a:rPr>
              <a:t>programs is a set of data locations for local and global variables and any defined</a:t>
            </a:r>
          </a:p>
          <a:p>
            <a:r>
              <a:rPr lang="en-US" sz="1200" kern="1200" baseline="0" dirty="0" smtClean="0">
                <a:solidFill>
                  <a:schemeClr val="tx1"/>
                </a:solidFill>
                <a:latin typeface="+mn-lt"/>
                <a:ea typeface="+mn-ea"/>
                <a:cs typeface="+mn-cs"/>
              </a:rPr>
              <a:t>constants. Thus, a process will consist of at least sufficient memory to hold the</a:t>
            </a:r>
          </a:p>
          <a:p>
            <a:r>
              <a:rPr lang="en-US" sz="1200" kern="1200" baseline="0" dirty="0" smtClean="0">
                <a:solidFill>
                  <a:schemeClr val="tx1"/>
                </a:solidFill>
                <a:latin typeface="+mn-lt"/>
                <a:ea typeface="+mn-ea"/>
                <a:cs typeface="+mn-cs"/>
              </a:rPr>
              <a:t>programs and data of that process. In addition, the execution of a program typically</a:t>
            </a:r>
          </a:p>
          <a:p>
            <a:r>
              <a:rPr lang="en-US" sz="1200" kern="1200" baseline="0" dirty="0" smtClean="0">
                <a:solidFill>
                  <a:schemeClr val="tx1"/>
                </a:solidFill>
                <a:latin typeface="+mn-lt"/>
                <a:ea typeface="+mn-ea"/>
                <a:cs typeface="+mn-cs"/>
              </a:rPr>
              <a:t>involves a stack (see Appendix P) that is used to keep track of procedure calls and</a:t>
            </a:r>
          </a:p>
          <a:p>
            <a:r>
              <a:rPr lang="en-US" sz="1200" kern="1200" baseline="0" dirty="0" smtClean="0">
                <a:solidFill>
                  <a:schemeClr val="tx1"/>
                </a:solidFill>
                <a:latin typeface="+mn-lt"/>
                <a:ea typeface="+mn-ea"/>
                <a:cs typeface="+mn-cs"/>
              </a:rPr>
              <a:t>parameter passing between procedures. Finally, each process has associated with it</a:t>
            </a:r>
          </a:p>
          <a:p>
            <a:r>
              <a:rPr lang="en-US" sz="1200" kern="1200" baseline="0" dirty="0" smtClean="0">
                <a:solidFill>
                  <a:schemeClr val="tx1"/>
                </a:solidFill>
                <a:latin typeface="+mn-lt"/>
                <a:ea typeface="+mn-ea"/>
                <a:cs typeface="+mn-cs"/>
              </a:rPr>
              <a:t>a number of attributes that are used by the OS for process control. </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location of a process image will depend on the memory management</a:t>
            </a:r>
          </a:p>
          <a:p>
            <a:r>
              <a:rPr lang="en-US" sz="1200" kern="1200" baseline="0" dirty="0" smtClean="0">
                <a:solidFill>
                  <a:schemeClr val="tx1"/>
                </a:solidFill>
                <a:latin typeface="+mn-lt"/>
                <a:ea typeface="+mn-ea"/>
                <a:cs typeface="+mn-cs"/>
              </a:rPr>
              <a:t>scheme being used. In the simplest case, the process image is maintained as a</a:t>
            </a:r>
          </a:p>
          <a:p>
            <a:r>
              <a:rPr lang="en-US" sz="1200" kern="1200" baseline="0" dirty="0" smtClean="0">
                <a:solidFill>
                  <a:schemeClr val="tx1"/>
                </a:solidFill>
                <a:latin typeface="+mn-lt"/>
                <a:ea typeface="+mn-ea"/>
                <a:cs typeface="+mn-cs"/>
              </a:rPr>
              <a:t>contiguous, or continuous, block of memory. This block is maintained in secondary</a:t>
            </a:r>
          </a:p>
          <a:p>
            <a:r>
              <a:rPr lang="en-US" sz="1200" kern="1200" baseline="0" dirty="0" smtClean="0">
                <a:solidFill>
                  <a:schemeClr val="tx1"/>
                </a:solidFill>
                <a:latin typeface="+mn-lt"/>
                <a:ea typeface="+mn-ea"/>
                <a:cs typeface="+mn-cs"/>
              </a:rPr>
              <a:t>memory, usually disk. So that the OS can manage the process, at least a small portion</a:t>
            </a:r>
          </a:p>
          <a:p>
            <a:r>
              <a:rPr lang="en-US" sz="1200" kern="1200" baseline="0" dirty="0" smtClean="0">
                <a:solidFill>
                  <a:schemeClr val="tx1"/>
                </a:solidFill>
                <a:latin typeface="+mn-lt"/>
                <a:ea typeface="+mn-ea"/>
                <a:cs typeface="+mn-cs"/>
              </a:rPr>
              <a:t>of its image must be maintained in main memory. To execute the process, the entire</a:t>
            </a:r>
          </a:p>
          <a:p>
            <a:r>
              <a:rPr lang="en-US" sz="1200" kern="1200" baseline="0" dirty="0" smtClean="0">
                <a:solidFill>
                  <a:schemeClr val="tx1"/>
                </a:solidFill>
                <a:latin typeface="+mn-lt"/>
                <a:ea typeface="+mn-ea"/>
                <a:cs typeface="+mn-cs"/>
              </a:rPr>
              <a:t>process image must be loaded into main memory or at least virtual memory. Thus,</a:t>
            </a:r>
          </a:p>
          <a:p>
            <a:r>
              <a:rPr lang="en-US" sz="1200" kern="1200" baseline="0" dirty="0" smtClean="0">
                <a:solidFill>
                  <a:schemeClr val="tx1"/>
                </a:solidFill>
                <a:latin typeface="+mn-lt"/>
                <a:ea typeface="+mn-ea"/>
                <a:cs typeface="+mn-cs"/>
              </a:rPr>
              <a:t>the OS needs to know the location of each process on disk and, for each such process</a:t>
            </a:r>
          </a:p>
          <a:p>
            <a:r>
              <a:rPr lang="en-US" sz="1200" kern="1200" baseline="0" dirty="0" smtClean="0">
                <a:solidFill>
                  <a:schemeClr val="tx1"/>
                </a:solidFill>
                <a:latin typeface="+mn-lt"/>
                <a:ea typeface="+mn-ea"/>
                <a:cs typeface="+mn-cs"/>
              </a:rPr>
              <a:t>that is in main memory, the location of that process in main memory. We saw</a:t>
            </a:r>
          </a:p>
          <a:p>
            <a:r>
              <a:rPr lang="en-US" sz="1200" kern="1200" baseline="0" dirty="0" smtClean="0">
                <a:solidFill>
                  <a:schemeClr val="tx1"/>
                </a:solidFill>
                <a:latin typeface="+mn-lt"/>
                <a:ea typeface="+mn-ea"/>
                <a:cs typeface="+mn-cs"/>
              </a:rPr>
              <a:t>a slightly more complex variation on this scheme with the CTSS OS, in Chapter 2 .</a:t>
            </a:r>
          </a:p>
          <a:p>
            <a:r>
              <a:rPr lang="en-US" sz="1200" kern="1200" baseline="0" dirty="0" smtClean="0">
                <a:solidFill>
                  <a:schemeClr val="tx1"/>
                </a:solidFill>
                <a:latin typeface="+mn-lt"/>
                <a:ea typeface="+mn-ea"/>
                <a:cs typeface="+mn-cs"/>
              </a:rPr>
              <a:t>With CTSS, when a process is swapped out, part of the process image may remain in</a:t>
            </a:r>
          </a:p>
          <a:p>
            <a:r>
              <a:rPr lang="en-US" sz="1200" kern="1200" baseline="0" dirty="0" smtClean="0">
                <a:solidFill>
                  <a:schemeClr val="tx1"/>
                </a:solidFill>
                <a:latin typeface="+mn-lt"/>
                <a:ea typeface="+mn-ea"/>
                <a:cs typeface="+mn-cs"/>
              </a:rPr>
              <a:t>main memory. Thus, the OS must keep track of which portions of the image of each</a:t>
            </a:r>
          </a:p>
          <a:p>
            <a:r>
              <a:rPr lang="en-US" sz="1200" kern="1200" baseline="0" dirty="0" smtClean="0">
                <a:solidFill>
                  <a:schemeClr val="tx1"/>
                </a:solidFill>
                <a:latin typeface="+mn-lt"/>
                <a:ea typeface="+mn-ea"/>
                <a:cs typeface="+mn-cs"/>
              </a:rPr>
              <a:t>process are still in main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Modern operating systems presume paging hardware that allows noncontiguous</a:t>
            </a:r>
          </a:p>
          <a:p>
            <a:r>
              <a:rPr lang="en-US" sz="1200" kern="1200" baseline="0" dirty="0" smtClean="0">
                <a:solidFill>
                  <a:schemeClr val="tx1"/>
                </a:solidFill>
                <a:latin typeface="+mn-lt"/>
                <a:ea typeface="+mn-ea"/>
                <a:cs typeface="+mn-cs"/>
              </a:rPr>
              <a:t>physical memory to support partially resident processes.  At any given time, a</a:t>
            </a:r>
          </a:p>
          <a:p>
            <a:r>
              <a:rPr lang="en-US" sz="1200" kern="1200" baseline="0" dirty="0" smtClean="0">
                <a:solidFill>
                  <a:schemeClr val="tx1"/>
                </a:solidFill>
                <a:latin typeface="+mn-lt"/>
                <a:ea typeface="+mn-ea"/>
                <a:cs typeface="+mn-cs"/>
              </a:rPr>
              <a:t>portion of a process image may be in main memory, with the remainder in secondary</a:t>
            </a:r>
          </a:p>
          <a:p>
            <a:r>
              <a:rPr lang="en-US" sz="1200" kern="1200" baseline="0" dirty="0" smtClean="0">
                <a:solidFill>
                  <a:schemeClr val="tx1"/>
                </a:solidFill>
                <a:latin typeface="+mn-lt"/>
                <a:ea typeface="+mn-ea"/>
                <a:cs typeface="+mn-cs"/>
              </a:rPr>
              <a:t>memory.  Therefore, process tables maintained by the OS must show the location</a:t>
            </a:r>
          </a:p>
          <a:p>
            <a:r>
              <a:rPr lang="en-US" sz="1200" kern="1200" baseline="0" dirty="0" smtClean="0">
                <a:solidFill>
                  <a:schemeClr val="tx1"/>
                </a:solidFill>
                <a:latin typeface="+mn-lt"/>
                <a:ea typeface="+mn-ea"/>
                <a:cs typeface="+mn-cs"/>
              </a:rPr>
              <a:t>of each page of each process image.</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Typically, the collection of attributes is referred to as a </a:t>
            </a:r>
            <a:r>
              <a:rPr lang="en-US" sz="1200" i="1" kern="1200" baseline="0" dirty="0" smtClean="0">
                <a:solidFill>
                  <a:schemeClr val="tx1"/>
                </a:solidFill>
                <a:latin typeface="+mn-lt"/>
                <a:ea typeface="+mn-ea"/>
                <a:cs typeface="+mn-cs"/>
              </a:rPr>
              <a:t>process control block.  We can refer to this</a:t>
            </a:r>
          </a:p>
          <a:p>
            <a:r>
              <a:rPr lang="en-US" sz="1200" kern="1200" baseline="0" dirty="0" smtClean="0">
                <a:solidFill>
                  <a:schemeClr val="tx1"/>
                </a:solidFill>
                <a:latin typeface="+mn-lt"/>
                <a:ea typeface="+mn-ea"/>
                <a:cs typeface="+mn-cs"/>
              </a:rPr>
              <a:t>collection of program, data, stack, and attributes as the </a:t>
            </a:r>
            <a:r>
              <a:rPr lang="en-US" sz="1200" b="1" kern="1200" baseline="0" dirty="0" smtClean="0">
                <a:solidFill>
                  <a:schemeClr val="tx1"/>
                </a:solidFill>
                <a:latin typeface="+mn-lt"/>
                <a:ea typeface="+mn-ea"/>
                <a:cs typeface="+mn-cs"/>
              </a:rPr>
              <a:t>process image ( Table 3.4 ).</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A sophisticated multiprogramming system requires a great</a:t>
            </a:r>
          </a:p>
          <a:p>
            <a:r>
              <a:rPr lang="en-US" sz="1200" kern="1200" baseline="0" dirty="0" smtClean="0">
                <a:solidFill>
                  <a:schemeClr val="tx1"/>
                </a:solidFill>
                <a:latin typeface="+mn-lt"/>
                <a:ea typeface="+mn-ea"/>
                <a:cs typeface="+mn-cs"/>
              </a:rPr>
              <a:t>deal of information about each process. As was explained, this information can be</a:t>
            </a:r>
          </a:p>
          <a:p>
            <a:r>
              <a:rPr lang="en-US" sz="1200" kern="1200" baseline="0" dirty="0" smtClean="0">
                <a:solidFill>
                  <a:schemeClr val="tx1"/>
                </a:solidFill>
                <a:latin typeface="+mn-lt"/>
                <a:ea typeface="+mn-ea"/>
                <a:cs typeface="+mn-cs"/>
              </a:rPr>
              <a:t>considered to reside in a process control block. Different systems will organize this</a:t>
            </a:r>
          </a:p>
          <a:p>
            <a:r>
              <a:rPr lang="en-US" sz="1200" kern="1200" baseline="0" dirty="0" smtClean="0">
                <a:solidFill>
                  <a:schemeClr val="tx1"/>
                </a:solidFill>
                <a:latin typeface="+mn-lt"/>
                <a:ea typeface="+mn-ea"/>
                <a:cs typeface="+mn-cs"/>
              </a:rPr>
              <a:t>information in different ways, and several examples of this appear at the end of this</a:t>
            </a:r>
          </a:p>
          <a:p>
            <a:r>
              <a:rPr lang="en-US" sz="1200" kern="1200" baseline="0" dirty="0" smtClean="0">
                <a:solidFill>
                  <a:schemeClr val="tx1"/>
                </a:solidFill>
                <a:latin typeface="+mn-lt"/>
                <a:ea typeface="+mn-ea"/>
                <a:cs typeface="+mn-cs"/>
              </a:rPr>
              <a:t>chapter and the next. For now, let us simply explore the type of information that</a:t>
            </a:r>
          </a:p>
          <a:p>
            <a:r>
              <a:rPr lang="en-US" sz="1200" kern="1200" baseline="0" dirty="0" smtClean="0">
                <a:solidFill>
                  <a:schemeClr val="tx1"/>
                </a:solidFill>
                <a:latin typeface="+mn-lt"/>
                <a:ea typeface="+mn-ea"/>
                <a:cs typeface="+mn-cs"/>
              </a:rPr>
              <a:t>might be of use to an OS without considering in any detail how that information is</a:t>
            </a:r>
          </a:p>
          <a:p>
            <a:r>
              <a:rPr lang="en-US" sz="1200" kern="1200" baseline="0" dirty="0" smtClean="0">
                <a:solidFill>
                  <a:schemeClr val="tx1"/>
                </a:solidFill>
                <a:latin typeface="+mn-lt"/>
                <a:ea typeface="+mn-ea"/>
                <a:cs typeface="+mn-cs"/>
              </a:rPr>
              <a:t>organized.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Table 3.5 lists the typical categories of information required by the OS for each</a:t>
            </a:r>
          </a:p>
          <a:p>
            <a:r>
              <a:rPr lang="en-US" sz="1200" kern="1200" baseline="0" dirty="0" smtClean="0">
                <a:solidFill>
                  <a:schemeClr val="tx1"/>
                </a:solidFill>
                <a:latin typeface="+mn-lt"/>
                <a:ea typeface="+mn-ea"/>
                <a:cs typeface="+mn-cs"/>
              </a:rPr>
              <a:t>process. You may be somewhat surprised at the quantity of information required.</a:t>
            </a:r>
          </a:p>
          <a:p>
            <a:r>
              <a:rPr lang="en-US" sz="1200" kern="1200" baseline="0" dirty="0" smtClean="0">
                <a:solidFill>
                  <a:schemeClr val="tx1"/>
                </a:solidFill>
                <a:latin typeface="+mn-lt"/>
                <a:ea typeface="+mn-ea"/>
                <a:cs typeface="+mn-cs"/>
              </a:rPr>
              <a:t>As you gain a greater appreciation of the responsibilities of the OS, this list should</a:t>
            </a:r>
          </a:p>
          <a:p>
            <a:r>
              <a:rPr lang="en-US" sz="1200" kern="1200" baseline="0" dirty="0" smtClean="0">
                <a:solidFill>
                  <a:schemeClr val="tx1"/>
                </a:solidFill>
                <a:latin typeface="+mn-lt"/>
                <a:ea typeface="+mn-ea"/>
                <a:cs typeface="+mn-cs"/>
              </a:rPr>
              <a:t>appear more reasonable.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can group the process control block information into three general</a:t>
            </a:r>
          </a:p>
          <a:p>
            <a:r>
              <a:rPr lang="en-US" sz="1200" kern="1200" baseline="0" dirty="0" smtClean="0">
                <a:solidFill>
                  <a:schemeClr val="tx1"/>
                </a:solidFill>
                <a:latin typeface="+mn-lt"/>
                <a:ea typeface="+mn-ea"/>
                <a:cs typeface="+mn-cs"/>
              </a:rPr>
              <a:t>categories:</a:t>
            </a:r>
          </a:p>
          <a:p>
            <a:r>
              <a:rPr lang="en-US" sz="1200" kern="1200" baseline="0" dirty="0" smtClean="0">
                <a:solidFill>
                  <a:schemeClr val="tx1"/>
                </a:solidFill>
                <a:latin typeface="+mn-lt"/>
                <a:ea typeface="+mn-ea"/>
                <a:cs typeface="+mn-cs"/>
              </a:rPr>
              <a:t>• Process identification</a:t>
            </a:r>
          </a:p>
          <a:p>
            <a:r>
              <a:rPr lang="en-US" sz="1200" kern="1200" baseline="0" dirty="0" smtClean="0">
                <a:solidFill>
                  <a:schemeClr val="tx1"/>
                </a:solidFill>
                <a:latin typeface="+mn-lt"/>
                <a:ea typeface="+mn-ea"/>
                <a:cs typeface="+mn-cs"/>
              </a:rPr>
              <a:t>• Processor state information</a:t>
            </a:r>
          </a:p>
          <a:p>
            <a:r>
              <a:rPr lang="en-US" sz="1200" kern="1200" baseline="0" dirty="0" smtClean="0">
                <a:solidFill>
                  <a:schemeClr val="tx1"/>
                </a:solidFill>
                <a:latin typeface="+mn-lt"/>
                <a:ea typeface="+mn-ea"/>
                <a:cs typeface="+mn-cs"/>
              </a:rPr>
              <a:t>• Process control information</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A sophisticated multiprogramming system requires a great</a:t>
            </a:r>
          </a:p>
          <a:p>
            <a:r>
              <a:rPr lang="en-US" sz="1200" kern="1200" baseline="0" dirty="0" smtClean="0">
                <a:solidFill>
                  <a:schemeClr val="tx1"/>
                </a:solidFill>
                <a:latin typeface="+mn-lt"/>
                <a:ea typeface="+mn-ea"/>
                <a:cs typeface="+mn-cs"/>
              </a:rPr>
              <a:t>deal of information about each process. As was explained, this information can be</a:t>
            </a:r>
          </a:p>
          <a:p>
            <a:r>
              <a:rPr lang="en-US" sz="1200" kern="1200" baseline="0" dirty="0" smtClean="0">
                <a:solidFill>
                  <a:schemeClr val="tx1"/>
                </a:solidFill>
                <a:latin typeface="+mn-lt"/>
                <a:ea typeface="+mn-ea"/>
                <a:cs typeface="+mn-cs"/>
              </a:rPr>
              <a:t>considered to reside in a process control block. Different systems will organize this</a:t>
            </a:r>
          </a:p>
          <a:p>
            <a:r>
              <a:rPr lang="en-US" sz="1200" kern="1200" baseline="0" dirty="0" smtClean="0">
                <a:solidFill>
                  <a:schemeClr val="tx1"/>
                </a:solidFill>
                <a:latin typeface="+mn-lt"/>
                <a:ea typeface="+mn-ea"/>
                <a:cs typeface="+mn-cs"/>
              </a:rPr>
              <a:t>information in different ways, and several examples of this appear at the end of this</a:t>
            </a:r>
          </a:p>
          <a:p>
            <a:r>
              <a:rPr lang="en-US" sz="1200" kern="1200" baseline="0" dirty="0" smtClean="0">
                <a:solidFill>
                  <a:schemeClr val="tx1"/>
                </a:solidFill>
                <a:latin typeface="+mn-lt"/>
                <a:ea typeface="+mn-ea"/>
                <a:cs typeface="+mn-cs"/>
              </a:rPr>
              <a:t>chapter and the next. For now, let us simply explore the type of information that</a:t>
            </a:r>
          </a:p>
          <a:p>
            <a:r>
              <a:rPr lang="en-US" sz="1200" kern="1200" baseline="0" dirty="0" smtClean="0">
                <a:solidFill>
                  <a:schemeClr val="tx1"/>
                </a:solidFill>
                <a:latin typeface="+mn-lt"/>
                <a:ea typeface="+mn-ea"/>
                <a:cs typeface="+mn-cs"/>
              </a:rPr>
              <a:t>might be of use to an OS without considering in any detail how that information is</a:t>
            </a:r>
          </a:p>
          <a:p>
            <a:r>
              <a:rPr lang="en-US" sz="1200" kern="1200" baseline="0" dirty="0" smtClean="0">
                <a:solidFill>
                  <a:schemeClr val="tx1"/>
                </a:solidFill>
                <a:latin typeface="+mn-lt"/>
                <a:ea typeface="+mn-ea"/>
                <a:cs typeface="+mn-cs"/>
              </a:rPr>
              <a:t>organized.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Table 3.5 lists the typical categories of information required by the OS for each</a:t>
            </a:r>
          </a:p>
          <a:p>
            <a:r>
              <a:rPr lang="en-US" sz="1200" kern="1200" baseline="0" dirty="0" smtClean="0">
                <a:solidFill>
                  <a:schemeClr val="tx1"/>
                </a:solidFill>
                <a:latin typeface="+mn-lt"/>
                <a:ea typeface="+mn-ea"/>
                <a:cs typeface="+mn-cs"/>
              </a:rPr>
              <a:t>process. You may be somewhat surprised at the quantity of information required.</a:t>
            </a:r>
          </a:p>
          <a:p>
            <a:r>
              <a:rPr lang="en-US" sz="1200" kern="1200" baseline="0" dirty="0" smtClean="0">
                <a:solidFill>
                  <a:schemeClr val="tx1"/>
                </a:solidFill>
                <a:latin typeface="+mn-lt"/>
                <a:ea typeface="+mn-ea"/>
                <a:cs typeface="+mn-cs"/>
              </a:rPr>
              <a:t>As you gain a greater appreciation of the responsibilities of the OS, this list should</a:t>
            </a:r>
          </a:p>
          <a:p>
            <a:r>
              <a:rPr lang="en-US" sz="1200" kern="1200" baseline="0" dirty="0" smtClean="0">
                <a:solidFill>
                  <a:schemeClr val="tx1"/>
                </a:solidFill>
                <a:latin typeface="+mn-lt"/>
                <a:ea typeface="+mn-ea"/>
                <a:cs typeface="+mn-cs"/>
              </a:rPr>
              <a:t>appear more reasonable.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can group the process control block information into three general</a:t>
            </a:r>
          </a:p>
          <a:p>
            <a:r>
              <a:rPr lang="en-US" sz="1200" kern="1200" baseline="0" dirty="0" smtClean="0">
                <a:solidFill>
                  <a:schemeClr val="tx1"/>
                </a:solidFill>
                <a:latin typeface="+mn-lt"/>
                <a:ea typeface="+mn-ea"/>
                <a:cs typeface="+mn-cs"/>
              </a:rPr>
              <a:t>categories:</a:t>
            </a:r>
          </a:p>
          <a:p>
            <a:r>
              <a:rPr lang="en-US" sz="1200" kern="1200" baseline="0" dirty="0" smtClean="0">
                <a:solidFill>
                  <a:schemeClr val="tx1"/>
                </a:solidFill>
                <a:latin typeface="+mn-lt"/>
                <a:ea typeface="+mn-ea"/>
                <a:cs typeface="+mn-cs"/>
              </a:rPr>
              <a:t>• Process identification</a:t>
            </a:r>
          </a:p>
          <a:p>
            <a:r>
              <a:rPr lang="en-US" sz="1200" kern="1200" baseline="0" dirty="0" smtClean="0">
                <a:solidFill>
                  <a:schemeClr val="tx1"/>
                </a:solidFill>
                <a:latin typeface="+mn-lt"/>
                <a:ea typeface="+mn-ea"/>
                <a:cs typeface="+mn-cs"/>
              </a:rPr>
              <a:t>• Processor state information</a:t>
            </a:r>
          </a:p>
          <a:p>
            <a:r>
              <a:rPr lang="en-US" sz="1200" kern="1200" baseline="0" dirty="0" smtClean="0">
                <a:solidFill>
                  <a:schemeClr val="tx1"/>
                </a:solidFill>
                <a:latin typeface="+mn-lt"/>
                <a:ea typeface="+mn-ea"/>
                <a:cs typeface="+mn-cs"/>
              </a:rPr>
              <a:t>• Process control information</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With respect to </a:t>
            </a:r>
            <a:r>
              <a:rPr lang="en-US" sz="1200" b="1" kern="1200" baseline="0" dirty="0" smtClean="0">
                <a:solidFill>
                  <a:schemeClr val="tx1"/>
                </a:solidFill>
                <a:latin typeface="+mn-lt"/>
                <a:ea typeface="+mn-ea"/>
                <a:cs typeface="+mn-cs"/>
              </a:rPr>
              <a:t>process identification , </a:t>
            </a:r>
            <a:r>
              <a:rPr lang="en-US" sz="1200" b="0" kern="1200" baseline="0" dirty="0" smtClean="0">
                <a:solidFill>
                  <a:schemeClr val="tx1"/>
                </a:solidFill>
                <a:latin typeface="+mn-lt"/>
                <a:ea typeface="+mn-ea"/>
                <a:cs typeface="+mn-cs"/>
              </a:rPr>
              <a:t>in virtually all operating systems, each</a:t>
            </a:r>
          </a:p>
          <a:p>
            <a:r>
              <a:rPr lang="en-US" sz="1200" kern="1200" baseline="0" dirty="0" smtClean="0">
                <a:solidFill>
                  <a:schemeClr val="tx1"/>
                </a:solidFill>
                <a:latin typeface="+mn-lt"/>
                <a:ea typeface="+mn-ea"/>
                <a:cs typeface="+mn-cs"/>
              </a:rPr>
              <a:t>process is assigned a unique numeric identifier, which may simply be an index into</a:t>
            </a:r>
          </a:p>
          <a:p>
            <a:r>
              <a:rPr lang="en-US" sz="1200" kern="1200" baseline="0" dirty="0" smtClean="0">
                <a:solidFill>
                  <a:schemeClr val="tx1"/>
                </a:solidFill>
                <a:latin typeface="+mn-lt"/>
                <a:ea typeface="+mn-ea"/>
                <a:cs typeface="+mn-cs"/>
              </a:rPr>
              <a:t>the primary process table ( Figure 3.11 ); otherwise there must be a mapping that</a:t>
            </a:r>
          </a:p>
          <a:p>
            <a:r>
              <a:rPr lang="en-US" sz="1200" kern="1200" baseline="0" dirty="0" smtClean="0">
                <a:solidFill>
                  <a:schemeClr val="tx1"/>
                </a:solidFill>
                <a:latin typeface="+mn-lt"/>
                <a:ea typeface="+mn-ea"/>
                <a:cs typeface="+mn-cs"/>
              </a:rPr>
              <a:t>allows the OS to locate the appropriate tables based on the process identifier. This</a:t>
            </a:r>
          </a:p>
          <a:p>
            <a:r>
              <a:rPr lang="en-US" sz="1200" kern="1200" baseline="0" dirty="0" smtClean="0">
                <a:solidFill>
                  <a:schemeClr val="tx1"/>
                </a:solidFill>
                <a:latin typeface="+mn-lt"/>
                <a:ea typeface="+mn-ea"/>
                <a:cs typeface="+mn-cs"/>
              </a:rPr>
              <a:t>identifier is useful in several ways. Many of the other tables controlled by the OS</a:t>
            </a:r>
          </a:p>
          <a:p>
            <a:r>
              <a:rPr lang="en-US" sz="1200" kern="1200" baseline="0" dirty="0" smtClean="0">
                <a:solidFill>
                  <a:schemeClr val="tx1"/>
                </a:solidFill>
                <a:latin typeface="+mn-lt"/>
                <a:ea typeface="+mn-ea"/>
                <a:cs typeface="+mn-cs"/>
              </a:rPr>
              <a:t>may use process identifiers to cross-reference process tables. For example, the</a:t>
            </a:r>
          </a:p>
          <a:p>
            <a:r>
              <a:rPr lang="en-US" sz="1200" kern="1200" baseline="0" dirty="0" smtClean="0">
                <a:solidFill>
                  <a:schemeClr val="tx1"/>
                </a:solidFill>
                <a:latin typeface="+mn-lt"/>
                <a:ea typeface="+mn-ea"/>
                <a:cs typeface="+mn-cs"/>
              </a:rPr>
              <a:t>memory tables may be organized so as to provide a map of main memory with an</a:t>
            </a:r>
          </a:p>
          <a:p>
            <a:r>
              <a:rPr lang="en-US" sz="1200" kern="1200" baseline="0" dirty="0" smtClean="0">
                <a:solidFill>
                  <a:schemeClr val="tx1"/>
                </a:solidFill>
                <a:latin typeface="+mn-lt"/>
                <a:ea typeface="+mn-ea"/>
                <a:cs typeface="+mn-cs"/>
              </a:rPr>
              <a:t>indication of which process is assigned to each region. Similar references will appear</a:t>
            </a:r>
          </a:p>
          <a:p>
            <a:r>
              <a:rPr lang="en-US" sz="1200" kern="1200" baseline="0" dirty="0" smtClean="0">
                <a:solidFill>
                  <a:schemeClr val="tx1"/>
                </a:solidFill>
                <a:latin typeface="+mn-lt"/>
                <a:ea typeface="+mn-ea"/>
                <a:cs typeface="+mn-cs"/>
              </a:rPr>
              <a:t>in I/O and file tables. When processes communicate with one another, the process</a:t>
            </a:r>
          </a:p>
          <a:p>
            <a:r>
              <a:rPr lang="en-US" sz="1200" kern="1200" baseline="0" dirty="0" smtClean="0">
                <a:solidFill>
                  <a:schemeClr val="tx1"/>
                </a:solidFill>
                <a:latin typeface="+mn-lt"/>
                <a:ea typeface="+mn-ea"/>
                <a:cs typeface="+mn-cs"/>
              </a:rPr>
              <a:t>identifier informs the OS of the destination of a particular communication. When</a:t>
            </a:r>
          </a:p>
          <a:p>
            <a:r>
              <a:rPr lang="en-US" sz="1200" kern="1200" baseline="0" dirty="0" smtClean="0">
                <a:solidFill>
                  <a:schemeClr val="tx1"/>
                </a:solidFill>
                <a:latin typeface="+mn-lt"/>
                <a:ea typeface="+mn-ea"/>
                <a:cs typeface="+mn-cs"/>
              </a:rPr>
              <a:t>processes are allowed to create other processes, identifiers indicate the parent and</a:t>
            </a:r>
          </a:p>
          <a:p>
            <a:r>
              <a:rPr lang="en-US" sz="1200" kern="1200" baseline="0" dirty="0" smtClean="0">
                <a:solidFill>
                  <a:schemeClr val="tx1"/>
                </a:solidFill>
                <a:latin typeface="+mn-lt"/>
                <a:ea typeface="+mn-ea"/>
                <a:cs typeface="+mn-cs"/>
              </a:rPr>
              <a:t>descendents of each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addition to these process identifiers, a process may be assigned a user identifier</a:t>
            </a:r>
          </a:p>
          <a:p>
            <a:r>
              <a:rPr lang="en-US" sz="1200" kern="1200" baseline="0" dirty="0" smtClean="0">
                <a:solidFill>
                  <a:schemeClr val="tx1"/>
                </a:solidFill>
                <a:latin typeface="+mn-lt"/>
                <a:ea typeface="+mn-ea"/>
                <a:cs typeface="+mn-cs"/>
              </a:rPr>
              <a:t>that indicates the user responsible for the job.</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smtClean="0">
                <a:solidFill>
                  <a:schemeClr val="tx1"/>
                </a:solidFill>
                <a:latin typeface="+mn-lt"/>
                <a:ea typeface="+mn-ea"/>
                <a:cs typeface="+mn-cs"/>
              </a:rPr>
              <a:t>Processor state information </a:t>
            </a:r>
            <a:r>
              <a:rPr lang="en-US" sz="1200" b="0" kern="1200" baseline="0" dirty="0" smtClean="0">
                <a:solidFill>
                  <a:schemeClr val="tx1"/>
                </a:solidFill>
                <a:latin typeface="+mn-lt"/>
                <a:ea typeface="+mn-ea"/>
                <a:cs typeface="+mn-cs"/>
              </a:rPr>
              <a:t>consists of the contents of processor registers.</a:t>
            </a:r>
          </a:p>
          <a:p>
            <a:r>
              <a:rPr lang="en-US" sz="1200" kern="1200" baseline="0" dirty="0" smtClean="0">
                <a:solidFill>
                  <a:schemeClr val="tx1"/>
                </a:solidFill>
                <a:latin typeface="+mn-lt"/>
                <a:ea typeface="+mn-ea"/>
                <a:cs typeface="+mn-cs"/>
              </a:rPr>
              <a:t>While a process is running, of course, the information is in the registers. When a</a:t>
            </a:r>
          </a:p>
          <a:p>
            <a:r>
              <a:rPr lang="en-US" sz="1200" kern="1200" baseline="0" dirty="0" smtClean="0">
                <a:solidFill>
                  <a:schemeClr val="tx1"/>
                </a:solidFill>
                <a:latin typeface="+mn-lt"/>
                <a:ea typeface="+mn-ea"/>
                <a:cs typeface="+mn-cs"/>
              </a:rPr>
              <a:t>process is interrupted, all of this register information must be saved so that it can</a:t>
            </a:r>
          </a:p>
          <a:p>
            <a:r>
              <a:rPr lang="en-US" sz="1200" kern="1200" baseline="0" dirty="0" smtClean="0">
                <a:solidFill>
                  <a:schemeClr val="tx1"/>
                </a:solidFill>
                <a:latin typeface="+mn-lt"/>
                <a:ea typeface="+mn-ea"/>
                <a:cs typeface="+mn-cs"/>
              </a:rPr>
              <a:t>be restored when the process resumes execution. The nature and number of registers</a:t>
            </a:r>
          </a:p>
          <a:p>
            <a:r>
              <a:rPr lang="en-US" sz="1200" kern="1200" baseline="0" dirty="0" smtClean="0">
                <a:solidFill>
                  <a:schemeClr val="tx1"/>
                </a:solidFill>
                <a:latin typeface="+mn-lt"/>
                <a:ea typeface="+mn-ea"/>
                <a:cs typeface="+mn-cs"/>
              </a:rPr>
              <a:t>involved depend on the design of the processor. Typically, the register set will</a:t>
            </a:r>
          </a:p>
          <a:p>
            <a:r>
              <a:rPr lang="en-US" sz="1200" kern="1200" baseline="0" dirty="0" smtClean="0">
                <a:solidFill>
                  <a:schemeClr val="tx1"/>
                </a:solidFill>
                <a:latin typeface="+mn-lt"/>
                <a:ea typeface="+mn-ea"/>
                <a:cs typeface="+mn-cs"/>
              </a:rPr>
              <a:t>include user-visible registers, control and status registers, and stack pointers. These</a:t>
            </a:r>
          </a:p>
          <a:p>
            <a:r>
              <a:rPr lang="en-US" sz="1200" kern="1200" baseline="0" dirty="0" smtClean="0">
                <a:solidFill>
                  <a:schemeClr val="tx1"/>
                </a:solidFill>
                <a:latin typeface="+mn-lt"/>
                <a:ea typeface="+mn-ea"/>
                <a:cs typeface="+mn-cs"/>
              </a:rPr>
              <a:t>are described in Chapter 1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Of particular note, all processor designs include a register or set of registers,</a:t>
            </a:r>
          </a:p>
          <a:p>
            <a:r>
              <a:rPr lang="en-US" sz="1200" kern="1200" baseline="0" dirty="0" smtClean="0">
                <a:solidFill>
                  <a:schemeClr val="tx1"/>
                </a:solidFill>
                <a:latin typeface="+mn-lt"/>
                <a:ea typeface="+mn-ea"/>
                <a:cs typeface="+mn-cs"/>
              </a:rPr>
              <a:t>often known as the program status word (PSW), that contains status information.</a:t>
            </a:r>
          </a:p>
          <a:p>
            <a:r>
              <a:rPr lang="en-US" sz="1200" kern="1200" baseline="0" dirty="0" smtClean="0">
                <a:solidFill>
                  <a:schemeClr val="tx1"/>
                </a:solidFill>
                <a:latin typeface="+mn-lt"/>
                <a:ea typeface="+mn-ea"/>
                <a:cs typeface="+mn-cs"/>
              </a:rPr>
              <a:t>The PSW typically contain condition codes plus other status information. A good</a:t>
            </a:r>
          </a:p>
          <a:p>
            <a:r>
              <a:rPr lang="en-US" sz="1200" kern="1200" baseline="0" dirty="0" smtClean="0">
                <a:solidFill>
                  <a:schemeClr val="tx1"/>
                </a:solidFill>
                <a:latin typeface="+mn-lt"/>
                <a:ea typeface="+mn-ea"/>
                <a:cs typeface="+mn-cs"/>
              </a:rPr>
              <a:t>example of a processor status word is that on Intel x86 processors, referred to as the</a:t>
            </a:r>
          </a:p>
          <a:p>
            <a:r>
              <a:rPr lang="en-US" sz="1200" kern="1200" baseline="0" dirty="0" smtClean="0">
                <a:solidFill>
                  <a:schemeClr val="tx1"/>
                </a:solidFill>
                <a:latin typeface="+mn-lt"/>
                <a:ea typeface="+mn-ea"/>
                <a:cs typeface="+mn-cs"/>
              </a:rPr>
              <a:t>EFLAGS register (shown in Figure 3.12 and Table 3.6 ). This structure is used by</a:t>
            </a:r>
          </a:p>
          <a:p>
            <a:r>
              <a:rPr lang="en-US" sz="1200" kern="1200" baseline="0" dirty="0" smtClean="0">
                <a:solidFill>
                  <a:schemeClr val="tx1"/>
                </a:solidFill>
                <a:latin typeface="+mn-lt"/>
                <a:ea typeface="+mn-ea"/>
                <a:cs typeface="+mn-cs"/>
              </a:rPr>
              <a:t>any OS (including UNIX and Windows) running on an x86 processor.</a:t>
            </a:r>
            <a:endParaRPr lang="en-NZ"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3.12  x86 EFLAGS register.</a:t>
            </a:r>
          </a:p>
          <a:p>
            <a:endParaRPr lang="en-US" dirty="0" smtClean="0"/>
          </a:p>
          <a:p>
            <a:r>
              <a:rPr lang="en-US" dirty="0" smtClean="0"/>
              <a:t>(See also Table 3.6)  </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Table 3.6   Pentium EFLAGS Register Bits</a:t>
            </a:r>
            <a:r>
              <a:rPr lang="en-US" dirty="0" smtClean="0"/>
              <a:t> </a:t>
            </a:r>
            <a:endParaRPr lang="en-US" b="1"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Recall from Chapter 2 that we suggested several definitions of the term </a:t>
            </a:r>
            <a:r>
              <a:rPr lang="en-US" sz="1200" i="1" kern="1200" baseline="0" dirty="0" smtClean="0">
                <a:solidFill>
                  <a:schemeClr val="tx1"/>
                </a:solidFill>
                <a:latin typeface="+mn-lt"/>
                <a:ea typeface="+mn-ea"/>
                <a:cs typeface="+mn-cs"/>
              </a:rPr>
              <a:t>process ,</a:t>
            </a:r>
          </a:p>
          <a:p>
            <a:r>
              <a:rPr lang="en-US" sz="1200" kern="1200" baseline="0" dirty="0" smtClean="0">
                <a:solidFill>
                  <a:schemeClr val="tx1"/>
                </a:solidFill>
                <a:latin typeface="+mn-lt"/>
                <a:ea typeface="+mn-ea"/>
                <a:cs typeface="+mn-cs"/>
              </a:rPr>
              <a:t>including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program in execution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An instance of a program running on a computer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entity that can be assigned to and executed on a 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unit of activity characterized by the execution of a sequence of instructions,</a:t>
            </a:r>
          </a:p>
          <a:p>
            <a:r>
              <a:rPr lang="en-US" sz="1200" kern="1200" baseline="0" dirty="0" smtClean="0">
                <a:solidFill>
                  <a:schemeClr val="tx1"/>
                </a:solidFill>
                <a:latin typeface="+mn-lt"/>
                <a:ea typeface="+mn-ea"/>
                <a:cs typeface="+mn-cs"/>
              </a:rPr>
              <a:t>a current state, and an associated set of system resources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can also think of a process as an entity that consists of a number of elements.</a:t>
            </a:r>
          </a:p>
          <a:p>
            <a:r>
              <a:rPr lang="en-US" sz="1200" kern="1200" baseline="0" dirty="0" smtClean="0">
                <a:solidFill>
                  <a:schemeClr val="tx1"/>
                </a:solidFill>
                <a:latin typeface="+mn-lt"/>
                <a:ea typeface="+mn-ea"/>
                <a:cs typeface="+mn-cs"/>
              </a:rPr>
              <a:t>Two essential elements of a process are </a:t>
            </a:r>
            <a:r>
              <a:rPr lang="en-US" sz="1200" b="1" kern="1200" baseline="0" dirty="0" smtClean="0">
                <a:solidFill>
                  <a:schemeClr val="tx1"/>
                </a:solidFill>
                <a:latin typeface="+mn-lt"/>
                <a:ea typeface="+mn-ea"/>
                <a:cs typeface="+mn-cs"/>
              </a:rPr>
              <a:t>program code (which may be shared with</a:t>
            </a:r>
          </a:p>
          <a:p>
            <a:r>
              <a:rPr lang="en-US" sz="1200" kern="1200" baseline="0" dirty="0" smtClean="0">
                <a:solidFill>
                  <a:schemeClr val="tx1"/>
                </a:solidFill>
                <a:latin typeface="+mn-lt"/>
                <a:ea typeface="+mn-ea"/>
                <a:cs typeface="+mn-cs"/>
              </a:rPr>
              <a:t>other processes that are executing the same program) and a </a:t>
            </a:r>
            <a:r>
              <a:rPr lang="en-US" sz="1200" b="1" kern="1200" baseline="0" dirty="0" smtClean="0">
                <a:solidFill>
                  <a:schemeClr val="tx1"/>
                </a:solidFill>
                <a:latin typeface="+mn-lt"/>
                <a:ea typeface="+mn-ea"/>
                <a:cs typeface="+mn-cs"/>
              </a:rPr>
              <a:t>set of data associated</a:t>
            </a:r>
          </a:p>
          <a:p>
            <a:r>
              <a:rPr lang="en-US" sz="1200" kern="1200" baseline="0" dirty="0" smtClean="0">
                <a:solidFill>
                  <a:schemeClr val="tx1"/>
                </a:solidFill>
                <a:latin typeface="+mn-lt"/>
                <a:ea typeface="+mn-ea"/>
                <a:cs typeface="+mn-cs"/>
              </a:rPr>
              <a:t>with that code. Let us suppose that the processor begins to execute this program</a:t>
            </a:r>
          </a:p>
          <a:p>
            <a:r>
              <a:rPr lang="en-US" sz="1200" kern="1200" baseline="0" dirty="0" smtClean="0">
                <a:solidFill>
                  <a:schemeClr val="tx1"/>
                </a:solidFill>
                <a:latin typeface="+mn-lt"/>
                <a:ea typeface="+mn-ea"/>
                <a:cs typeface="+mn-cs"/>
              </a:rPr>
              <a:t>code, and we refer to this executing entity as a process.</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third major category of information in the process control block can be</a:t>
            </a:r>
          </a:p>
          <a:p>
            <a:r>
              <a:rPr lang="en-US" sz="1200" kern="1200" baseline="0" dirty="0" smtClean="0">
                <a:solidFill>
                  <a:schemeClr val="tx1"/>
                </a:solidFill>
                <a:latin typeface="+mn-lt"/>
                <a:ea typeface="+mn-ea"/>
                <a:cs typeface="+mn-cs"/>
              </a:rPr>
              <a:t>called, for want of a better name, </a:t>
            </a:r>
            <a:r>
              <a:rPr lang="en-US" sz="1200" b="1" kern="1200" baseline="0" dirty="0" smtClean="0">
                <a:solidFill>
                  <a:schemeClr val="tx1"/>
                </a:solidFill>
                <a:latin typeface="+mn-lt"/>
                <a:ea typeface="+mn-ea"/>
                <a:cs typeface="+mn-cs"/>
              </a:rPr>
              <a:t>process control information . This is the additional</a:t>
            </a:r>
          </a:p>
          <a:p>
            <a:r>
              <a:rPr lang="en-US" sz="1200" kern="1200" baseline="0" dirty="0" smtClean="0">
                <a:solidFill>
                  <a:schemeClr val="tx1"/>
                </a:solidFill>
                <a:latin typeface="+mn-lt"/>
                <a:ea typeface="+mn-ea"/>
                <a:cs typeface="+mn-cs"/>
              </a:rPr>
              <a:t>information needed by the OS to control and coordinate the various active</a:t>
            </a:r>
          </a:p>
          <a:p>
            <a:r>
              <a:rPr lang="en-US" sz="1200" kern="1200" baseline="0" dirty="0" smtClean="0">
                <a:solidFill>
                  <a:schemeClr val="tx1"/>
                </a:solidFill>
                <a:latin typeface="+mn-lt"/>
                <a:ea typeface="+mn-ea"/>
                <a:cs typeface="+mn-cs"/>
              </a:rPr>
              <a:t>processes. The last part of Table 3.5 indicates the scope of this information. As</a:t>
            </a:r>
          </a:p>
          <a:p>
            <a:r>
              <a:rPr lang="en-US" sz="1200" kern="1200" baseline="0" dirty="0" smtClean="0">
                <a:solidFill>
                  <a:schemeClr val="tx1"/>
                </a:solidFill>
                <a:latin typeface="+mn-lt"/>
                <a:ea typeface="+mn-ea"/>
                <a:cs typeface="+mn-cs"/>
              </a:rPr>
              <a:t>we examine the details of operating system functionality in succeeding chapters,</a:t>
            </a:r>
          </a:p>
          <a:p>
            <a:r>
              <a:rPr lang="en-US" sz="1200" kern="1200" baseline="0" dirty="0" smtClean="0">
                <a:solidFill>
                  <a:schemeClr val="tx1"/>
                </a:solidFill>
                <a:latin typeface="+mn-lt"/>
                <a:ea typeface="+mn-ea"/>
                <a:cs typeface="+mn-cs"/>
              </a:rPr>
              <a:t>the need for the various items on this list should become clear.</a:t>
            </a:r>
            <a:endParaRPr lang="en-NZ"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Figure 3.13 suggests the structure of process images in virtual memory. Each</a:t>
            </a:r>
          </a:p>
          <a:p>
            <a:r>
              <a:rPr lang="en-US" sz="1200" kern="1200" baseline="0" dirty="0" smtClean="0">
                <a:solidFill>
                  <a:schemeClr val="tx1"/>
                </a:solidFill>
                <a:latin typeface="+mn-lt"/>
                <a:ea typeface="+mn-ea"/>
                <a:cs typeface="+mn-cs"/>
              </a:rPr>
              <a:t>process image consists of a process control block, a user stack, the private address</a:t>
            </a:r>
          </a:p>
          <a:p>
            <a:r>
              <a:rPr lang="en-US" sz="1200" kern="1200" baseline="0" dirty="0" smtClean="0">
                <a:solidFill>
                  <a:schemeClr val="tx1"/>
                </a:solidFill>
                <a:latin typeface="+mn-lt"/>
                <a:ea typeface="+mn-ea"/>
                <a:cs typeface="+mn-cs"/>
              </a:rPr>
              <a:t>space of the process, and any other address space that the process shares with</a:t>
            </a:r>
          </a:p>
          <a:p>
            <a:r>
              <a:rPr lang="en-US" sz="1200" kern="1200" baseline="0" dirty="0" smtClean="0">
                <a:solidFill>
                  <a:schemeClr val="tx1"/>
                </a:solidFill>
                <a:latin typeface="+mn-lt"/>
                <a:ea typeface="+mn-ea"/>
                <a:cs typeface="+mn-cs"/>
              </a:rPr>
              <a:t>other processes. In the figure, each process image appears as a contiguous range</a:t>
            </a:r>
          </a:p>
          <a:p>
            <a:r>
              <a:rPr lang="en-US" sz="1200" kern="1200" baseline="0" dirty="0" smtClean="0">
                <a:solidFill>
                  <a:schemeClr val="tx1"/>
                </a:solidFill>
                <a:latin typeface="+mn-lt"/>
                <a:ea typeface="+mn-ea"/>
                <a:cs typeface="+mn-cs"/>
              </a:rPr>
              <a:t>of addresses. In an actual implementation, this may not be the case; it will depend</a:t>
            </a:r>
          </a:p>
          <a:p>
            <a:r>
              <a:rPr lang="en-US" sz="1200" kern="1200" baseline="0" dirty="0" smtClean="0">
                <a:solidFill>
                  <a:schemeClr val="tx1"/>
                </a:solidFill>
                <a:latin typeface="+mn-lt"/>
                <a:ea typeface="+mn-ea"/>
                <a:cs typeface="+mn-cs"/>
              </a:rPr>
              <a:t>on the memory management scheme and the way in which control structures are</a:t>
            </a:r>
          </a:p>
          <a:p>
            <a:r>
              <a:rPr lang="en-US" sz="1200" kern="1200" baseline="0" dirty="0" smtClean="0">
                <a:solidFill>
                  <a:schemeClr val="tx1"/>
                </a:solidFill>
                <a:latin typeface="+mn-lt"/>
                <a:ea typeface="+mn-ea"/>
                <a:cs typeface="+mn-cs"/>
              </a:rPr>
              <a:t>organized by the OS.</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indicated in Table 3.5 , the process control block may contain structuring</a:t>
            </a:r>
          </a:p>
          <a:p>
            <a:r>
              <a:rPr lang="en-US" sz="1200" kern="1200" baseline="0" dirty="0" smtClean="0">
                <a:solidFill>
                  <a:schemeClr val="tx1"/>
                </a:solidFill>
                <a:latin typeface="+mn-lt"/>
                <a:ea typeface="+mn-ea"/>
                <a:cs typeface="+mn-cs"/>
              </a:rPr>
              <a:t>information, including pointers that allow the linking of process control blocks.</a:t>
            </a:r>
          </a:p>
          <a:p>
            <a:r>
              <a:rPr lang="en-US" sz="1200" kern="1200" baseline="0" dirty="0" smtClean="0">
                <a:solidFill>
                  <a:schemeClr val="tx1"/>
                </a:solidFill>
                <a:latin typeface="+mn-lt"/>
                <a:ea typeface="+mn-ea"/>
                <a:cs typeface="+mn-cs"/>
              </a:rPr>
              <a:t>Thus, the queues that were described in the preceding section could be implemented</a:t>
            </a:r>
          </a:p>
          <a:p>
            <a:r>
              <a:rPr lang="en-US" sz="1200" kern="1200" baseline="0" dirty="0" smtClean="0">
                <a:solidFill>
                  <a:schemeClr val="tx1"/>
                </a:solidFill>
                <a:latin typeface="+mn-lt"/>
                <a:ea typeface="+mn-ea"/>
                <a:cs typeface="+mn-cs"/>
              </a:rPr>
              <a:t>as linked lists of process control blocks. For example, the queuing structure</a:t>
            </a:r>
          </a:p>
          <a:p>
            <a:r>
              <a:rPr lang="en-US" sz="1200" kern="1200" baseline="0" dirty="0" smtClean="0">
                <a:solidFill>
                  <a:schemeClr val="tx1"/>
                </a:solidFill>
                <a:latin typeface="+mn-lt"/>
                <a:ea typeface="+mn-ea"/>
                <a:cs typeface="+mn-cs"/>
              </a:rPr>
              <a:t>of Figure 3.8a could be implemented as suggested in Figure 3.14 .</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process control block is the</a:t>
            </a:r>
          </a:p>
          <a:p>
            <a:r>
              <a:rPr lang="en-US" sz="1200" kern="1200" baseline="0" dirty="0" smtClean="0">
                <a:solidFill>
                  <a:schemeClr val="tx1"/>
                </a:solidFill>
                <a:latin typeface="+mn-lt"/>
                <a:ea typeface="+mn-ea"/>
                <a:cs typeface="+mn-cs"/>
              </a:rPr>
              <a:t>most important data structure in an OS. Each process control block contains all</a:t>
            </a:r>
          </a:p>
          <a:p>
            <a:r>
              <a:rPr lang="en-US" sz="1200" kern="1200" baseline="0" dirty="0" smtClean="0">
                <a:solidFill>
                  <a:schemeClr val="tx1"/>
                </a:solidFill>
                <a:latin typeface="+mn-lt"/>
                <a:ea typeface="+mn-ea"/>
                <a:cs typeface="+mn-cs"/>
              </a:rPr>
              <a:t>of the information about a process that is needed by the OS. The blocks are read</a:t>
            </a:r>
          </a:p>
          <a:p>
            <a:r>
              <a:rPr lang="en-US" sz="1200" kern="1200" baseline="0" dirty="0" smtClean="0">
                <a:solidFill>
                  <a:schemeClr val="tx1"/>
                </a:solidFill>
                <a:latin typeface="+mn-lt"/>
                <a:ea typeface="+mn-ea"/>
                <a:cs typeface="+mn-cs"/>
              </a:rPr>
              <a:t>and/or modified by virtually every module in the OS, including those involved with</a:t>
            </a:r>
          </a:p>
          <a:p>
            <a:r>
              <a:rPr lang="en-US" sz="1200" kern="1200" baseline="0" dirty="0" smtClean="0">
                <a:solidFill>
                  <a:schemeClr val="tx1"/>
                </a:solidFill>
                <a:latin typeface="+mn-lt"/>
                <a:ea typeface="+mn-ea"/>
                <a:cs typeface="+mn-cs"/>
              </a:rPr>
              <a:t>scheduling, resource allocation, interrupt processing, and performance monitoring</a:t>
            </a:r>
          </a:p>
          <a:p>
            <a:r>
              <a:rPr lang="en-US" sz="1200" kern="1200" baseline="0" dirty="0" smtClean="0">
                <a:solidFill>
                  <a:schemeClr val="tx1"/>
                </a:solidFill>
                <a:latin typeface="+mn-lt"/>
                <a:ea typeface="+mn-ea"/>
                <a:cs typeface="+mn-cs"/>
              </a:rPr>
              <a:t>and analysis. One can say that the set of process control blocks defines the state of</a:t>
            </a:r>
          </a:p>
          <a:p>
            <a:r>
              <a:rPr lang="en-US" sz="1200" kern="1200" baseline="0" dirty="0" smtClean="0">
                <a:solidFill>
                  <a:schemeClr val="tx1"/>
                </a:solidFill>
                <a:latin typeface="+mn-lt"/>
                <a:ea typeface="+mn-ea"/>
                <a:cs typeface="+mn-cs"/>
              </a:rPr>
              <a:t>the OS.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brings up an important design issue. A number of routines within the OS</a:t>
            </a:r>
          </a:p>
          <a:p>
            <a:r>
              <a:rPr lang="en-US" sz="1200" kern="1200" baseline="0" dirty="0" smtClean="0">
                <a:solidFill>
                  <a:schemeClr val="tx1"/>
                </a:solidFill>
                <a:latin typeface="+mn-lt"/>
                <a:ea typeface="+mn-ea"/>
                <a:cs typeface="+mn-cs"/>
              </a:rPr>
              <a:t>will need access to information in process control blocks. The provision of direct</a:t>
            </a:r>
          </a:p>
          <a:p>
            <a:r>
              <a:rPr lang="en-US" sz="1200" kern="1200" baseline="0" dirty="0" smtClean="0">
                <a:solidFill>
                  <a:schemeClr val="tx1"/>
                </a:solidFill>
                <a:latin typeface="+mn-lt"/>
                <a:ea typeface="+mn-ea"/>
                <a:cs typeface="+mn-cs"/>
              </a:rPr>
              <a:t>access to these tables is not difficult. Each process is equipped with a unique ID, and</a:t>
            </a:r>
          </a:p>
          <a:p>
            <a:r>
              <a:rPr lang="en-US" sz="1200" kern="1200" baseline="0" dirty="0" smtClean="0">
                <a:solidFill>
                  <a:schemeClr val="tx1"/>
                </a:solidFill>
                <a:latin typeface="+mn-lt"/>
                <a:ea typeface="+mn-ea"/>
                <a:cs typeface="+mn-cs"/>
              </a:rPr>
              <a:t>this can be used as an index into a table of pointers to the process control blocks.</a:t>
            </a:r>
          </a:p>
          <a:p>
            <a:r>
              <a:rPr lang="en-US" sz="1200" kern="1200" baseline="0" dirty="0" smtClean="0">
                <a:solidFill>
                  <a:schemeClr val="tx1"/>
                </a:solidFill>
                <a:latin typeface="+mn-lt"/>
                <a:ea typeface="+mn-ea"/>
                <a:cs typeface="+mn-cs"/>
              </a:rPr>
              <a:t>The difficulty is not access but rather protection. Two problems present themselves: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bug in a single routine, such as an interrupt handler, could damage process</a:t>
            </a:r>
          </a:p>
          <a:p>
            <a:r>
              <a:rPr lang="en-US" sz="1200" kern="1200" baseline="0" dirty="0" smtClean="0">
                <a:solidFill>
                  <a:schemeClr val="tx1"/>
                </a:solidFill>
                <a:latin typeface="+mn-lt"/>
                <a:ea typeface="+mn-ea"/>
                <a:cs typeface="+mn-cs"/>
              </a:rPr>
              <a:t>control blocks, which could destroy the system’s ability to manage the affected</a:t>
            </a:r>
          </a:p>
          <a:p>
            <a:r>
              <a:rPr lang="en-US" sz="1200" kern="1200" baseline="0" dirty="0" smtClean="0">
                <a:solidFill>
                  <a:schemeClr val="tx1"/>
                </a:solidFill>
                <a:latin typeface="+mn-lt"/>
                <a:ea typeface="+mn-ea"/>
                <a:cs typeface="+mn-cs"/>
              </a:rPr>
              <a:t>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design change in the structure or semantics of the process control block</a:t>
            </a:r>
          </a:p>
          <a:p>
            <a:r>
              <a:rPr lang="en-US" sz="1200" kern="1200" baseline="0" dirty="0" smtClean="0">
                <a:solidFill>
                  <a:schemeClr val="tx1"/>
                </a:solidFill>
                <a:latin typeface="+mn-lt"/>
                <a:ea typeface="+mn-ea"/>
                <a:cs typeface="+mn-cs"/>
              </a:rPr>
              <a:t>could affect a number of modules in the OS.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problems can be addressed by requiring all routines in the OS to go</a:t>
            </a:r>
          </a:p>
          <a:p>
            <a:r>
              <a:rPr lang="en-US" sz="1200" kern="1200" baseline="0" dirty="0" smtClean="0">
                <a:solidFill>
                  <a:schemeClr val="tx1"/>
                </a:solidFill>
                <a:latin typeface="+mn-lt"/>
                <a:ea typeface="+mn-ea"/>
                <a:cs typeface="+mn-cs"/>
              </a:rPr>
              <a:t>through a handler routine, the only job of which is to protect process control blocks,</a:t>
            </a:r>
          </a:p>
          <a:p>
            <a:r>
              <a:rPr lang="en-US" sz="1200" kern="1200" baseline="0" dirty="0" smtClean="0">
                <a:solidFill>
                  <a:schemeClr val="tx1"/>
                </a:solidFill>
                <a:latin typeface="+mn-lt"/>
                <a:ea typeface="+mn-ea"/>
                <a:cs typeface="+mn-cs"/>
              </a:rPr>
              <a:t>and which is the sole arbiter for reading and writing these blocks. The trade-off in</a:t>
            </a:r>
          </a:p>
          <a:p>
            <a:r>
              <a:rPr lang="en-US" sz="1200" kern="1200" baseline="0" dirty="0" smtClean="0">
                <a:solidFill>
                  <a:schemeClr val="tx1"/>
                </a:solidFill>
                <a:latin typeface="+mn-lt"/>
                <a:ea typeface="+mn-ea"/>
                <a:cs typeface="+mn-cs"/>
              </a:rPr>
              <a:t>the use of such a routine involves performance issues and the degree to which the</a:t>
            </a:r>
          </a:p>
          <a:p>
            <a:r>
              <a:rPr lang="en-US" sz="1200" kern="1200" baseline="0" dirty="0" smtClean="0">
                <a:solidFill>
                  <a:schemeClr val="tx1"/>
                </a:solidFill>
                <a:latin typeface="+mn-lt"/>
                <a:ea typeface="+mn-ea"/>
                <a:cs typeface="+mn-cs"/>
              </a:rPr>
              <a:t>remainder of the system software can be trusted to be correct.</a:t>
            </a:r>
            <a:endParaRPr lang="en-NZ"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Before continuing with our discussion of the way in which the OS manages processes,</a:t>
            </a:r>
          </a:p>
          <a:p>
            <a:r>
              <a:rPr lang="en-US" sz="1200" kern="1200" baseline="0" dirty="0" smtClean="0">
                <a:solidFill>
                  <a:schemeClr val="tx1"/>
                </a:solidFill>
                <a:latin typeface="+mn-lt"/>
                <a:ea typeface="+mn-ea"/>
                <a:cs typeface="+mn-cs"/>
              </a:rPr>
              <a:t>we need to distinguish between the mode of processor execution normally</a:t>
            </a:r>
          </a:p>
          <a:p>
            <a:r>
              <a:rPr lang="en-US" sz="1200" kern="1200" baseline="0" dirty="0" smtClean="0">
                <a:solidFill>
                  <a:schemeClr val="tx1"/>
                </a:solidFill>
                <a:latin typeface="+mn-lt"/>
                <a:ea typeface="+mn-ea"/>
                <a:cs typeface="+mn-cs"/>
              </a:rPr>
              <a:t>associated with the OS and that normally associated with user programs. Most</a:t>
            </a:r>
          </a:p>
          <a:p>
            <a:r>
              <a:rPr lang="en-US" sz="1200" kern="1200" baseline="0" dirty="0" smtClean="0">
                <a:solidFill>
                  <a:schemeClr val="tx1"/>
                </a:solidFill>
                <a:latin typeface="+mn-lt"/>
                <a:ea typeface="+mn-ea"/>
                <a:cs typeface="+mn-cs"/>
              </a:rPr>
              <a:t>processors support at least two modes of execution. Certain instructions can only</a:t>
            </a:r>
          </a:p>
          <a:p>
            <a:r>
              <a:rPr lang="en-US" sz="1200" kern="1200" baseline="0" dirty="0" smtClean="0">
                <a:solidFill>
                  <a:schemeClr val="tx1"/>
                </a:solidFill>
                <a:latin typeface="+mn-lt"/>
                <a:ea typeface="+mn-ea"/>
                <a:cs typeface="+mn-cs"/>
              </a:rPr>
              <a:t>be executed in the more-privileged mode. These would include reading or altering</a:t>
            </a:r>
          </a:p>
          <a:p>
            <a:r>
              <a:rPr lang="en-US" sz="1200" kern="1200" baseline="0" dirty="0" smtClean="0">
                <a:solidFill>
                  <a:schemeClr val="tx1"/>
                </a:solidFill>
                <a:latin typeface="+mn-lt"/>
                <a:ea typeface="+mn-ea"/>
                <a:cs typeface="+mn-cs"/>
              </a:rPr>
              <a:t>a control register, such as the program status word; primitive I/O instructions;</a:t>
            </a:r>
          </a:p>
          <a:p>
            <a:r>
              <a:rPr lang="en-US" sz="1200" kern="1200" baseline="0" dirty="0" smtClean="0">
                <a:solidFill>
                  <a:schemeClr val="tx1"/>
                </a:solidFill>
                <a:latin typeface="+mn-lt"/>
                <a:ea typeface="+mn-ea"/>
                <a:cs typeface="+mn-cs"/>
              </a:rPr>
              <a:t>and instructions that relate to memory management. In addition, certain regions of</a:t>
            </a:r>
          </a:p>
          <a:p>
            <a:r>
              <a:rPr lang="en-US" sz="1200" kern="1200" baseline="0" dirty="0" smtClean="0">
                <a:solidFill>
                  <a:schemeClr val="tx1"/>
                </a:solidFill>
                <a:latin typeface="+mn-lt"/>
                <a:ea typeface="+mn-ea"/>
                <a:cs typeface="+mn-cs"/>
              </a:rPr>
              <a:t>memory can only be accessed in the more-privileged mode.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less-privileged mode is often referred to as the </a:t>
            </a:r>
            <a:r>
              <a:rPr lang="en-US" sz="1200" b="1" kern="1200" baseline="0" dirty="0" smtClean="0">
                <a:solidFill>
                  <a:schemeClr val="tx1"/>
                </a:solidFill>
                <a:latin typeface="+mn-lt"/>
                <a:ea typeface="+mn-ea"/>
                <a:cs typeface="+mn-cs"/>
              </a:rPr>
              <a:t>user mode , because user</a:t>
            </a:r>
          </a:p>
          <a:p>
            <a:r>
              <a:rPr lang="en-US" sz="1200" kern="1200" baseline="0" dirty="0" smtClean="0">
                <a:solidFill>
                  <a:schemeClr val="tx1"/>
                </a:solidFill>
                <a:latin typeface="+mn-lt"/>
                <a:ea typeface="+mn-ea"/>
                <a:cs typeface="+mn-cs"/>
              </a:rPr>
              <a:t>programs typically would execute in this mode. The more-privileged mode is referred</a:t>
            </a:r>
          </a:p>
          <a:p>
            <a:r>
              <a:rPr lang="en-US" sz="1200" kern="1200" baseline="0" dirty="0" smtClean="0">
                <a:solidFill>
                  <a:schemeClr val="tx1"/>
                </a:solidFill>
                <a:latin typeface="+mn-lt"/>
                <a:ea typeface="+mn-ea"/>
                <a:cs typeface="+mn-cs"/>
              </a:rPr>
              <a:t>to as the </a:t>
            </a:r>
            <a:r>
              <a:rPr lang="en-US" sz="1200" b="1" kern="1200" baseline="0" dirty="0" smtClean="0">
                <a:solidFill>
                  <a:schemeClr val="tx1"/>
                </a:solidFill>
                <a:latin typeface="+mn-lt"/>
                <a:ea typeface="+mn-ea"/>
                <a:cs typeface="+mn-cs"/>
              </a:rPr>
              <a:t>system mode , control mode , or kernel mode . This last term refers to the</a:t>
            </a:r>
          </a:p>
          <a:p>
            <a:r>
              <a:rPr lang="en-US" sz="1200" kern="1200" baseline="0" dirty="0" smtClean="0">
                <a:solidFill>
                  <a:schemeClr val="tx1"/>
                </a:solidFill>
                <a:latin typeface="+mn-lt"/>
                <a:ea typeface="+mn-ea"/>
                <a:cs typeface="+mn-cs"/>
              </a:rPr>
              <a:t>kernel of the OS, which is that portion of the OS that encompasses the important</a:t>
            </a:r>
          </a:p>
          <a:p>
            <a:r>
              <a:rPr lang="en-US" sz="1200" kern="1200" baseline="0" dirty="0" smtClean="0">
                <a:solidFill>
                  <a:schemeClr val="tx1"/>
                </a:solidFill>
                <a:latin typeface="+mn-lt"/>
                <a:ea typeface="+mn-ea"/>
                <a:cs typeface="+mn-cs"/>
              </a:rPr>
              <a:t>system functions.</a:t>
            </a:r>
          </a:p>
          <a:p>
            <a:endParaRPr lang="en-US" sz="1200" kern="1200" baseline="0" dirty="0" smtClean="0">
              <a:solidFill>
                <a:schemeClr val="tx1"/>
              </a:solidFill>
              <a:latin typeface="+mn-lt"/>
              <a:ea typeface="+mn-ea"/>
              <a:cs typeface="+mn-cs"/>
            </a:endParaRPr>
          </a:p>
          <a:p>
            <a:endParaRPr lang="en-NZ"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3.7 lists the functions typically found in the kernel of an OS.</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Once the OS decides, for whatever reason ( Table 3.1 ), to create a new process,</a:t>
            </a:r>
          </a:p>
          <a:p>
            <a:r>
              <a:rPr lang="en-US" sz="1200" kern="1200" baseline="0" dirty="0" smtClean="0">
                <a:solidFill>
                  <a:schemeClr val="tx1"/>
                </a:solidFill>
                <a:latin typeface="+mn-lt"/>
                <a:ea typeface="+mn-ea"/>
                <a:cs typeface="+mn-cs"/>
              </a:rPr>
              <a:t>it can proceed as follows:</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Assign a unique process identifier to the new process. At this time, a new entry</a:t>
            </a:r>
          </a:p>
          <a:p>
            <a:r>
              <a:rPr lang="en-US" sz="1200" kern="1200" baseline="0" dirty="0" smtClean="0">
                <a:solidFill>
                  <a:schemeClr val="tx1"/>
                </a:solidFill>
                <a:latin typeface="+mn-lt"/>
                <a:ea typeface="+mn-ea"/>
                <a:cs typeface="+mn-cs"/>
              </a:rPr>
              <a:t>is added to the primary process table, which contains one entry per process.</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Allocate space for the process. This includes all elements of the process image.</a:t>
            </a:r>
          </a:p>
          <a:p>
            <a:r>
              <a:rPr lang="en-US" sz="1200" kern="1200" baseline="0" dirty="0" smtClean="0">
                <a:solidFill>
                  <a:schemeClr val="tx1"/>
                </a:solidFill>
                <a:latin typeface="+mn-lt"/>
                <a:ea typeface="+mn-ea"/>
                <a:cs typeface="+mn-cs"/>
              </a:rPr>
              <a:t>Thus, the OS must know how much space is needed for the private user address</a:t>
            </a:r>
          </a:p>
          <a:p>
            <a:r>
              <a:rPr lang="en-US" sz="1200" kern="1200" baseline="0" dirty="0" smtClean="0">
                <a:solidFill>
                  <a:schemeClr val="tx1"/>
                </a:solidFill>
                <a:latin typeface="+mn-lt"/>
                <a:ea typeface="+mn-ea"/>
                <a:cs typeface="+mn-cs"/>
              </a:rPr>
              <a:t>space (programs and data) and the user stack. These values can be assigned by</a:t>
            </a:r>
          </a:p>
          <a:p>
            <a:r>
              <a:rPr lang="en-US" sz="1200" kern="1200" baseline="0" dirty="0" smtClean="0">
                <a:solidFill>
                  <a:schemeClr val="tx1"/>
                </a:solidFill>
                <a:latin typeface="+mn-lt"/>
                <a:ea typeface="+mn-ea"/>
                <a:cs typeface="+mn-cs"/>
              </a:rPr>
              <a:t>default based on the type of process, or they can be set based on user request</a:t>
            </a:r>
          </a:p>
          <a:p>
            <a:r>
              <a:rPr lang="en-US" sz="1200" kern="1200" baseline="0" dirty="0" smtClean="0">
                <a:solidFill>
                  <a:schemeClr val="tx1"/>
                </a:solidFill>
                <a:latin typeface="+mn-lt"/>
                <a:ea typeface="+mn-ea"/>
                <a:cs typeface="+mn-cs"/>
              </a:rPr>
              <a:t>at job creation time. If a process is spawned by another process, the parent</a:t>
            </a:r>
          </a:p>
          <a:p>
            <a:r>
              <a:rPr lang="en-US" sz="1200" kern="1200" baseline="0" dirty="0" smtClean="0">
                <a:solidFill>
                  <a:schemeClr val="tx1"/>
                </a:solidFill>
                <a:latin typeface="+mn-lt"/>
                <a:ea typeface="+mn-ea"/>
                <a:cs typeface="+mn-cs"/>
              </a:rPr>
              <a:t>process can pass the needed values to the OS as part of the process-creation</a:t>
            </a:r>
          </a:p>
          <a:p>
            <a:r>
              <a:rPr lang="en-US" sz="1200" kern="1200" baseline="0" dirty="0" smtClean="0">
                <a:solidFill>
                  <a:schemeClr val="tx1"/>
                </a:solidFill>
                <a:latin typeface="+mn-lt"/>
                <a:ea typeface="+mn-ea"/>
                <a:cs typeface="+mn-cs"/>
              </a:rPr>
              <a:t>request. If any existing address space is to be shared by this new process, the</a:t>
            </a:r>
          </a:p>
          <a:p>
            <a:r>
              <a:rPr lang="en-US" sz="1200" kern="1200" baseline="0" dirty="0" smtClean="0">
                <a:solidFill>
                  <a:schemeClr val="tx1"/>
                </a:solidFill>
                <a:latin typeface="+mn-lt"/>
                <a:ea typeface="+mn-ea"/>
                <a:cs typeface="+mn-cs"/>
              </a:rPr>
              <a:t>appropriate linkages must be set up. Finally, space for a process control block</a:t>
            </a:r>
          </a:p>
          <a:p>
            <a:r>
              <a:rPr lang="en-US" sz="1200" kern="1200" baseline="0" dirty="0" smtClean="0">
                <a:solidFill>
                  <a:schemeClr val="tx1"/>
                </a:solidFill>
                <a:latin typeface="+mn-lt"/>
                <a:ea typeface="+mn-ea"/>
                <a:cs typeface="+mn-cs"/>
              </a:rPr>
              <a:t>must be allocated.</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Initialize the process control block. The process identification portion contains</a:t>
            </a:r>
          </a:p>
          <a:p>
            <a:r>
              <a:rPr lang="en-US" sz="1200" kern="1200" baseline="0" dirty="0" smtClean="0">
                <a:solidFill>
                  <a:schemeClr val="tx1"/>
                </a:solidFill>
                <a:latin typeface="+mn-lt"/>
                <a:ea typeface="+mn-ea"/>
                <a:cs typeface="+mn-cs"/>
              </a:rPr>
              <a:t>the ID of this process plus other appropriate IDs, such as that of the parent</a:t>
            </a:r>
          </a:p>
          <a:p>
            <a:r>
              <a:rPr lang="en-US" sz="1200" kern="1200" baseline="0" dirty="0" smtClean="0">
                <a:solidFill>
                  <a:schemeClr val="tx1"/>
                </a:solidFill>
                <a:latin typeface="+mn-lt"/>
                <a:ea typeface="+mn-ea"/>
                <a:cs typeface="+mn-cs"/>
              </a:rPr>
              <a:t>process. The processor state information portion will typically be initialized</a:t>
            </a:r>
          </a:p>
          <a:p>
            <a:r>
              <a:rPr lang="en-US" sz="1200" kern="1200" baseline="0" dirty="0" smtClean="0">
                <a:solidFill>
                  <a:schemeClr val="tx1"/>
                </a:solidFill>
                <a:latin typeface="+mn-lt"/>
                <a:ea typeface="+mn-ea"/>
                <a:cs typeface="+mn-cs"/>
              </a:rPr>
              <a:t>with most entries zero, except for the program counter (set to the program</a:t>
            </a:r>
          </a:p>
          <a:p>
            <a:r>
              <a:rPr lang="en-US" sz="1200" kern="1200" baseline="0" dirty="0" smtClean="0">
                <a:solidFill>
                  <a:schemeClr val="tx1"/>
                </a:solidFill>
                <a:latin typeface="+mn-lt"/>
                <a:ea typeface="+mn-ea"/>
                <a:cs typeface="+mn-cs"/>
              </a:rPr>
              <a:t>entry point) and system stack pointers (set to define the process stack boundaries).</a:t>
            </a:r>
          </a:p>
          <a:p>
            <a:r>
              <a:rPr lang="en-US" sz="1200" kern="1200" baseline="0" dirty="0" smtClean="0">
                <a:solidFill>
                  <a:schemeClr val="tx1"/>
                </a:solidFill>
                <a:latin typeface="+mn-lt"/>
                <a:ea typeface="+mn-ea"/>
                <a:cs typeface="+mn-cs"/>
              </a:rPr>
              <a:t>The process control information portion is initialized based on standard</a:t>
            </a:r>
          </a:p>
          <a:p>
            <a:r>
              <a:rPr lang="en-US" sz="1200" kern="1200" baseline="0" dirty="0" smtClean="0">
                <a:solidFill>
                  <a:schemeClr val="tx1"/>
                </a:solidFill>
                <a:latin typeface="+mn-lt"/>
                <a:ea typeface="+mn-ea"/>
                <a:cs typeface="+mn-cs"/>
              </a:rPr>
              <a:t>default values plus attributes that have been requested for this process. For</a:t>
            </a:r>
          </a:p>
          <a:p>
            <a:r>
              <a:rPr lang="en-US" sz="1200" kern="1200" baseline="0" dirty="0" smtClean="0">
                <a:solidFill>
                  <a:schemeClr val="tx1"/>
                </a:solidFill>
                <a:latin typeface="+mn-lt"/>
                <a:ea typeface="+mn-ea"/>
                <a:cs typeface="+mn-cs"/>
              </a:rPr>
              <a:t>example, the process state would typically be initialized to Ready or Ready/</a:t>
            </a:r>
          </a:p>
          <a:p>
            <a:r>
              <a:rPr lang="en-US" sz="1200" kern="1200" baseline="0" dirty="0" smtClean="0">
                <a:solidFill>
                  <a:schemeClr val="tx1"/>
                </a:solidFill>
                <a:latin typeface="+mn-lt"/>
                <a:ea typeface="+mn-ea"/>
                <a:cs typeface="+mn-cs"/>
              </a:rPr>
              <a:t>Suspend. The priority may be set by default to the lowest priority unless an</a:t>
            </a:r>
          </a:p>
          <a:p>
            <a:r>
              <a:rPr lang="en-US" sz="1200" kern="1200" baseline="0" dirty="0" smtClean="0">
                <a:solidFill>
                  <a:schemeClr val="tx1"/>
                </a:solidFill>
                <a:latin typeface="+mn-lt"/>
                <a:ea typeface="+mn-ea"/>
                <a:cs typeface="+mn-cs"/>
              </a:rPr>
              <a:t>explicit request is made for a higher priority. Initially, the process may own</a:t>
            </a:r>
          </a:p>
          <a:p>
            <a:r>
              <a:rPr lang="en-US" sz="1200" kern="1200" baseline="0" dirty="0" smtClean="0">
                <a:solidFill>
                  <a:schemeClr val="tx1"/>
                </a:solidFill>
                <a:latin typeface="+mn-lt"/>
                <a:ea typeface="+mn-ea"/>
                <a:cs typeface="+mn-cs"/>
              </a:rPr>
              <a:t>no resources (I/O devices, files) unless there is an explicit request for these or</a:t>
            </a:r>
          </a:p>
          <a:p>
            <a:r>
              <a:rPr lang="en-US" sz="1200" kern="1200" baseline="0" dirty="0" smtClean="0">
                <a:solidFill>
                  <a:schemeClr val="tx1"/>
                </a:solidFill>
                <a:latin typeface="+mn-lt"/>
                <a:ea typeface="+mn-ea"/>
                <a:cs typeface="+mn-cs"/>
              </a:rPr>
              <a:t>unless they are inherited from the parent.</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4. Set the appropriate linkages. For example, if the OS maintains each scheduling</a:t>
            </a:r>
          </a:p>
          <a:p>
            <a:r>
              <a:rPr lang="en-US" sz="1200" kern="1200" baseline="0" dirty="0" smtClean="0">
                <a:solidFill>
                  <a:schemeClr val="tx1"/>
                </a:solidFill>
                <a:latin typeface="+mn-lt"/>
                <a:ea typeface="+mn-ea"/>
                <a:cs typeface="+mn-cs"/>
              </a:rPr>
              <a:t>queue as a linked list, then the new process must be put in the Ready or</a:t>
            </a:r>
          </a:p>
          <a:p>
            <a:r>
              <a:rPr lang="en-US" sz="1200" kern="1200" baseline="0" dirty="0" smtClean="0">
                <a:solidFill>
                  <a:schemeClr val="tx1"/>
                </a:solidFill>
                <a:latin typeface="+mn-lt"/>
                <a:ea typeface="+mn-ea"/>
                <a:cs typeface="+mn-cs"/>
              </a:rPr>
              <a:t>Ready/Suspend list.</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5. Create or expand other data structures. For example, the OS may maintain</a:t>
            </a:r>
          </a:p>
          <a:p>
            <a:r>
              <a:rPr lang="en-US" sz="1200" kern="1200" baseline="0" dirty="0" smtClean="0">
                <a:solidFill>
                  <a:schemeClr val="tx1"/>
                </a:solidFill>
                <a:latin typeface="+mn-lt"/>
                <a:ea typeface="+mn-ea"/>
                <a:cs typeface="+mn-cs"/>
              </a:rPr>
              <a:t>an accounting file on each process to be used subsequently for billing and/or</a:t>
            </a:r>
          </a:p>
          <a:p>
            <a:r>
              <a:rPr lang="en-US" sz="1200" kern="1200" baseline="0" dirty="0" smtClean="0">
                <a:solidFill>
                  <a:schemeClr val="tx1"/>
                </a:solidFill>
                <a:latin typeface="+mn-lt"/>
                <a:ea typeface="+mn-ea"/>
                <a:cs typeface="+mn-cs"/>
              </a:rPr>
              <a:t>performance assessment purposes.</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process switch may occur any time that the OS has</a:t>
            </a:r>
          </a:p>
          <a:p>
            <a:r>
              <a:rPr lang="en-US" sz="1200" kern="1200" baseline="0" dirty="0" smtClean="0">
                <a:solidFill>
                  <a:schemeClr val="tx1"/>
                </a:solidFill>
                <a:latin typeface="+mn-lt"/>
                <a:ea typeface="+mn-ea"/>
                <a:cs typeface="+mn-cs"/>
              </a:rPr>
              <a:t>gained control from the currently running process. Table 3.8 suggests the possible</a:t>
            </a:r>
          </a:p>
          <a:p>
            <a:r>
              <a:rPr lang="en-US" sz="1200" kern="1200" baseline="0" dirty="0" smtClean="0">
                <a:solidFill>
                  <a:schemeClr val="tx1"/>
                </a:solidFill>
                <a:latin typeface="+mn-lt"/>
                <a:ea typeface="+mn-ea"/>
                <a:cs typeface="+mn-cs"/>
              </a:rPr>
              <a:t>events that may give control to the OS.</a:t>
            </a:r>
            <a:endParaRPr lang="en-NZ"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First, let us consider system interrupts. Actually, we can distinguish, as many</a:t>
            </a:r>
          </a:p>
          <a:p>
            <a:r>
              <a:rPr lang="en-US" sz="1200" kern="1200" baseline="0" dirty="0" smtClean="0">
                <a:solidFill>
                  <a:schemeClr val="tx1"/>
                </a:solidFill>
                <a:latin typeface="+mn-lt"/>
                <a:ea typeface="+mn-ea"/>
                <a:cs typeface="+mn-cs"/>
              </a:rPr>
              <a:t>systems do, two kinds of system interrupts, one of which is simply referred to as an</a:t>
            </a:r>
          </a:p>
          <a:p>
            <a:r>
              <a:rPr lang="en-US" sz="1200" kern="1200" baseline="0" dirty="0" smtClean="0">
                <a:solidFill>
                  <a:schemeClr val="tx1"/>
                </a:solidFill>
                <a:latin typeface="+mn-lt"/>
                <a:ea typeface="+mn-ea"/>
                <a:cs typeface="+mn-cs"/>
              </a:rPr>
              <a:t>interrupt, and the other as a trap. The former is due to some sort of event that is</a:t>
            </a:r>
          </a:p>
          <a:p>
            <a:r>
              <a:rPr lang="en-US" sz="1200" kern="1200" baseline="0" dirty="0" smtClean="0">
                <a:solidFill>
                  <a:schemeClr val="tx1"/>
                </a:solidFill>
                <a:latin typeface="+mn-lt"/>
                <a:ea typeface="+mn-ea"/>
                <a:cs typeface="+mn-cs"/>
              </a:rPr>
              <a:t>external to and independent of the currently running process, such as the completion</a:t>
            </a:r>
          </a:p>
          <a:p>
            <a:r>
              <a:rPr lang="en-US" sz="1200" kern="1200" baseline="0" dirty="0" smtClean="0">
                <a:solidFill>
                  <a:schemeClr val="tx1"/>
                </a:solidFill>
                <a:latin typeface="+mn-lt"/>
                <a:ea typeface="+mn-ea"/>
                <a:cs typeface="+mn-cs"/>
              </a:rPr>
              <a:t>of an I/O operation. The latter relates to an error or exception condition generated</a:t>
            </a:r>
          </a:p>
          <a:p>
            <a:r>
              <a:rPr lang="en-US" sz="1200" kern="1200" baseline="0" dirty="0" smtClean="0">
                <a:solidFill>
                  <a:schemeClr val="tx1"/>
                </a:solidFill>
                <a:latin typeface="+mn-lt"/>
                <a:ea typeface="+mn-ea"/>
                <a:cs typeface="+mn-cs"/>
              </a:rPr>
              <a:t>within the currently running process, such as an illegal file access attempt. With an</a:t>
            </a:r>
          </a:p>
          <a:p>
            <a:r>
              <a:rPr lang="en-US" sz="1200" kern="1200" baseline="0" dirty="0" smtClean="0">
                <a:solidFill>
                  <a:schemeClr val="tx1"/>
                </a:solidFill>
                <a:latin typeface="+mn-lt"/>
                <a:ea typeface="+mn-ea"/>
                <a:cs typeface="+mn-cs"/>
              </a:rPr>
              <a:t>ordinary </a:t>
            </a:r>
            <a:r>
              <a:rPr lang="en-US" sz="1200" b="1" kern="1200" baseline="0" dirty="0" smtClean="0">
                <a:solidFill>
                  <a:schemeClr val="tx1"/>
                </a:solidFill>
                <a:latin typeface="+mn-lt"/>
                <a:ea typeface="+mn-ea"/>
                <a:cs typeface="+mn-cs"/>
              </a:rPr>
              <a:t>interrupt , control is first transferred to an interrupt handler, which does</a:t>
            </a:r>
          </a:p>
          <a:p>
            <a:r>
              <a:rPr lang="en-US" sz="1200" kern="1200" baseline="0" dirty="0" smtClean="0">
                <a:solidFill>
                  <a:schemeClr val="tx1"/>
                </a:solidFill>
                <a:latin typeface="+mn-lt"/>
                <a:ea typeface="+mn-ea"/>
                <a:cs typeface="+mn-cs"/>
              </a:rPr>
              <a:t>some basic housekeeping and then branches to an OS routine that is concerned with</a:t>
            </a:r>
          </a:p>
          <a:p>
            <a:r>
              <a:rPr lang="en-US" sz="1200" kern="1200" baseline="0" dirty="0" smtClean="0">
                <a:solidFill>
                  <a:schemeClr val="tx1"/>
                </a:solidFill>
                <a:latin typeface="+mn-lt"/>
                <a:ea typeface="+mn-ea"/>
                <a:cs typeface="+mn-cs"/>
              </a:rPr>
              <a:t>the particular type of interrupt that has occurred. Examples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Clock interrupt: The OS determines whether the currently running process</a:t>
            </a:r>
          </a:p>
          <a:p>
            <a:r>
              <a:rPr lang="en-US" sz="1200" kern="1200" baseline="0" dirty="0" smtClean="0">
                <a:solidFill>
                  <a:schemeClr val="tx1"/>
                </a:solidFill>
                <a:latin typeface="+mn-lt"/>
                <a:ea typeface="+mn-ea"/>
                <a:cs typeface="+mn-cs"/>
              </a:rPr>
              <a:t>has been executing for the maximum allowable unit of time, referred to as a</a:t>
            </a:r>
          </a:p>
          <a:p>
            <a:r>
              <a:rPr lang="en-US" sz="1200" b="1" kern="1200" baseline="0" dirty="0" smtClean="0">
                <a:solidFill>
                  <a:schemeClr val="tx1"/>
                </a:solidFill>
                <a:latin typeface="+mn-lt"/>
                <a:ea typeface="+mn-ea"/>
                <a:cs typeface="+mn-cs"/>
              </a:rPr>
              <a:t>time slice . That is, a time slice is the maximum amount of time that a process</a:t>
            </a:r>
          </a:p>
          <a:p>
            <a:r>
              <a:rPr lang="en-US" sz="1200" kern="1200" baseline="0" dirty="0" smtClean="0">
                <a:solidFill>
                  <a:schemeClr val="tx1"/>
                </a:solidFill>
                <a:latin typeface="+mn-lt"/>
                <a:ea typeface="+mn-ea"/>
                <a:cs typeface="+mn-cs"/>
              </a:rPr>
              <a:t>can execute before being interrupted. If so, this process must be switched to a</a:t>
            </a:r>
          </a:p>
          <a:p>
            <a:r>
              <a:rPr lang="en-US" sz="1200" kern="1200" baseline="0" dirty="0" smtClean="0">
                <a:solidFill>
                  <a:schemeClr val="tx1"/>
                </a:solidFill>
                <a:latin typeface="+mn-lt"/>
                <a:ea typeface="+mn-ea"/>
                <a:cs typeface="+mn-cs"/>
              </a:rPr>
              <a:t>Ready state and another process dispatched.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I/O interrupt: The OS determines what I/O action has occurred. If the I/O</a:t>
            </a:r>
          </a:p>
          <a:p>
            <a:r>
              <a:rPr lang="en-US" sz="1200" kern="1200" baseline="0" dirty="0" smtClean="0">
                <a:solidFill>
                  <a:schemeClr val="tx1"/>
                </a:solidFill>
                <a:latin typeface="+mn-lt"/>
                <a:ea typeface="+mn-ea"/>
                <a:cs typeface="+mn-cs"/>
              </a:rPr>
              <a:t>action constitutes an event for which one or more processes are waiting,</a:t>
            </a:r>
          </a:p>
          <a:p>
            <a:r>
              <a:rPr lang="en-US" sz="1200" kern="1200" baseline="0" dirty="0" smtClean="0">
                <a:solidFill>
                  <a:schemeClr val="tx1"/>
                </a:solidFill>
                <a:latin typeface="+mn-lt"/>
                <a:ea typeface="+mn-ea"/>
                <a:cs typeface="+mn-cs"/>
              </a:rPr>
              <a:t>then the OS moves all of the corresponding blocked processes to the Ready</a:t>
            </a:r>
          </a:p>
          <a:p>
            <a:r>
              <a:rPr lang="en-US" sz="1200" kern="1200" baseline="0" dirty="0" smtClean="0">
                <a:solidFill>
                  <a:schemeClr val="tx1"/>
                </a:solidFill>
                <a:latin typeface="+mn-lt"/>
                <a:ea typeface="+mn-ea"/>
                <a:cs typeface="+mn-cs"/>
              </a:rPr>
              <a:t>state (and Blocked/Suspend processes to the Ready/Suspend state). The OS</a:t>
            </a:r>
          </a:p>
          <a:p>
            <a:r>
              <a:rPr lang="en-US" sz="1200" kern="1200" baseline="0" dirty="0" smtClean="0">
                <a:solidFill>
                  <a:schemeClr val="tx1"/>
                </a:solidFill>
                <a:latin typeface="+mn-lt"/>
                <a:ea typeface="+mn-ea"/>
                <a:cs typeface="+mn-cs"/>
              </a:rPr>
              <a:t>must then decide whether to resume execution of the process currently in</a:t>
            </a:r>
          </a:p>
          <a:p>
            <a:r>
              <a:rPr lang="en-US" sz="1200" kern="1200" baseline="0" dirty="0" smtClean="0">
                <a:solidFill>
                  <a:schemeClr val="tx1"/>
                </a:solidFill>
                <a:latin typeface="+mn-lt"/>
                <a:ea typeface="+mn-ea"/>
                <a:cs typeface="+mn-cs"/>
              </a:rPr>
              <a:t>the Running state or to preempt that process for a higher-priority Ready</a:t>
            </a:r>
          </a:p>
          <a:p>
            <a:r>
              <a:rPr lang="en-US" sz="1200" kern="1200" baseline="0" dirty="0" smtClean="0">
                <a:solidFill>
                  <a:schemeClr val="tx1"/>
                </a:solidFill>
                <a:latin typeface="+mn-lt"/>
                <a:ea typeface="+mn-ea"/>
                <a:cs typeface="+mn-cs"/>
              </a:rPr>
              <a:t>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Memory fault: The processor encounters a virtual memory address reference</a:t>
            </a:r>
          </a:p>
          <a:p>
            <a:r>
              <a:rPr lang="en-US" sz="1200" kern="1200" baseline="0" dirty="0" smtClean="0">
                <a:solidFill>
                  <a:schemeClr val="tx1"/>
                </a:solidFill>
                <a:latin typeface="+mn-lt"/>
                <a:ea typeface="+mn-ea"/>
                <a:cs typeface="+mn-cs"/>
              </a:rPr>
              <a:t>for a word that is not in main memory. The OS must bring in the block</a:t>
            </a:r>
          </a:p>
          <a:p>
            <a:r>
              <a:rPr lang="en-US" sz="1200" kern="1200" baseline="0" dirty="0" smtClean="0">
                <a:solidFill>
                  <a:schemeClr val="tx1"/>
                </a:solidFill>
                <a:latin typeface="+mn-lt"/>
                <a:ea typeface="+mn-ea"/>
                <a:cs typeface="+mn-cs"/>
              </a:rPr>
              <a:t>(page or segment) of memory containing the reference from secondary memory</a:t>
            </a:r>
          </a:p>
          <a:p>
            <a:r>
              <a:rPr lang="en-US" sz="1200" kern="1200" baseline="0" dirty="0" smtClean="0">
                <a:solidFill>
                  <a:schemeClr val="tx1"/>
                </a:solidFill>
                <a:latin typeface="+mn-lt"/>
                <a:ea typeface="+mn-ea"/>
                <a:cs typeface="+mn-cs"/>
              </a:rPr>
              <a:t>to main memory. After the I/O request is issued to bring in the block of</a:t>
            </a:r>
          </a:p>
          <a:p>
            <a:r>
              <a:rPr lang="en-US" sz="1200" kern="1200" baseline="0" dirty="0" smtClean="0">
                <a:solidFill>
                  <a:schemeClr val="tx1"/>
                </a:solidFill>
                <a:latin typeface="+mn-lt"/>
                <a:ea typeface="+mn-ea"/>
                <a:cs typeface="+mn-cs"/>
              </a:rPr>
              <a:t>memory, the process with the memory fault is placed in a blocked state; the</a:t>
            </a:r>
          </a:p>
          <a:p>
            <a:r>
              <a:rPr lang="en-US" sz="1200" kern="1200" baseline="0" dirty="0" smtClean="0">
                <a:solidFill>
                  <a:schemeClr val="tx1"/>
                </a:solidFill>
                <a:latin typeface="+mn-lt"/>
                <a:ea typeface="+mn-ea"/>
                <a:cs typeface="+mn-cs"/>
              </a:rPr>
              <a:t>OS then performs a process switch to resume execution of another process.</a:t>
            </a:r>
          </a:p>
          <a:p>
            <a:r>
              <a:rPr lang="en-US" sz="1200" kern="1200" baseline="0" dirty="0" smtClean="0">
                <a:solidFill>
                  <a:schemeClr val="tx1"/>
                </a:solidFill>
                <a:latin typeface="+mn-lt"/>
                <a:ea typeface="+mn-ea"/>
                <a:cs typeface="+mn-cs"/>
              </a:rPr>
              <a:t>After the desired block is brought into memory, that process is placed in the</a:t>
            </a:r>
          </a:p>
          <a:p>
            <a:r>
              <a:rPr lang="en-US" sz="1200" kern="1200" baseline="0" dirty="0" smtClean="0">
                <a:solidFill>
                  <a:schemeClr val="tx1"/>
                </a:solidFill>
                <a:latin typeface="+mn-lt"/>
                <a:ea typeface="+mn-ea"/>
                <a:cs typeface="+mn-cs"/>
              </a:rPr>
              <a:t>Ready state.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With a </a:t>
            </a:r>
            <a:r>
              <a:rPr lang="en-US" sz="1200" b="1" kern="1200" baseline="0" dirty="0" smtClean="0">
                <a:solidFill>
                  <a:schemeClr val="tx1"/>
                </a:solidFill>
                <a:latin typeface="+mn-lt"/>
                <a:ea typeface="+mn-ea"/>
                <a:cs typeface="+mn-cs"/>
              </a:rPr>
              <a:t>trap , the OS determines if the error or exception condition is fatal.</a:t>
            </a:r>
          </a:p>
          <a:p>
            <a:r>
              <a:rPr lang="en-US" sz="1200" kern="1200" baseline="0" dirty="0" smtClean="0">
                <a:solidFill>
                  <a:schemeClr val="tx1"/>
                </a:solidFill>
                <a:latin typeface="+mn-lt"/>
                <a:ea typeface="+mn-ea"/>
                <a:cs typeface="+mn-cs"/>
              </a:rPr>
              <a:t>If so, then the currently running process is moved to the Exit state and a process</a:t>
            </a:r>
          </a:p>
          <a:p>
            <a:r>
              <a:rPr lang="en-US" sz="1200" kern="1200" baseline="0" dirty="0" smtClean="0">
                <a:solidFill>
                  <a:schemeClr val="tx1"/>
                </a:solidFill>
                <a:latin typeface="+mn-lt"/>
                <a:ea typeface="+mn-ea"/>
                <a:cs typeface="+mn-cs"/>
              </a:rPr>
              <a:t>switch occurs. If not, then the action of the OS will depend on the nature of</a:t>
            </a:r>
          </a:p>
          <a:p>
            <a:r>
              <a:rPr lang="en-US" sz="1200" kern="1200" baseline="0" dirty="0" smtClean="0">
                <a:solidFill>
                  <a:schemeClr val="tx1"/>
                </a:solidFill>
                <a:latin typeface="+mn-lt"/>
                <a:ea typeface="+mn-ea"/>
                <a:cs typeface="+mn-cs"/>
              </a:rPr>
              <a:t>the error and the design of the OS. It may attempt some recovery procedure or</a:t>
            </a:r>
          </a:p>
          <a:p>
            <a:r>
              <a:rPr lang="en-US" sz="1200" kern="1200" baseline="0" dirty="0" smtClean="0">
                <a:solidFill>
                  <a:schemeClr val="tx1"/>
                </a:solidFill>
                <a:latin typeface="+mn-lt"/>
                <a:ea typeface="+mn-ea"/>
                <a:cs typeface="+mn-cs"/>
              </a:rPr>
              <a:t>simply notify the user. It may do a process switch or resume the currently running</a:t>
            </a:r>
          </a:p>
          <a:p>
            <a:r>
              <a:rPr lang="en-US" sz="1200" kern="1200" baseline="0" dirty="0" smtClean="0">
                <a:solidFill>
                  <a:schemeClr val="tx1"/>
                </a:solidFill>
                <a:latin typeface="+mn-lt"/>
                <a:ea typeface="+mn-ea"/>
                <a:cs typeface="+mn-cs"/>
              </a:rPr>
              <a:t>process.</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mn-lt"/>
                <a:ea typeface="+mn-ea"/>
                <a:cs typeface="+mn-cs"/>
              </a:rPr>
              <a:t>In Chapter 1 , we discussed the inclusion of an interrupt stage as</a:t>
            </a:r>
          </a:p>
          <a:p>
            <a:r>
              <a:rPr lang="en-US" sz="1200" kern="1200" baseline="0" dirty="0" smtClean="0">
                <a:solidFill>
                  <a:schemeClr val="tx1"/>
                </a:solidFill>
                <a:latin typeface="+mn-lt"/>
                <a:ea typeface="+mn-ea"/>
                <a:cs typeface="+mn-cs"/>
              </a:rPr>
              <a:t>part of the instruction cycle. Recall that, in the interrupt stage, the processor checks</a:t>
            </a:r>
          </a:p>
          <a:p>
            <a:r>
              <a:rPr lang="en-US" sz="1200" kern="1200" baseline="0" dirty="0" smtClean="0">
                <a:solidFill>
                  <a:schemeClr val="tx1"/>
                </a:solidFill>
                <a:latin typeface="+mn-lt"/>
                <a:ea typeface="+mn-ea"/>
                <a:cs typeface="+mn-cs"/>
              </a:rPr>
              <a:t>to see if any interrupts are pending, indicated by the presence of an interrupt signal.</a:t>
            </a:r>
          </a:p>
          <a:p>
            <a:r>
              <a:rPr lang="en-US" sz="1200" kern="1200" baseline="0" dirty="0" smtClean="0">
                <a:solidFill>
                  <a:schemeClr val="tx1"/>
                </a:solidFill>
                <a:latin typeface="+mn-lt"/>
                <a:ea typeface="+mn-ea"/>
                <a:cs typeface="+mn-cs"/>
              </a:rPr>
              <a:t>If no interrupts are pending, the processor proceeds to the fetch stage and fetches</a:t>
            </a:r>
          </a:p>
          <a:p>
            <a:r>
              <a:rPr lang="en-US" sz="1200" kern="1200" baseline="0" dirty="0" smtClean="0">
                <a:solidFill>
                  <a:schemeClr val="tx1"/>
                </a:solidFill>
                <a:latin typeface="+mn-lt"/>
                <a:ea typeface="+mn-ea"/>
                <a:cs typeface="+mn-cs"/>
              </a:rPr>
              <a:t>the next instruction of the current program in the current process. If an interrupt is</a:t>
            </a:r>
          </a:p>
          <a:p>
            <a:r>
              <a:rPr lang="en-US" sz="1200" kern="1200" baseline="0" dirty="0" smtClean="0">
                <a:solidFill>
                  <a:schemeClr val="tx1"/>
                </a:solidFill>
                <a:latin typeface="+mn-lt"/>
                <a:ea typeface="+mn-ea"/>
                <a:cs typeface="+mn-cs"/>
              </a:rPr>
              <a:t>pending, the processor does the following:</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It sets the program counter to the starting address of an interrupt handler</a:t>
            </a:r>
          </a:p>
          <a:p>
            <a:r>
              <a:rPr lang="en-US" sz="1200" kern="1200" baseline="0" dirty="0" smtClean="0">
                <a:solidFill>
                  <a:schemeClr val="tx1"/>
                </a:solidFill>
                <a:latin typeface="+mn-lt"/>
                <a:ea typeface="+mn-ea"/>
                <a:cs typeface="+mn-cs"/>
              </a:rPr>
              <a:t>program.</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It switches from user mode to kernel mode so that the interrupt processing</a:t>
            </a:r>
          </a:p>
          <a:p>
            <a:r>
              <a:rPr lang="en-US" sz="1200" kern="1200" baseline="0" dirty="0" smtClean="0">
                <a:solidFill>
                  <a:schemeClr val="tx1"/>
                </a:solidFill>
                <a:latin typeface="+mn-lt"/>
                <a:ea typeface="+mn-ea"/>
                <a:cs typeface="+mn-cs"/>
              </a:rPr>
              <a:t>code may include privileged instructions.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processor now proceeds to the fetch stage and fetches the first instruction of</a:t>
            </a:r>
          </a:p>
          <a:p>
            <a:r>
              <a:rPr lang="en-US" sz="1200" kern="1200" baseline="0" dirty="0" smtClean="0">
                <a:solidFill>
                  <a:schemeClr val="tx1"/>
                </a:solidFill>
                <a:latin typeface="+mn-lt"/>
                <a:ea typeface="+mn-ea"/>
                <a:cs typeface="+mn-cs"/>
              </a:rPr>
              <a:t>the interrupt handler program, which will service the interrupt. At this point, typically,</a:t>
            </a:r>
          </a:p>
          <a:p>
            <a:r>
              <a:rPr lang="en-US" sz="1200" kern="1200" baseline="0" dirty="0" smtClean="0">
                <a:solidFill>
                  <a:schemeClr val="tx1"/>
                </a:solidFill>
                <a:latin typeface="+mn-lt"/>
                <a:ea typeface="+mn-ea"/>
                <a:cs typeface="+mn-cs"/>
              </a:rPr>
              <a:t>the context of the process that has been interrupted is saved into that process</a:t>
            </a:r>
          </a:p>
          <a:p>
            <a:r>
              <a:rPr lang="en-US" sz="1200" kern="1200" baseline="0" dirty="0" smtClean="0">
                <a:solidFill>
                  <a:schemeClr val="tx1"/>
                </a:solidFill>
                <a:latin typeface="+mn-lt"/>
                <a:ea typeface="+mn-ea"/>
                <a:cs typeface="+mn-cs"/>
              </a:rPr>
              <a:t>control block of the interrupted program.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question that may now occur to you is, What constitutes the context that</a:t>
            </a:r>
          </a:p>
          <a:p>
            <a:r>
              <a:rPr lang="en-US" sz="1200" kern="1200" baseline="0" dirty="0" smtClean="0">
                <a:solidFill>
                  <a:schemeClr val="tx1"/>
                </a:solidFill>
                <a:latin typeface="+mn-lt"/>
                <a:ea typeface="+mn-ea"/>
                <a:cs typeface="+mn-cs"/>
              </a:rPr>
              <a:t>is saved? The answer is that it must include any information that may be altered by</a:t>
            </a:r>
          </a:p>
          <a:p>
            <a:r>
              <a:rPr lang="en-US" sz="1200" kern="1200" baseline="0" dirty="0" smtClean="0">
                <a:solidFill>
                  <a:schemeClr val="tx1"/>
                </a:solidFill>
                <a:latin typeface="+mn-lt"/>
                <a:ea typeface="+mn-ea"/>
                <a:cs typeface="+mn-cs"/>
              </a:rPr>
              <a:t>the execution of the interrupt handler and that will be needed to resume the program</a:t>
            </a:r>
          </a:p>
          <a:p>
            <a:r>
              <a:rPr lang="en-US" sz="1200" kern="1200" baseline="0" dirty="0" smtClean="0">
                <a:solidFill>
                  <a:schemeClr val="tx1"/>
                </a:solidFill>
                <a:latin typeface="+mn-lt"/>
                <a:ea typeface="+mn-ea"/>
                <a:cs typeface="+mn-cs"/>
              </a:rPr>
              <a:t>that was interrupted. Thus, the portion of the process control block that was</a:t>
            </a:r>
          </a:p>
          <a:p>
            <a:r>
              <a:rPr lang="en-US" sz="1200" kern="1200" baseline="0" dirty="0" smtClean="0">
                <a:solidFill>
                  <a:schemeClr val="tx1"/>
                </a:solidFill>
                <a:latin typeface="+mn-lt"/>
                <a:ea typeface="+mn-ea"/>
                <a:cs typeface="+mn-cs"/>
              </a:rPr>
              <a:t>referred to as processor state information must be saved. This includes the program</a:t>
            </a:r>
          </a:p>
          <a:p>
            <a:r>
              <a:rPr lang="en-US" sz="1200" kern="1200" baseline="0" dirty="0" smtClean="0">
                <a:solidFill>
                  <a:schemeClr val="tx1"/>
                </a:solidFill>
                <a:latin typeface="+mn-lt"/>
                <a:ea typeface="+mn-ea"/>
                <a:cs typeface="+mn-cs"/>
              </a:rPr>
              <a:t>counter, other processor registers, and stack information.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Does anything else need to be done? That depends on what happens next. The</a:t>
            </a:r>
          </a:p>
          <a:p>
            <a:r>
              <a:rPr lang="en-US" sz="1200" kern="1200" baseline="0" dirty="0" smtClean="0">
                <a:solidFill>
                  <a:schemeClr val="tx1"/>
                </a:solidFill>
                <a:latin typeface="+mn-lt"/>
                <a:ea typeface="+mn-ea"/>
                <a:cs typeface="+mn-cs"/>
              </a:rPr>
              <a:t>interrupt handler is typically a short program that performs a few basic tasks related</a:t>
            </a:r>
          </a:p>
          <a:p>
            <a:r>
              <a:rPr lang="en-US" sz="1200" kern="1200" baseline="0" dirty="0" smtClean="0">
                <a:solidFill>
                  <a:schemeClr val="tx1"/>
                </a:solidFill>
                <a:latin typeface="+mn-lt"/>
                <a:ea typeface="+mn-ea"/>
                <a:cs typeface="+mn-cs"/>
              </a:rPr>
              <a:t>to an interrupt. For example, it resets the flag or indicator that signals the presence</a:t>
            </a:r>
          </a:p>
          <a:p>
            <a:r>
              <a:rPr lang="en-US" sz="1200" kern="1200" baseline="0" dirty="0" smtClean="0">
                <a:solidFill>
                  <a:schemeClr val="tx1"/>
                </a:solidFill>
                <a:latin typeface="+mn-lt"/>
                <a:ea typeface="+mn-ea"/>
                <a:cs typeface="+mn-cs"/>
              </a:rPr>
              <a:t>of an interrupt. It may send an acknowledgment to the entity that issued the interrupt,</a:t>
            </a:r>
          </a:p>
          <a:p>
            <a:r>
              <a:rPr lang="en-US" sz="1200" kern="1200" baseline="0" dirty="0" smtClean="0">
                <a:solidFill>
                  <a:schemeClr val="tx1"/>
                </a:solidFill>
                <a:latin typeface="+mn-lt"/>
                <a:ea typeface="+mn-ea"/>
                <a:cs typeface="+mn-cs"/>
              </a:rPr>
              <a:t>such as an I/O module. And it may do some basic housekeeping relating to the</a:t>
            </a:r>
          </a:p>
          <a:p>
            <a:r>
              <a:rPr lang="en-US" sz="1200" kern="1200" baseline="0" dirty="0" smtClean="0">
                <a:solidFill>
                  <a:schemeClr val="tx1"/>
                </a:solidFill>
                <a:latin typeface="+mn-lt"/>
                <a:ea typeface="+mn-ea"/>
                <a:cs typeface="+mn-cs"/>
              </a:rPr>
              <a:t>effects of the event that caused the interrupt. For example, if the interrupt relates</a:t>
            </a:r>
          </a:p>
          <a:p>
            <a:r>
              <a:rPr lang="en-US" sz="1200" kern="1200" baseline="0" dirty="0" smtClean="0">
                <a:solidFill>
                  <a:schemeClr val="tx1"/>
                </a:solidFill>
                <a:latin typeface="+mn-lt"/>
                <a:ea typeface="+mn-ea"/>
                <a:cs typeface="+mn-cs"/>
              </a:rPr>
              <a:t>to an I/O event, the interrupt handler will check for an error condition. If an error</a:t>
            </a:r>
          </a:p>
          <a:p>
            <a:r>
              <a:rPr lang="en-US" sz="1200" kern="1200" baseline="0" dirty="0" smtClean="0">
                <a:solidFill>
                  <a:schemeClr val="tx1"/>
                </a:solidFill>
                <a:latin typeface="+mn-lt"/>
                <a:ea typeface="+mn-ea"/>
                <a:cs typeface="+mn-cs"/>
              </a:rPr>
              <a:t>has occurred, the interrupt handler may send a signal to the process that originally</a:t>
            </a:r>
          </a:p>
          <a:p>
            <a:r>
              <a:rPr lang="en-US" sz="1200" kern="1200" baseline="0" dirty="0" smtClean="0">
                <a:solidFill>
                  <a:schemeClr val="tx1"/>
                </a:solidFill>
                <a:latin typeface="+mn-lt"/>
                <a:ea typeface="+mn-ea"/>
                <a:cs typeface="+mn-cs"/>
              </a:rPr>
              <a:t>requested the I/O operation. If the interrupt is by the clock, then the handler will</a:t>
            </a:r>
          </a:p>
          <a:p>
            <a:r>
              <a:rPr lang="en-US" sz="1200" kern="1200" baseline="0" dirty="0" smtClean="0">
                <a:solidFill>
                  <a:schemeClr val="tx1"/>
                </a:solidFill>
                <a:latin typeface="+mn-lt"/>
                <a:ea typeface="+mn-ea"/>
                <a:cs typeface="+mn-cs"/>
              </a:rPr>
              <a:t>hand control over to the dispatcher, which will want to pass control to another process</a:t>
            </a:r>
          </a:p>
          <a:p>
            <a:r>
              <a:rPr lang="en-US" sz="1200" kern="1200" baseline="0" dirty="0" smtClean="0">
                <a:solidFill>
                  <a:schemeClr val="tx1"/>
                </a:solidFill>
                <a:latin typeface="+mn-lt"/>
                <a:ea typeface="+mn-ea"/>
                <a:cs typeface="+mn-cs"/>
              </a:rPr>
              <a:t>because the time slice allotted to the currently running process has expired.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What about the other information in the process control block? If this interrupt</a:t>
            </a:r>
          </a:p>
          <a:p>
            <a:r>
              <a:rPr lang="en-US" sz="1200" kern="1200" baseline="0" dirty="0" smtClean="0">
                <a:solidFill>
                  <a:schemeClr val="tx1"/>
                </a:solidFill>
                <a:latin typeface="+mn-lt"/>
                <a:ea typeface="+mn-ea"/>
                <a:cs typeface="+mn-cs"/>
              </a:rPr>
              <a:t>is to be followed by a switch to another process, then some work will need to be</a:t>
            </a:r>
          </a:p>
          <a:p>
            <a:r>
              <a:rPr lang="en-US" sz="1200" kern="1200" baseline="0" dirty="0" smtClean="0">
                <a:solidFill>
                  <a:schemeClr val="tx1"/>
                </a:solidFill>
                <a:latin typeface="+mn-lt"/>
                <a:ea typeface="+mn-ea"/>
                <a:cs typeface="+mn-cs"/>
              </a:rPr>
              <a:t>done. However, in most operating systems, the occurrence of an interrupt does not</a:t>
            </a:r>
          </a:p>
          <a:p>
            <a:r>
              <a:rPr lang="en-US" sz="1200" kern="1200" baseline="0" dirty="0" smtClean="0">
                <a:solidFill>
                  <a:schemeClr val="tx1"/>
                </a:solidFill>
                <a:latin typeface="+mn-lt"/>
                <a:ea typeface="+mn-ea"/>
                <a:cs typeface="+mn-cs"/>
              </a:rPr>
              <a:t>necessarily mean a process switch. It is possible that, after the interrupt handler has</a:t>
            </a:r>
          </a:p>
          <a:p>
            <a:r>
              <a:rPr lang="en-US" sz="1200" kern="1200" baseline="0" dirty="0" smtClean="0">
                <a:solidFill>
                  <a:schemeClr val="tx1"/>
                </a:solidFill>
                <a:latin typeface="+mn-lt"/>
                <a:ea typeface="+mn-ea"/>
                <a:cs typeface="+mn-cs"/>
              </a:rPr>
              <a:t>executed, the currently running process will resume execution. In that case, all that</a:t>
            </a:r>
          </a:p>
          <a:p>
            <a:r>
              <a:rPr lang="en-US" sz="1200" kern="1200" baseline="0" dirty="0" smtClean="0">
                <a:solidFill>
                  <a:schemeClr val="tx1"/>
                </a:solidFill>
                <a:latin typeface="+mn-lt"/>
                <a:ea typeface="+mn-ea"/>
                <a:cs typeface="+mn-cs"/>
              </a:rPr>
              <a:t>is necessary is to save the processor state information when the interrupt occurs and</a:t>
            </a:r>
          </a:p>
          <a:p>
            <a:r>
              <a:rPr lang="en-US" sz="1200" kern="1200" baseline="0" dirty="0" smtClean="0">
                <a:solidFill>
                  <a:schemeClr val="tx1"/>
                </a:solidFill>
                <a:latin typeface="+mn-lt"/>
                <a:ea typeface="+mn-ea"/>
                <a:cs typeface="+mn-cs"/>
              </a:rPr>
              <a:t>restore that information when control is returned to the program that was running.</a:t>
            </a:r>
          </a:p>
          <a:p>
            <a:r>
              <a:rPr lang="en-US" sz="1200" kern="1200" baseline="0" dirty="0" smtClean="0">
                <a:solidFill>
                  <a:schemeClr val="tx1"/>
                </a:solidFill>
                <a:latin typeface="+mn-lt"/>
                <a:ea typeface="+mn-ea"/>
                <a:cs typeface="+mn-cs"/>
              </a:rPr>
              <a:t>Typically, the saving and restoring functions are performed in hardware.</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At any given point in time,</a:t>
            </a:r>
          </a:p>
          <a:p>
            <a:r>
              <a:rPr lang="en-US" sz="1200" i="1" kern="1200" baseline="0" dirty="0" smtClean="0">
                <a:solidFill>
                  <a:schemeClr val="tx1"/>
                </a:solidFill>
                <a:latin typeface="+mn-lt"/>
                <a:ea typeface="+mn-ea"/>
                <a:cs typeface="+mn-cs"/>
              </a:rPr>
              <a:t>while the program is executing , this process can be uniquely characterized by a</a:t>
            </a:r>
          </a:p>
          <a:p>
            <a:r>
              <a:rPr lang="en-US" sz="1200" kern="1200" baseline="0" dirty="0" smtClean="0">
                <a:solidFill>
                  <a:schemeClr val="tx1"/>
                </a:solidFill>
                <a:latin typeface="+mn-lt"/>
                <a:ea typeface="+mn-ea"/>
                <a:cs typeface="+mn-cs"/>
              </a:rPr>
              <a:t>number of elements, including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Identifier: A unique identifier associated with this process, to distinguish it</a:t>
            </a:r>
          </a:p>
          <a:p>
            <a:r>
              <a:rPr lang="en-US" sz="1200" kern="1200" baseline="0" dirty="0" smtClean="0">
                <a:solidFill>
                  <a:schemeClr val="tx1"/>
                </a:solidFill>
                <a:latin typeface="+mn-lt"/>
                <a:ea typeface="+mn-ea"/>
                <a:cs typeface="+mn-cs"/>
              </a:rPr>
              <a:t>from all other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State: If the process is currently executing, it is in the running state.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Priority: Priority level relative to other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Program counter: The address of the next instruction in the program to be</a:t>
            </a:r>
          </a:p>
          <a:p>
            <a:r>
              <a:rPr lang="en-US" sz="1200" kern="1200" baseline="0" dirty="0" smtClean="0">
                <a:solidFill>
                  <a:schemeClr val="tx1"/>
                </a:solidFill>
                <a:latin typeface="+mn-lt"/>
                <a:ea typeface="+mn-ea"/>
                <a:cs typeface="+mn-cs"/>
              </a:rPr>
              <a:t>executed.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Memory pointers: Includes pointers to the program code and data associated</a:t>
            </a:r>
          </a:p>
          <a:p>
            <a:r>
              <a:rPr lang="en-US" sz="1200" kern="1200" baseline="0" dirty="0" smtClean="0">
                <a:solidFill>
                  <a:schemeClr val="tx1"/>
                </a:solidFill>
                <a:latin typeface="+mn-lt"/>
                <a:ea typeface="+mn-ea"/>
                <a:cs typeface="+mn-cs"/>
              </a:rPr>
              <a:t>with this process, plus any memory blocks shared with other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Context data: These are data that are present in registers in the processor</a:t>
            </a:r>
          </a:p>
          <a:p>
            <a:r>
              <a:rPr lang="en-US" sz="1200" kern="1200" baseline="0" dirty="0" smtClean="0">
                <a:solidFill>
                  <a:schemeClr val="tx1"/>
                </a:solidFill>
                <a:latin typeface="+mn-lt"/>
                <a:ea typeface="+mn-ea"/>
                <a:cs typeface="+mn-cs"/>
              </a:rPr>
              <a:t>while the process is executing.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I/O status information: Includes outstanding I/O requests, I/O devices (e.g.,</a:t>
            </a:r>
          </a:p>
          <a:p>
            <a:r>
              <a:rPr lang="en-US" sz="1200" kern="1200" baseline="0" dirty="0" smtClean="0">
                <a:solidFill>
                  <a:schemeClr val="tx1"/>
                </a:solidFill>
                <a:latin typeface="+mn-lt"/>
                <a:ea typeface="+mn-ea"/>
                <a:cs typeface="+mn-cs"/>
              </a:rPr>
              <a:t>disk drives) assigned to this process, a list of files in use by the process, and</a:t>
            </a:r>
          </a:p>
          <a:p>
            <a:r>
              <a:rPr lang="en-US" sz="1200" kern="1200" baseline="0" dirty="0" smtClean="0">
                <a:solidFill>
                  <a:schemeClr val="tx1"/>
                </a:solidFill>
                <a:latin typeface="+mn-lt"/>
                <a:ea typeface="+mn-ea"/>
                <a:cs typeface="+mn-cs"/>
              </a:rPr>
              <a:t>so 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Accounting information: May include the amount of processor time and clock</a:t>
            </a:r>
          </a:p>
          <a:p>
            <a:r>
              <a:rPr lang="en-US" sz="1200" kern="1200" baseline="0" dirty="0" smtClean="0">
                <a:solidFill>
                  <a:schemeClr val="tx1"/>
                </a:solidFill>
                <a:latin typeface="+mn-lt"/>
                <a:ea typeface="+mn-ea"/>
                <a:cs typeface="+mn-cs"/>
              </a:rPr>
              <a:t>time used, time limits, account numbers, and so on.</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It is clear, then, that the mode switch is a concept</a:t>
            </a:r>
          </a:p>
          <a:p>
            <a:r>
              <a:rPr lang="en-US" sz="1200" kern="1200" baseline="0" dirty="0" smtClean="0">
                <a:solidFill>
                  <a:schemeClr val="tx1"/>
                </a:solidFill>
                <a:latin typeface="+mn-lt"/>
                <a:ea typeface="+mn-ea"/>
                <a:cs typeface="+mn-cs"/>
              </a:rPr>
              <a:t>distinct from that of the process switch. </a:t>
            </a:r>
            <a:r>
              <a:rPr lang="en-US" sz="8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 mode switch may occur without</a:t>
            </a:r>
          </a:p>
          <a:p>
            <a:r>
              <a:rPr lang="en-US" sz="1200" kern="1200" baseline="0" dirty="0" smtClean="0">
                <a:solidFill>
                  <a:schemeClr val="tx1"/>
                </a:solidFill>
                <a:latin typeface="+mn-lt"/>
                <a:ea typeface="+mn-ea"/>
                <a:cs typeface="+mn-cs"/>
              </a:rPr>
              <a:t>changing the state of the process that is currently in the Running state. In that case,</a:t>
            </a:r>
          </a:p>
          <a:p>
            <a:r>
              <a:rPr lang="en-US" sz="1200" kern="1200" baseline="0" dirty="0" smtClean="0">
                <a:solidFill>
                  <a:schemeClr val="tx1"/>
                </a:solidFill>
                <a:latin typeface="+mn-lt"/>
                <a:ea typeface="+mn-ea"/>
                <a:cs typeface="+mn-cs"/>
              </a:rPr>
              <a:t>the context saving and subsequent restoral involve little overhead. However, if the</a:t>
            </a:r>
          </a:p>
          <a:p>
            <a:r>
              <a:rPr lang="en-US" sz="1200" kern="1200" baseline="0" dirty="0" smtClean="0">
                <a:solidFill>
                  <a:schemeClr val="tx1"/>
                </a:solidFill>
                <a:latin typeface="+mn-lt"/>
                <a:ea typeface="+mn-ea"/>
                <a:cs typeface="+mn-cs"/>
              </a:rPr>
              <a:t>currently running process is to be moved to another state (Ready, Blocked, etc.),</a:t>
            </a:r>
          </a:p>
          <a:p>
            <a:r>
              <a:rPr lang="en-US" sz="1200" kern="1200" baseline="0" dirty="0" smtClean="0">
                <a:solidFill>
                  <a:schemeClr val="tx1"/>
                </a:solidFill>
                <a:latin typeface="+mn-lt"/>
                <a:ea typeface="+mn-ea"/>
                <a:cs typeface="+mn-cs"/>
              </a:rPr>
              <a:t>then the OS must make substantial changes in its environment. The steps involved</a:t>
            </a:r>
          </a:p>
          <a:p>
            <a:r>
              <a:rPr lang="en-US" sz="1200" kern="1200" baseline="0" dirty="0" smtClean="0">
                <a:solidFill>
                  <a:schemeClr val="tx1"/>
                </a:solidFill>
                <a:latin typeface="+mn-lt"/>
                <a:ea typeface="+mn-ea"/>
                <a:cs typeface="+mn-cs"/>
              </a:rPr>
              <a:t>in a full process switch are as follows:</a:t>
            </a:r>
          </a:p>
          <a:p>
            <a:r>
              <a:rPr lang="en-US" sz="1200" b="1" kern="1200" baseline="0" dirty="0" smtClean="0">
                <a:solidFill>
                  <a:schemeClr val="tx1"/>
                </a:solidFill>
                <a:latin typeface="+mn-lt"/>
                <a:ea typeface="+mn-ea"/>
                <a:cs typeface="+mn-cs"/>
              </a:rPr>
              <a:t>1. Save the context of the processor, including program counter and other</a:t>
            </a:r>
          </a:p>
          <a:p>
            <a:r>
              <a:rPr lang="en-US" sz="1200" kern="1200" baseline="0" dirty="0" smtClean="0">
                <a:solidFill>
                  <a:schemeClr val="tx1"/>
                </a:solidFill>
                <a:latin typeface="+mn-lt"/>
                <a:ea typeface="+mn-ea"/>
                <a:cs typeface="+mn-cs"/>
              </a:rPr>
              <a:t>registers.</a:t>
            </a:r>
          </a:p>
          <a:p>
            <a:r>
              <a:rPr lang="en-US" sz="1200" b="1" kern="1200" baseline="0" dirty="0" smtClean="0">
                <a:solidFill>
                  <a:schemeClr val="tx1"/>
                </a:solidFill>
                <a:latin typeface="+mn-lt"/>
                <a:ea typeface="+mn-ea"/>
                <a:cs typeface="+mn-cs"/>
              </a:rPr>
              <a:t>2. Update the process control block of the process that is currently in the</a:t>
            </a:r>
          </a:p>
          <a:p>
            <a:r>
              <a:rPr lang="en-US" sz="1200" kern="1200" baseline="0" dirty="0" smtClean="0">
                <a:solidFill>
                  <a:schemeClr val="tx1"/>
                </a:solidFill>
                <a:latin typeface="+mn-lt"/>
                <a:ea typeface="+mn-ea"/>
                <a:cs typeface="+mn-cs"/>
              </a:rPr>
              <a:t>Running state. This includes changing the state of the process to one of the</a:t>
            </a:r>
          </a:p>
          <a:p>
            <a:r>
              <a:rPr lang="en-US" sz="1200" kern="1200" baseline="0" dirty="0" smtClean="0">
                <a:solidFill>
                  <a:schemeClr val="tx1"/>
                </a:solidFill>
                <a:latin typeface="+mn-lt"/>
                <a:ea typeface="+mn-ea"/>
                <a:cs typeface="+mn-cs"/>
              </a:rPr>
              <a:t>other states (Ready; Blocked; Ready/Suspend; or Exit). Other relevant fields</a:t>
            </a:r>
          </a:p>
          <a:p>
            <a:r>
              <a:rPr lang="en-US" sz="1200" kern="1200" baseline="0" dirty="0" smtClean="0">
                <a:solidFill>
                  <a:schemeClr val="tx1"/>
                </a:solidFill>
                <a:latin typeface="+mn-lt"/>
                <a:ea typeface="+mn-ea"/>
                <a:cs typeface="+mn-cs"/>
              </a:rPr>
              <a:t>must also be updated, including the reason for leaving the Running state and</a:t>
            </a:r>
          </a:p>
          <a:p>
            <a:r>
              <a:rPr lang="en-US" sz="1200" kern="1200" baseline="0" dirty="0" smtClean="0">
                <a:solidFill>
                  <a:schemeClr val="tx1"/>
                </a:solidFill>
                <a:latin typeface="+mn-lt"/>
                <a:ea typeface="+mn-ea"/>
                <a:cs typeface="+mn-cs"/>
              </a:rPr>
              <a:t>accounting information.</a:t>
            </a:r>
          </a:p>
          <a:p>
            <a:r>
              <a:rPr lang="en-US" sz="1200" b="1" kern="1200" baseline="0" dirty="0" smtClean="0">
                <a:solidFill>
                  <a:schemeClr val="tx1"/>
                </a:solidFill>
                <a:latin typeface="+mn-lt"/>
                <a:ea typeface="+mn-ea"/>
                <a:cs typeface="+mn-cs"/>
              </a:rPr>
              <a:t>3. Move the process control block of this process to the appropriate queue</a:t>
            </a:r>
          </a:p>
          <a:p>
            <a:r>
              <a:rPr lang="en-US" sz="1200" kern="1200" baseline="0" dirty="0" smtClean="0">
                <a:solidFill>
                  <a:schemeClr val="tx1"/>
                </a:solidFill>
                <a:latin typeface="+mn-lt"/>
                <a:ea typeface="+mn-ea"/>
                <a:cs typeface="+mn-cs"/>
              </a:rPr>
              <a:t>(Ready; Blocked on Event </a:t>
            </a:r>
            <a:r>
              <a:rPr lang="en-US" sz="1200" i="1" kern="1200" baseline="0" dirty="0" smtClean="0">
                <a:solidFill>
                  <a:schemeClr val="tx1"/>
                </a:solidFill>
                <a:latin typeface="+mn-lt"/>
                <a:ea typeface="+mn-ea"/>
                <a:cs typeface="+mn-cs"/>
              </a:rPr>
              <a:t>i ; Ready/Suspend).</a:t>
            </a:r>
          </a:p>
          <a:p>
            <a:r>
              <a:rPr lang="en-US" sz="1200" b="1" kern="1200" baseline="0" dirty="0" smtClean="0">
                <a:solidFill>
                  <a:schemeClr val="tx1"/>
                </a:solidFill>
                <a:latin typeface="+mn-lt"/>
                <a:ea typeface="+mn-ea"/>
                <a:cs typeface="+mn-cs"/>
              </a:rPr>
              <a:t>4. Select another process for execution; this topic is explored in Part Four.</a:t>
            </a:r>
          </a:p>
          <a:p>
            <a:r>
              <a:rPr lang="en-US" sz="1200" b="1" kern="1200" baseline="0" dirty="0" smtClean="0">
                <a:solidFill>
                  <a:schemeClr val="tx1"/>
                </a:solidFill>
                <a:latin typeface="+mn-lt"/>
                <a:ea typeface="+mn-ea"/>
                <a:cs typeface="+mn-cs"/>
              </a:rPr>
              <a:t>5. Update the process control block of the process selected. This includes changing</a:t>
            </a:r>
          </a:p>
          <a:p>
            <a:r>
              <a:rPr lang="en-US" sz="1200" kern="1200" baseline="0" dirty="0" smtClean="0">
                <a:solidFill>
                  <a:schemeClr val="tx1"/>
                </a:solidFill>
                <a:latin typeface="+mn-lt"/>
                <a:ea typeface="+mn-ea"/>
                <a:cs typeface="+mn-cs"/>
              </a:rPr>
              <a:t>the state of this process to Running.</a:t>
            </a:r>
          </a:p>
          <a:p>
            <a:r>
              <a:rPr lang="en-US" sz="1200" b="1" kern="1200" baseline="0" dirty="0" smtClean="0">
                <a:solidFill>
                  <a:schemeClr val="tx1"/>
                </a:solidFill>
                <a:latin typeface="+mn-lt"/>
                <a:ea typeface="+mn-ea"/>
                <a:cs typeface="+mn-cs"/>
              </a:rPr>
              <a:t>6. Update memory management data structures. This may be required, depending</a:t>
            </a:r>
          </a:p>
          <a:p>
            <a:r>
              <a:rPr lang="en-US" sz="1200" kern="1200" baseline="0" dirty="0" smtClean="0">
                <a:solidFill>
                  <a:schemeClr val="tx1"/>
                </a:solidFill>
                <a:latin typeface="+mn-lt"/>
                <a:ea typeface="+mn-ea"/>
                <a:cs typeface="+mn-cs"/>
              </a:rPr>
              <a:t>on how address translation is managed; this topic is explored in Part Three.</a:t>
            </a:r>
          </a:p>
          <a:p>
            <a:r>
              <a:rPr lang="en-US" sz="1200" b="1" kern="1200" baseline="0" dirty="0" smtClean="0">
                <a:solidFill>
                  <a:schemeClr val="tx1"/>
                </a:solidFill>
                <a:latin typeface="+mn-lt"/>
                <a:ea typeface="+mn-ea"/>
                <a:cs typeface="+mn-cs"/>
              </a:rPr>
              <a:t>7. Restore the context of the processor to that which existed at the time the</a:t>
            </a:r>
          </a:p>
          <a:p>
            <a:r>
              <a:rPr lang="en-US" sz="1200" kern="1200" baseline="0" dirty="0" smtClean="0">
                <a:solidFill>
                  <a:schemeClr val="tx1"/>
                </a:solidFill>
                <a:latin typeface="+mn-lt"/>
                <a:ea typeface="+mn-ea"/>
                <a:cs typeface="+mn-cs"/>
              </a:rPr>
              <a:t>selected process was last switched out of the Running state, by loading in the</a:t>
            </a:r>
          </a:p>
          <a:p>
            <a:r>
              <a:rPr lang="en-US" sz="1200" kern="1200" baseline="0" dirty="0" smtClean="0">
                <a:solidFill>
                  <a:schemeClr val="tx1"/>
                </a:solidFill>
                <a:latin typeface="+mn-lt"/>
                <a:ea typeface="+mn-ea"/>
                <a:cs typeface="+mn-cs"/>
              </a:rPr>
              <a:t>previous values of the program counter and other registers.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the process switch, which involves a state change, requires more effort than a</a:t>
            </a:r>
          </a:p>
          <a:p>
            <a:r>
              <a:rPr lang="en-US" sz="1200" kern="1200" baseline="0" dirty="0" smtClean="0">
                <a:solidFill>
                  <a:schemeClr val="tx1"/>
                </a:solidFill>
                <a:latin typeface="+mn-lt"/>
                <a:ea typeface="+mn-ea"/>
                <a:cs typeface="+mn-cs"/>
              </a:rPr>
              <a:t>mode switch.</a:t>
            </a:r>
            <a:endParaRPr lang="en-NZ"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One traditional approach, common on many older operating systems, is to execute</a:t>
            </a:r>
          </a:p>
          <a:p>
            <a:r>
              <a:rPr lang="en-US" sz="1200" kern="1200" baseline="0" dirty="0" smtClean="0">
                <a:solidFill>
                  <a:schemeClr val="tx1"/>
                </a:solidFill>
                <a:latin typeface="+mn-lt"/>
                <a:ea typeface="+mn-ea"/>
                <a:cs typeface="+mn-cs"/>
              </a:rPr>
              <a:t>the kernel of the OS outside of any process ( Figure 3.15a ). With this approach,</a:t>
            </a:r>
          </a:p>
          <a:p>
            <a:r>
              <a:rPr lang="en-US" sz="1200" kern="1200" baseline="0" dirty="0" smtClean="0">
                <a:solidFill>
                  <a:schemeClr val="tx1"/>
                </a:solidFill>
                <a:latin typeface="+mn-lt"/>
                <a:ea typeface="+mn-ea"/>
                <a:cs typeface="+mn-cs"/>
              </a:rPr>
              <a:t>when the currently running process is interrupted or issues a supervisor call, the</a:t>
            </a:r>
          </a:p>
          <a:p>
            <a:r>
              <a:rPr lang="en-US" sz="1200" kern="1200" baseline="0" dirty="0" smtClean="0">
                <a:solidFill>
                  <a:schemeClr val="tx1"/>
                </a:solidFill>
                <a:latin typeface="+mn-lt"/>
                <a:ea typeface="+mn-ea"/>
                <a:cs typeface="+mn-cs"/>
              </a:rPr>
              <a:t>mode context of this process is saved and control is passed to the kernel. The OS has</a:t>
            </a:r>
          </a:p>
          <a:p>
            <a:r>
              <a:rPr lang="en-US" sz="1200" kern="1200" baseline="0" dirty="0" smtClean="0">
                <a:solidFill>
                  <a:schemeClr val="tx1"/>
                </a:solidFill>
                <a:latin typeface="+mn-lt"/>
                <a:ea typeface="+mn-ea"/>
                <a:cs typeface="+mn-cs"/>
              </a:rPr>
              <a:t>its own region of memory to use and its own system stack for controlling procedure</a:t>
            </a:r>
          </a:p>
          <a:p>
            <a:r>
              <a:rPr lang="en-US" sz="1200" kern="1200" baseline="0" dirty="0" smtClean="0">
                <a:solidFill>
                  <a:schemeClr val="tx1"/>
                </a:solidFill>
                <a:latin typeface="+mn-lt"/>
                <a:ea typeface="+mn-ea"/>
                <a:cs typeface="+mn-cs"/>
              </a:rPr>
              <a:t>calls and returns. The OS can perform any desired functions and restore the context</a:t>
            </a:r>
          </a:p>
          <a:p>
            <a:r>
              <a:rPr lang="en-US" sz="1200" kern="1200" baseline="0" dirty="0" smtClean="0">
                <a:solidFill>
                  <a:schemeClr val="tx1"/>
                </a:solidFill>
                <a:latin typeface="+mn-lt"/>
                <a:ea typeface="+mn-ea"/>
                <a:cs typeface="+mn-cs"/>
              </a:rPr>
              <a:t>of the interrupted process, which causes execution to resume in the interrupted</a:t>
            </a:r>
          </a:p>
          <a:p>
            <a:r>
              <a:rPr lang="en-US" sz="1200" kern="1200" baseline="0" dirty="0" smtClean="0">
                <a:solidFill>
                  <a:schemeClr val="tx1"/>
                </a:solidFill>
                <a:latin typeface="+mn-lt"/>
                <a:ea typeface="+mn-ea"/>
                <a:cs typeface="+mn-cs"/>
              </a:rPr>
              <a:t>user process. Alternatively, the OS can complete the function of saving the environment</a:t>
            </a:r>
          </a:p>
          <a:p>
            <a:r>
              <a:rPr lang="en-US" sz="1200" kern="1200" baseline="0" dirty="0" smtClean="0">
                <a:solidFill>
                  <a:schemeClr val="tx1"/>
                </a:solidFill>
                <a:latin typeface="+mn-lt"/>
                <a:ea typeface="+mn-ea"/>
                <a:cs typeface="+mn-cs"/>
              </a:rPr>
              <a:t>of the process and proceed to schedule and dispatch another process. Whether</a:t>
            </a:r>
          </a:p>
          <a:p>
            <a:r>
              <a:rPr lang="en-US" sz="1200" kern="1200" baseline="0" dirty="0" smtClean="0">
                <a:solidFill>
                  <a:schemeClr val="tx1"/>
                </a:solidFill>
                <a:latin typeface="+mn-lt"/>
                <a:ea typeface="+mn-ea"/>
                <a:cs typeface="+mn-cs"/>
              </a:rPr>
              <a:t>this happens depends on the reason for the interruption and the circumstances at</a:t>
            </a:r>
          </a:p>
          <a:p>
            <a:r>
              <a:rPr lang="en-US" sz="1200" kern="1200" baseline="0" dirty="0" smtClean="0">
                <a:solidFill>
                  <a:schemeClr val="tx1"/>
                </a:solidFill>
                <a:latin typeface="+mn-lt"/>
                <a:ea typeface="+mn-ea"/>
                <a:cs typeface="+mn-cs"/>
              </a:rPr>
              <a:t>the time.</a:t>
            </a:r>
          </a:p>
          <a:p>
            <a:r>
              <a:rPr lang="en-US" sz="1200" kern="1200" baseline="0" dirty="0" smtClean="0">
                <a:solidFill>
                  <a:schemeClr val="tx1"/>
                </a:solidFill>
                <a:latin typeface="+mn-lt"/>
                <a:ea typeface="+mn-ea"/>
                <a:cs typeface="+mn-cs"/>
              </a:rPr>
              <a:t>In any case, the key point here is that the concept of process is considered to</a:t>
            </a:r>
          </a:p>
          <a:p>
            <a:r>
              <a:rPr lang="en-US" sz="1200" kern="1200" baseline="0" dirty="0" smtClean="0">
                <a:solidFill>
                  <a:schemeClr val="tx1"/>
                </a:solidFill>
                <a:latin typeface="+mn-lt"/>
                <a:ea typeface="+mn-ea"/>
                <a:cs typeface="+mn-cs"/>
              </a:rPr>
              <a:t>apply only to user programs. The operating system code is executed as a separate</a:t>
            </a:r>
          </a:p>
          <a:p>
            <a:r>
              <a:rPr lang="en-US" sz="1200" kern="1200" baseline="0" dirty="0" smtClean="0">
                <a:solidFill>
                  <a:schemeClr val="tx1"/>
                </a:solidFill>
                <a:latin typeface="+mn-lt"/>
                <a:ea typeface="+mn-ea"/>
                <a:cs typeface="+mn-cs"/>
              </a:rPr>
              <a:t>entity that operates in privileged mode.</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Execution within User Processes</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alternative that is common with operating systems on smaller computers (PCs,</a:t>
            </a:r>
          </a:p>
          <a:p>
            <a:r>
              <a:rPr lang="en-US" sz="1200" kern="1200" baseline="0" dirty="0" smtClean="0">
                <a:solidFill>
                  <a:schemeClr val="tx1"/>
                </a:solidFill>
                <a:latin typeface="+mn-lt"/>
                <a:ea typeface="+mn-ea"/>
                <a:cs typeface="+mn-cs"/>
              </a:rPr>
              <a:t>workstations) is to execute virtually all OS software in the context of a user process.</a:t>
            </a:r>
          </a:p>
          <a:p>
            <a:r>
              <a:rPr lang="en-US" sz="1200" kern="1200" baseline="0" dirty="0" smtClean="0">
                <a:solidFill>
                  <a:schemeClr val="tx1"/>
                </a:solidFill>
                <a:latin typeface="+mn-lt"/>
                <a:ea typeface="+mn-ea"/>
                <a:cs typeface="+mn-cs"/>
              </a:rPr>
              <a:t>The view is that the OS is primarily a collection of routines that the user calls to</a:t>
            </a:r>
          </a:p>
          <a:p>
            <a:r>
              <a:rPr lang="en-US" sz="1200" kern="1200" baseline="0" dirty="0" smtClean="0">
                <a:solidFill>
                  <a:schemeClr val="tx1"/>
                </a:solidFill>
                <a:latin typeface="+mn-lt"/>
                <a:ea typeface="+mn-ea"/>
                <a:cs typeface="+mn-cs"/>
              </a:rPr>
              <a:t>perform various functions, executed within the environment of the user’s process.</a:t>
            </a:r>
          </a:p>
          <a:p>
            <a:r>
              <a:rPr lang="en-US" sz="1200" kern="1200" baseline="0" dirty="0" smtClean="0">
                <a:solidFill>
                  <a:schemeClr val="tx1"/>
                </a:solidFill>
                <a:latin typeface="+mn-lt"/>
                <a:ea typeface="+mn-ea"/>
                <a:cs typeface="+mn-cs"/>
              </a:rPr>
              <a:t>This is illustrated in Figure 3.15b . At any given point, the OS is managing </a:t>
            </a:r>
            <a:r>
              <a:rPr lang="en-US" sz="1200" i="1" kern="1200" baseline="0" dirty="0" smtClean="0">
                <a:solidFill>
                  <a:schemeClr val="tx1"/>
                </a:solidFill>
                <a:latin typeface="+mn-lt"/>
                <a:ea typeface="+mn-ea"/>
                <a:cs typeface="+mn-cs"/>
              </a:rPr>
              <a:t>n process</a:t>
            </a:r>
          </a:p>
          <a:p>
            <a:r>
              <a:rPr lang="en-US" sz="1200" kern="1200" baseline="0" dirty="0" smtClean="0">
                <a:solidFill>
                  <a:schemeClr val="tx1"/>
                </a:solidFill>
                <a:latin typeface="+mn-lt"/>
                <a:ea typeface="+mn-ea"/>
                <a:cs typeface="+mn-cs"/>
              </a:rPr>
              <a:t>images. Each image includes not only the regions illustrated in Figure 3.13 , but also</a:t>
            </a:r>
          </a:p>
          <a:p>
            <a:r>
              <a:rPr lang="en-US" sz="1200" kern="1200" baseline="0" dirty="0" smtClean="0">
                <a:solidFill>
                  <a:schemeClr val="tx1"/>
                </a:solidFill>
                <a:latin typeface="+mn-lt"/>
                <a:ea typeface="+mn-ea"/>
                <a:cs typeface="+mn-cs"/>
              </a:rPr>
              <a:t>program, data, and stack areas for kernel programs.</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Process-Based Operating System</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alternative, illustrated in Figure 3.15c , is to implement the OS as a collection</a:t>
            </a:r>
          </a:p>
          <a:p>
            <a:r>
              <a:rPr lang="en-US" sz="1200" kern="1200" baseline="0" dirty="0" smtClean="0">
                <a:solidFill>
                  <a:schemeClr val="tx1"/>
                </a:solidFill>
                <a:latin typeface="+mn-lt"/>
                <a:ea typeface="+mn-ea"/>
                <a:cs typeface="+mn-cs"/>
              </a:rPr>
              <a:t>of system processes. As in the other options, the software that is part of the</a:t>
            </a:r>
          </a:p>
          <a:p>
            <a:r>
              <a:rPr lang="en-US" sz="1200" kern="1200" baseline="0" dirty="0" smtClean="0">
                <a:solidFill>
                  <a:schemeClr val="tx1"/>
                </a:solidFill>
                <a:latin typeface="+mn-lt"/>
                <a:ea typeface="+mn-ea"/>
                <a:cs typeface="+mn-cs"/>
              </a:rPr>
              <a:t>kernel executes in a kernel mode. In this case, however, major kernel functions are</a:t>
            </a:r>
          </a:p>
          <a:p>
            <a:r>
              <a:rPr lang="en-US" sz="1200" kern="1200" baseline="0" dirty="0" smtClean="0">
                <a:solidFill>
                  <a:schemeClr val="tx1"/>
                </a:solidFill>
                <a:latin typeface="+mn-lt"/>
                <a:ea typeface="+mn-ea"/>
                <a:cs typeface="+mn-cs"/>
              </a:rPr>
              <a:t>organized as separate processes. Again, there may be a small amount of process switching</a:t>
            </a:r>
          </a:p>
          <a:p>
            <a:r>
              <a:rPr lang="en-US" sz="1200" kern="1200" baseline="0" dirty="0" smtClean="0">
                <a:solidFill>
                  <a:schemeClr val="tx1"/>
                </a:solidFill>
                <a:latin typeface="+mn-lt"/>
                <a:ea typeface="+mn-ea"/>
                <a:cs typeface="+mn-cs"/>
              </a:rPr>
              <a:t>code that is executed outside of any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approach has several advantages. It imposes a program design discipline</a:t>
            </a:r>
          </a:p>
          <a:p>
            <a:r>
              <a:rPr lang="en-US" sz="1200" kern="1200" baseline="0" dirty="0" smtClean="0">
                <a:solidFill>
                  <a:schemeClr val="tx1"/>
                </a:solidFill>
                <a:latin typeface="+mn-lt"/>
                <a:ea typeface="+mn-ea"/>
                <a:cs typeface="+mn-cs"/>
              </a:rPr>
              <a:t>that encourages the use of a modular OS with minimal, clean interfaces between the</a:t>
            </a:r>
          </a:p>
          <a:p>
            <a:r>
              <a:rPr lang="en-US" sz="1200" kern="1200" baseline="0" dirty="0" smtClean="0">
                <a:solidFill>
                  <a:schemeClr val="tx1"/>
                </a:solidFill>
                <a:latin typeface="+mn-lt"/>
                <a:ea typeface="+mn-ea"/>
                <a:cs typeface="+mn-cs"/>
              </a:rPr>
              <a:t>modules. In addition, some noncritical operating system functions are conveniently</a:t>
            </a:r>
          </a:p>
          <a:p>
            <a:r>
              <a:rPr lang="en-US" sz="1200" kern="1200" baseline="0" dirty="0" smtClean="0">
                <a:solidFill>
                  <a:schemeClr val="tx1"/>
                </a:solidFill>
                <a:latin typeface="+mn-lt"/>
                <a:ea typeface="+mn-ea"/>
                <a:cs typeface="+mn-cs"/>
              </a:rPr>
              <a:t>implemented as separate processes. For example, we mentioned earlier a monitor</a:t>
            </a:r>
          </a:p>
          <a:p>
            <a:r>
              <a:rPr lang="en-US" sz="1200" kern="1200" baseline="0" dirty="0" smtClean="0">
                <a:solidFill>
                  <a:schemeClr val="tx1"/>
                </a:solidFill>
                <a:latin typeface="+mn-lt"/>
                <a:ea typeface="+mn-ea"/>
                <a:cs typeface="+mn-cs"/>
              </a:rPr>
              <a:t>program that records the level of utilization of various resources (processor, memory,</a:t>
            </a:r>
          </a:p>
          <a:p>
            <a:r>
              <a:rPr lang="en-US" sz="1200" kern="1200" baseline="0" dirty="0" smtClean="0">
                <a:solidFill>
                  <a:schemeClr val="tx1"/>
                </a:solidFill>
                <a:latin typeface="+mn-lt"/>
                <a:ea typeface="+mn-ea"/>
                <a:cs typeface="+mn-cs"/>
              </a:rPr>
              <a:t>channels) and the rate of progress of the user processes in the system. Because</a:t>
            </a:r>
          </a:p>
          <a:p>
            <a:r>
              <a:rPr lang="en-US" sz="1200" kern="1200" baseline="0" dirty="0" smtClean="0">
                <a:solidFill>
                  <a:schemeClr val="tx1"/>
                </a:solidFill>
                <a:latin typeface="+mn-lt"/>
                <a:ea typeface="+mn-ea"/>
                <a:cs typeface="+mn-cs"/>
              </a:rPr>
              <a:t>this program does not provide a particular service to any active process, it can only</a:t>
            </a:r>
          </a:p>
          <a:p>
            <a:r>
              <a:rPr lang="en-US" sz="1200" kern="1200" baseline="0" dirty="0" smtClean="0">
                <a:solidFill>
                  <a:schemeClr val="tx1"/>
                </a:solidFill>
                <a:latin typeface="+mn-lt"/>
                <a:ea typeface="+mn-ea"/>
                <a:cs typeface="+mn-cs"/>
              </a:rPr>
              <a:t>be invoked by the OS. As a process, the function can run at an assigned priority</a:t>
            </a:r>
          </a:p>
          <a:p>
            <a:r>
              <a:rPr lang="en-US" sz="1200" kern="1200" baseline="0" dirty="0" smtClean="0">
                <a:solidFill>
                  <a:schemeClr val="tx1"/>
                </a:solidFill>
                <a:latin typeface="+mn-lt"/>
                <a:ea typeface="+mn-ea"/>
                <a:cs typeface="+mn-cs"/>
              </a:rPr>
              <a:t>level and be interleaved with other processes under dispatcher control. Finally,</a:t>
            </a:r>
          </a:p>
          <a:p>
            <a:r>
              <a:rPr lang="en-US" sz="1200" kern="1200" baseline="0" dirty="0" smtClean="0">
                <a:solidFill>
                  <a:schemeClr val="tx1"/>
                </a:solidFill>
                <a:latin typeface="+mn-lt"/>
                <a:ea typeface="+mn-ea"/>
                <a:cs typeface="+mn-cs"/>
              </a:rPr>
              <a:t>implementing the OS as a set of processes is useful in a multiprocessor or multicomputer</a:t>
            </a:r>
          </a:p>
          <a:p>
            <a:r>
              <a:rPr lang="en-US" sz="1200" kern="1200" baseline="0" dirty="0" smtClean="0">
                <a:solidFill>
                  <a:schemeClr val="tx1"/>
                </a:solidFill>
                <a:latin typeface="+mn-lt"/>
                <a:ea typeface="+mn-ea"/>
                <a:cs typeface="+mn-cs"/>
              </a:rPr>
              <a:t>environment, in which some of the operating system services can be shipped</a:t>
            </a:r>
          </a:p>
          <a:p>
            <a:r>
              <a:rPr lang="en-US" sz="1200" kern="1200" baseline="0" dirty="0" smtClean="0">
                <a:solidFill>
                  <a:schemeClr val="tx1"/>
                </a:solidFill>
                <a:latin typeface="+mn-lt"/>
                <a:ea typeface="+mn-ea"/>
                <a:cs typeface="+mn-cs"/>
              </a:rPr>
              <a:t>out to dedicated processors, improving performance.</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3.16 suggests a typical process image structure for this strategy. A separate</a:t>
            </a:r>
          </a:p>
          <a:p>
            <a:r>
              <a:rPr lang="en-US" sz="1200" kern="1200" baseline="0" dirty="0" smtClean="0">
                <a:solidFill>
                  <a:schemeClr val="tx1"/>
                </a:solidFill>
                <a:latin typeface="+mn-lt"/>
                <a:ea typeface="+mn-ea"/>
                <a:cs typeface="+mn-cs"/>
              </a:rPr>
              <a:t>kernel stack is used to manage calls/returns while the process is in kernel mode.</a:t>
            </a:r>
          </a:p>
          <a:p>
            <a:r>
              <a:rPr lang="en-US" sz="1200" kern="1200" baseline="0" dirty="0" smtClean="0">
                <a:solidFill>
                  <a:schemeClr val="tx1"/>
                </a:solidFill>
                <a:latin typeface="+mn-lt"/>
                <a:ea typeface="+mn-ea"/>
                <a:cs typeface="+mn-cs"/>
              </a:rPr>
              <a:t>Operating system code and data are in the shared address space and are shared by</a:t>
            </a:r>
          </a:p>
          <a:p>
            <a:r>
              <a:rPr lang="en-US" sz="1200" kern="1200" baseline="0" dirty="0" smtClean="0">
                <a:solidFill>
                  <a:schemeClr val="tx1"/>
                </a:solidFill>
                <a:latin typeface="+mn-lt"/>
                <a:ea typeface="+mn-ea"/>
                <a:cs typeface="+mn-cs"/>
              </a:rPr>
              <a:t>all user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When an interrupt, trap, or supervisor call occurs, the processor is placed in</a:t>
            </a:r>
          </a:p>
          <a:p>
            <a:r>
              <a:rPr lang="en-US" sz="1200" kern="1200" baseline="0" dirty="0" smtClean="0">
                <a:solidFill>
                  <a:schemeClr val="tx1"/>
                </a:solidFill>
                <a:latin typeface="+mn-lt"/>
                <a:ea typeface="+mn-ea"/>
                <a:cs typeface="+mn-cs"/>
              </a:rPr>
              <a:t>kernel mode and control is passed to the OS. To pass control from a user program</a:t>
            </a:r>
          </a:p>
          <a:p>
            <a:r>
              <a:rPr lang="en-US" sz="1200" kern="1200" baseline="0" dirty="0" smtClean="0">
                <a:solidFill>
                  <a:schemeClr val="tx1"/>
                </a:solidFill>
                <a:latin typeface="+mn-lt"/>
                <a:ea typeface="+mn-ea"/>
                <a:cs typeface="+mn-cs"/>
              </a:rPr>
              <a:t>to the OS, the mode context is saved and a mode switch takes place to an operating</a:t>
            </a:r>
          </a:p>
          <a:p>
            <a:r>
              <a:rPr lang="en-US" sz="1200" kern="1200" baseline="0" dirty="0" smtClean="0">
                <a:solidFill>
                  <a:schemeClr val="tx1"/>
                </a:solidFill>
                <a:latin typeface="+mn-lt"/>
                <a:ea typeface="+mn-ea"/>
                <a:cs typeface="+mn-cs"/>
              </a:rPr>
              <a:t>system routine. However, execution continues within the current user process. Thus,</a:t>
            </a:r>
          </a:p>
          <a:p>
            <a:r>
              <a:rPr lang="en-US" sz="1200" kern="1200" baseline="0" dirty="0" smtClean="0">
                <a:solidFill>
                  <a:schemeClr val="tx1"/>
                </a:solidFill>
                <a:latin typeface="+mn-lt"/>
                <a:ea typeface="+mn-ea"/>
                <a:cs typeface="+mn-cs"/>
              </a:rPr>
              <a:t>a process switch is not performed, just a mode switch within the same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the OS, upon completion of its work, determines that the current process</a:t>
            </a:r>
          </a:p>
          <a:p>
            <a:r>
              <a:rPr lang="en-US" sz="1200" kern="1200" baseline="0" dirty="0" smtClean="0">
                <a:solidFill>
                  <a:schemeClr val="tx1"/>
                </a:solidFill>
                <a:latin typeface="+mn-lt"/>
                <a:ea typeface="+mn-ea"/>
                <a:cs typeface="+mn-cs"/>
              </a:rPr>
              <a:t>should continue to run, then a mode switch resumes the interrupted program within</a:t>
            </a:r>
          </a:p>
          <a:p>
            <a:r>
              <a:rPr lang="en-US" sz="1200" kern="1200" baseline="0" dirty="0" smtClean="0">
                <a:solidFill>
                  <a:schemeClr val="tx1"/>
                </a:solidFill>
                <a:latin typeface="+mn-lt"/>
                <a:ea typeface="+mn-ea"/>
                <a:cs typeface="+mn-cs"/>
              </a:rPr>
              <a:t>the current process. This is one of the key advantages of this approach: A user</a:t>
            </a:r>
          </a:p>
          <a:p>
            <a:r>
              <a:rPr lang="en-US" sz="1200" kern="1200" baseline="0" dirty="0" smtClean="0">
                <a:solidFill>
                  <a:schemeClr val="tx1"/>
                </a:solidFill>
                <a:latin typeface="+mn-lt"/>
                <a:ea typeface="+mn-ea"/>
                <a:cs typeface="+mn-cs"/>
              </a:rPr>
              <a:t>program has been interrupted to employ some operating system routine, and then</a:t>
            </a:r>
          </a:p>
          <a:p>
            <a:r>
              <a:rPr lang="en-US" sz="1200" kern="1200" baseline="0" dirty="0" smtClean="0">
                <a:solidFill>
                  <a:schemeClr val="tx1"/>
                </a:solidFill>
                <a:latin typeface="+mn-lt"/>
                <a:ea typeface="+mn-ea"/>
                <a:cs typeface="+mn-cs"/>
              </a:rPr>
              <a:t>resumed, and all of this has occurred without incurring the penalty of two process</a:t>
            </a:r>
          </a:p>
          <a:p>
            <a:r>
              <a:rPr lang="en-US" sz="1200" kern="1200" baseline="0" dirty="0" smtClean="0">
                <a:solidFill>
                  <a:schemeClr val="tx1"/>
                </a:solidFill>
                <a:latin typeface="+mn-lt"/>
                <a:ea typeface="+mn-ea"/>
                <a:cs typeface="+mn-cs"/>
              </a:rPr>
              <a:t>switches. If, however, it is determined that a process switch is to occur rather than</a:t>
            </a:r>
          </a:p>
          <a:p>
            <a:r>
              <a:rPr lang="en-US" sz="1200" kern="1200" baseline="0" dirty="0" smtClean="0">
                <a:solidFill>
                  <a:schemeClr val="tx1"/>
                </a:solidFill>
                <a:latin typeface="+mn-lt"/>
                <a:ea typeface="+mn-ea"/>
                <a:cs typeface="+mn-cs"/>
              </a:rPr>
              <a:t>returning to the previously executing program, then control is passed to a process-</a:t>
            </a:r>
          </a:p>
          <a:p>
            <a:r>
              <a:rPr lang="en-US" sz="1200" kern="1200" baseline="0" dirty="0" smtClean="0">
                <a:solidFill>
                  <a:schemeClr val="tx1"/>
                </a:solidFill>
                <a:latin typeface="+mn-lt"/>
                <a:ea typeface="+mn-ea"/>
                <a:cs typeface="+mn-cs"/>
              </a:rPr>
              <a:t>switching routine. This routine may or may not execute in the current process,</a:t>
            </a:r>
          </a:p>
          <a:p>
            <a:r>
              <a:rPr lang="en-US" sz="1200" kern="1200" baseline="0" dirty="0" smtClean="0">
                <a:solidFill>
                  <a:schemeClr val="tx1"/>
                </a:solidFill>
                <a:latin typeface="+mn-lt"/>
                <a:ea typeface="+mn-ea"/>
                <a:cs typeface="+mn-cs"/>
              </a:rPr>
              <a:t>depending on system design. At some point, however, the current process has to be</a:t>
            </a:r>
          </a:p>
          <a:p>
            <a:r>
              <a:rPr lang="en-US" sz="1200" kern="1200" baseline="0" dirty="0" smtClean="0">
                <a:solidFill>
                  <a:schemeClr val="tx1"/>
                </a:solidFill>
                <a:latin typeface="+mn-lt"/>
                <a:ea typeface="+mn-ea"/>
                <a:cs typeface="+mn-cs"/>
              </a:rPr>
              <a:t>placed in a nonrunning state and another process designated as the running process.</a:t>
            </a:r>
          </a:p>
          <a:p>
            <a:r>
              <a:rPr lang="en-US" sz="1200" kern="1200" baseline="0" dirty="0" smtClean="0">
                <a:solidFill>
                  <a:schemeClr val="tx1"/>
                </a:solidFill>
                <a:latin typeface="+mn-lt"/>
                <a:ea typeface="+mn-ea"/>
                <a:cs typeface="+mn-cs"/>
              </a:rPr>
              <a:t>During this phase, it is logically most convenient to view execution as taking place</a:t>
            </a:r>
          </a:p>
          <a:p>
            <a:r>
              <a:rPr lang="en-US" sz="1200" kern="1200" baseline="0" dirty="0" smtClean="0">
                <a:solidFill>
                  <a:schemeClr val="tx1"/>
                </a:solidFill>
                <a:latin typeface="+mn-lt"/>
                <a:ea typeface="+mn-ea"/>
                <a:cs typeface="+mn-cs"/>
              </a:rPr>
              <a:t>outside of all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 way, this view of the OS is remarkable. Simply put, at certain points in</a:t>
            </a:r>
          </a:p>
          <a:p>
            <a:r>
              <a:rPr lang="en-US" sz="1200" kern="1200" baseline="0" dirty="0" smtClean="0">
                <a:solidFill>
                  <a:schemeClr val="tx1"/>
                </a:solidFill>
                <a:latin typeface="+mn-lt"/>
                <a:ea typeface="+mn-ea"/>
                <a:cs typeface="+mn-cs"/>
              </a:rPr>
              <a:t>time, a process will save its state information, choose another process to run from</a:t>
            </a:r>
          </a:p>
          <a:p>
            <a:r>
              <a:rPr lang="en-US" sz="1200" kern="1200" baseline="0" dirty="0" smtClean="0">
                <a:solidFill>
                  <a:schemeClr val="tx1"/>
                </a:solidFill>
                <a:latin typeface="+mn-lt"/>
                <a:ea typeface="+mn-ea"/>
                <a:cs typeface="+mn-cs"/>
              </a:rPr>
              <a:t>among those that are ready, and relinquish control to that process. The reason this</a:t>
            </a:r>
          </a:p>
          <a:p>
            <a:r>
              <a:rPr lang="en-US" sz="1200" kern="1200" baseline="0" dirty="0" smtClean="0">
                <a:solidFill>
                  <a:schemeClr val="tx1"/>
                </a:solidFill>
                <a:latin typeface="+mn-lt"/>
                <a:ea typeface="+mn-ea"/>
                <a:cs typeface="+mn-cs"/>
              </a:rPr>
              <a:t>is not an arbitrary and indeed chaotic situation is that during the critical time, the</a:t>
            </a:r>
          </a:p>
          <a:p>
            <a:r>
              <a:rPr lang="en-US" sz="1200" kern="1200" baseline="0" dirty="0" smtClean="0">
                <a:solidFill>
                  <a:schemeClr val="tx1"/>
                </a:solidFill>
                <a:latin typeface="+mn-lt"/>
                <a:ea typeface="+mn-ea"/>
                <a:cs typeface="+mn-cs"/>
              </a:rPr>
              <a:t>code that is executed in the user process is shared operating system code and not</a:t>
            </a:r>
          </a:p>
          <a:p>
            <a:r>
              <a:rPr lang="en-US" sz="1200" kern="1200" baseline="0" dirty="0" smtClean="0">
                <a:solidFill>
                  <a:schemeClr val="tx1"/>
                </a:solidFill>
                <a:latin typeface="+mn-lt"/>
                <a:ea typeface="+mn-ea"/>
                <a:cs typeface="+mn-cs"/>
              </a:rPr>
              <a:t>user code. Because of the concept of user mode and kernel mode, the user cannot</a:t>
            </a:r>
          </a:p>
          <a:p>
            <a:r>
              <a:rPr lang="en-US" sz="1200" kern="1200" baseline="0" dirty="0" smtClean="0">
                <a:solidFill>
                  <a:schemeClr val="tx1"/>
                </a:solidFill>
                <a:latin typeface="+mn-lt"/>
                <a:ea typeface="+mn-ea"/>
                <a:cs typeface="+mn-cs"/>
              </a:rPr>
              <a:t>tamper with or interfere with the operating system routines, even though they are</a:t>
            </a:r>
          </a:p>
          <a:p>
            <a:r>
              <a:rPr lang="en-US" sz="1200" kern="1200" baseline="0" dirty="0" smtClean="0">
                <a:solidFill>
                  <a:schemeClr val="tx1"/>
                </a:solidFill>
                <a:latin typeface="+mn-lt"/>
                <a:ea typeface="+mn-ea"/>
                <a:cs typeface="+mn-cs"/>
              </a:rPr>
              <a:t>executing in the user’s process environment. This further reminds us that there is</a:t>
            </a:r>
          </a:p>
          <a:p>
            <a:r>
              <a:rPr lang="en-US" sz="1200" kern="1200" baseline="0" dirty="0" smtClean="0">
                <a:solidFill>
                  <a:schemeClr val="tx1"/>
                </a:solidFill>
                <a:latin typeface="+mn-lt"/>
                <a:ea typeface="+mn-ea"/>
                <a:cs typeface="+mn-cs"/>
              </a:rPr>
              <a:t>a distinction between the concepts of process and program and that the relationship</a:t>
            </a:r>
          </a:p>
          <a:p>
            <a:r>
              <a:rPr lang="en-US" sz="1200" kern="1200" baseline="0" dirty="0" smtClean="0">
                <a:solidFill>
                  <a:schemeClr val="tx1"/>
                </a:solidFill>
                <a:latin typeface="+mn-lt"/>
                <a:ea typeface="+mn-ea"/>
                <a:cs typeface="+mn-cs"/>
              </a:rPr>
              <a:t>between the two is not one to one. Within a process, both a user program and</a:t>
            </a:r>
          </a:p>
          <a:p>
            <a:r>
              <a:rPr lang="en-US" sz="1200" kern="1200" baseline="0" dirty="0" smtClean="0">
                <a:solidFill>
                  <a:schemeClr val="tx1"/>
                </a:solidFill>
                <a:latin typeface="+mn-lt"/>
                <a:ea typeface="+mn-ea"/>
                <a:cs typeface="+mn-cs"/>
              </a:rPr>
              <a:t>operating system programs may execute, and the operating system programs that</a:t>
            </a:r>
          </a:p>
          <a:p>
            <a:r>
              <a:rPr lang="en-US" sz="1200" kern="1200" baseline="0" dirty="0" smtClean="0">
                <a:solidFill>
                  <a:schemeClr val="tx1"/>
                </a:solidFill>
                <a:latin typeface="+mn-lt"/>
                <a:ea typeface="+mn-ea"/>
                <a:cs typeface="+mn-cs"/>
              </a:rPr>
              <a:t>execute in the various user processes are identical.</a:t>
            </a:r>
            <a:endParaRPr lang="en-NZ" dirty="0" smtClean="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UNIX System V makes use of a simple but powerful process facility that is highly</a:t>
            </a:r>
          </a:p>
          <a:p>
            <a:r>
              <a:rPr lang="en-US" sz="1200" kern="1200" baseline="0" dirty="0" smtClean="0">
                <a:solidFill>
                  <a:schemeClr val="tx1"/>
                </a:solidFill>
                <a:latin typeface="+mn-lt"/>
                <a:ea typeface="+mn-ea"/>
                <a:cs typeface="+mn-cs"/>
              </a:rPr>
              <a:t>visible to the user. UNIX follows the model of Figure 3.15b , in which most of the OS</a:t>
            </a:r>
          </a:p>
          <a:p>
            <a:r>
              <a:rPr lang="en-US" sz="1200" kern="1200" baseline="0" dirty="0" smtClean="0">
                <a:solidFill>
                  <a:schemeClr val="tx1"/>
                </a:solidFill>
                <a:latin typeface="+mn-lt"/>
                <a:ea typeface="+mn-ea"/>
                <a:cs typeface="+mn-cs"/>
              </a:rPr>
              <a:t>executes within the environment of a user process. UNIX uses two categories of processes:</a:t>
            </a:r>
          </a:p>
          <a:p>
            <a:r>
              <a:rPr lang="en-US" sz="1200" kern="1200" baseline="0" dirty="0" smtClean="0">
                <a:solidFill>
                  <a:schemeClr val="tx1"/>
                </a:solidFill>
                <a:latin typeface="+mn-lt"/>
                <a:ea typeface="+mn-ea"/>
                <a:cs typeface="+mn-cs"/>
              </a:rPr>
              <a:t>system processes and user processes. System processes run in kernel mode and</a:t>
            </a:r>
          </a:p>
          <a:p>
            <a:r>
              <a:rPr lang="en-US" sz="1200" kern="1200" baseline="0" dirty="0" smtClean="0">
                <a:solidFill>
                  <a:schemeClr val="tx1"/>
                </a:solidFill>
                <a:latin typeface="+mn-lt"/>
                <a:ea typeface="+mn-ea"/>
                <a:cs typeface="+mn-cs"/>
              </a:rPr>
              <a:t>execute operating system code to perform administrative and housekeeping functions,</a:t>
            </a:r>
          </a:p>
          <a:p>
            <a:r>
              <a:rPr lang="en-US" sz="1200" kern="1200" baseline="0" dirty="0" smtClean="0">
                <a:solidFill>
                  <a:schemeClr val="tx1"/>
                </a:solidFill>
                <a:latin typeface="+mn-lt"/>
                <a:ea typeface="+mn-ea"/>
                <a:cs typeface="+mn-cs"/>
              </a:rPr>
              <a:t>such as allocation of memory and process swapping. User processes operate</a:t>
            </a:r>
          </a:p>
          <a:p>
            <a:r>
              <a:rPr lang="en-US" sz="1200" kern="1200" baseline="0" dirty="0" smtClean="0">
                <a:solidFill>
                  <a:schemeClr val="tx1"/>
                </a:solidFill>
                <a:latin typeface="+mn-lt"/>
                <a:ea typeface="+mn-ea"/>
                <a:cs typeface="+mn-cs"/>
              </a:rPr>
              <a:t>in user mode to execute user programs and utilities and in kernel mode to execute</a:t>
            </a:r>
          </a:p>
          <a:p>
            <a:r>
              <a:rPr lang="en-US" sz="1200" kern="1200" baseline="0" dirty="0" smtClean="0">
                <a:solidFill>
                  <a:schemeClr val="tx1"/>
                </a:solidFill>
                <a:latin typeface="+mn-lt"/>
                <a:ea typeface="+mn-ea"/>
                <a:cs typeface="+mn-cs"/>
              </a:rPr>
              <a:t>instructions that belong to the kernel. A user process enters kernel mode by issuing a</a:t>
            </a:r>
          </a:p>
          <a:p>
            <a:r>
              <a:rPr lang="en-US" sz="1200" kern="1200" baseline="0" dirty="0" smtClean="0">
                <a:solidFill>
                  <a:schemeClr val="tx1"/>
                </a:solidFill>
                <a:latin typeface="+mn-lt"/>
                <a:ea typeface="+mn-ea"/>
                <a:cs typeface="+mn-cs"/>
              </a:rPr>
              <a:t>system call, when an exception (fault) is generated, or when an interrupt occurs.</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total of nine process states are recognized by the UNIX SVR4 operating system;</a:t>
            </a:r>
          </a:p>
          <a:p>
            <a:r>
              <a:rPr lang="en-US" sz="1200" kern="1200" baseline="0" dirty="0" smtClean="0">
                <a:solidFill>
                  <a:schemeClr val="tx1"/>
                </a:solidFill>
                <a:latin typeface="+mn-lt"/>
                <a:ea typeface="+mn-ea"/>
                <a:cs typeface="+mn-cs"/>
              </a:rPr>
              <a:t>these are listed in Table 3.9</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UNIX Process State Transition Diagram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figure is similar to Figure 3.9b , with the two</a:t>
            </a:r>
          </a:p>
          <a:p>
            <a:r>
              <a:rPr lang="en-US" sz="1200" kern="1200" baseline="0" dirty="0" smtClean="0">
                <a:solidFill>
                  <a:schemeClr val="tx1"/>
                </a:solidFill>
                <a:latin typeface="+mn-lt"/>
                <a:ea typeface="+mn-ea"/>
                <a:cs typeface="+mn-cs"/>
              </a:rPr>
              <a:t>UNIX sleeping states corresponding to the two blocked states. The differences are</a:t>
            </a:r>
          </a:p>
          <a:p>
            <a:r>
              <a:rPr lang="en-US" sz="1200" kern="1200" baseline="0" dirty="0" smtClean="0">
                <a:solidFill>
                  <a:schemeClr val="tx1"/>
                </a:solidFill>
                <a:latin typeface="+mn-lt"/>
                <a:ea typeface="+mn-ea"/>
                <a:cs typeface="+mn-cs"/>
              </a:rPr>
              <a:t>as follows: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UNIX employs two Running states to indicate whether the process is executing</a:t>
            </a:r>
          </a:p>
          <a:p>
            <a:r>
              <a:rPr lang="en-US" sz="1200" kern="1200" baseline="0" dirty="0" smtClean="0">
                <a:solidFill>
                  <a:schemeClr val="tx1"/>
                </a:solidFill>
                <a:latin typeface="+mn-lt"/>
                <a:ea typeface="+mn-ea"/>
                <a:cs typeface="+mn-cs"/>
              </a:rPr>
              <a:t>in user mode or kernel mode.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distinction is made between the two states: (Ready to Run, in Memory) and</a:t>
            </a:r>
          </a:p>
          <a:p>
            <a:r>
              <a:rPr lang="en-US" sz="1200" kern="1200" baseline="0" dirty="0" smtClean="0">
                <a:solidFill>
                  <a:schemeClr val="tx1"/>
                </a:solidFill>
                <a:latin typeface="+mn-lt"/>
                <a:ea typeface="+mn-ea"/>
                <a:cs typeface="+mn-cs"/>
              </a:rPr>
              <a:t>(Preempted). These are essentially the same state, as indicated by the dotted</a:t>
            </a:r>
          </a:p>
          <a:p>
            <a:r>
              <a:rPr lang="en-US" sz="1200" kern="1200" baseline="0" dirty="0" smtClean="0">
                <a:solidFill>
                  <a:schemeClr val="tx1"/>
                </a:solidFill>
                <a:latin typeface="+mn-lt"/>
                <a:ea typeface="+mn-ea"/>
                <a:cs typeface="+mn-cs"/>
              </a:rPr>
              <a:t>line joining them. The distinction is made to emphasize the way in which the</a:t>
            </a:r>
          </a:p>
          <a:p>
            <a:r>
              <a:rPr lang="en-US" sz="1200" kern="1200" baseline="0" dirty="0" smtClean="0">
                <a:solidFill>
                  <a:schemeClr val="tx1"/>
                </a:solidFill>
                <a:latin typeface="+mn-lt"/>
                <a:ea typeface="+mn-ea"/>
                <a:cs typeface="+mn-cs"/>
              </a:rPr>
              <a:t>preempted state is entered. When a process is running in kernel mode (as a</a:t>
            </a:r>
          </a:p>
          <a:p>
            <a:r>
              <a:rPr lang="en-US" sz="1200" kern="1200" baseline="0" dirty="0" smtClean="0">
                <a:solidFill>
                  <a:schemeClr val="tx1"/>
                </a:solidFill>
                <a:latin typeface="+mn-lt"/>
                <a:ea typeface="+mn-ea"/>
                <a:cs typeface="+mn-cs"/>
              </a:rPr>
              <a:t>result of a supervisor call, clock interrupt, or I/O interrupt), there will come</a:t>
            </a:r>
          </a:p>
          <a:p>
            <a:r>
              <a:rPr lang="en-US" sz="1200" kern="1200" baseline="0" dirty="0" smtClean="0">
                <a:solidFill>
                  <a:schemeClr val="tx1"/>
                </a:solidFill>
                <a:latin typeface="+mn-lt"/>
                <a:ea typeface="+mn-ea"/>
                <a:cs typeface="+mn-cs"/>
              </a:rPr>
              <a:t>a time when the kernel has completed its work and is ready to return control</a:t>
            </a:r>
          </a:p>
          <a:p>
            <a:r>
              <a:rPr lang="en-US" sz="1200" kern="1200" baseline="0" dirty="0" smtClean="0">
                <a:solidFill>
                  <a:schemeClr val="tx1"/>
                </a:solidFill>
                <a:latin typeface="+mn-lt"/>
                <a:ea typeface="+mn-ea"/>
                <a:cs typeface="+mn-cs"/>
              </a:rPr>
              <a:t>to the user program. At this point, the kernel may decide to preempt the current</a:t>
            </a:r>
          </a:p>
          <a:p>
            <a:r>
              <a:rPr lang="en-US" sz="1200" kern="1200" baseline="0" dirty="0" smtClean="0">
                <a:solidFill>
                  <a:schemeClr val="tx1"/>
                </a:solidFill>
                <a:latin typeface="+mn-lt"/>
                <a:ea typeface="+mn-ea"/>
                <a:cs typeface="+mn-cs"/>
              </a:rPr>
              <a:t>process in favor of one that is ready and of higher priority. In that case,</a:t>
            </a:r>
          </a:p>
          <a:p>
            <a:r>
              <a:rPr lang="en-US" sz="1200" kern="1200" baseline="0" dirty="0" smtClean="0">
                <a:solidFill>
                  <a:schemeClr val="tx1"/>
                </a:solidFill>
                <a:latin typeface="+mn-lt"/>
                <a:ea typeface="+mn-ea"/>
                <a:cs typeface="+mn-cs"/>
              </a:rPr>
              <a:t>the current process moves to the preempted state. However, for purposes of</a:t>
            </a:r>
          </a:p>
          <a:p>
            <a:r>
              <a:rPr lang="en-US" sz="1200" kern="1200" baseline="0" dirty="0" smtClean="0">
                <a:solidFill>
                  <a:schemeClr val="tx1"/>
                </a:solidFill>
                <a:latin typeface="+mn-lt"/>
                <a:ea typeface="+mn-ea"/>
                <a:cs typeface="+mn-cs"/>
              </a:rPr>
              <a:t>dispatching, those processes in the Preempted state and those in the (Ready to</a:t>
            </a:r>
          </a:p>
          <a:p>
            <a:r>
              <a:rPr lang="en-US" sz="1200" kern="1200" baseline="0" dirty="0" smtClean="0">
                <a:solidFill>
                  <a:schemeClr val="tx1"/>
                </a:solidFill>
                <a:latin typeface="+mn-lt"/>
                <a:ea typeface="+mn-ea"/>
                <a:cs typeface="+mn-cs"/>
              </a:rPr>
              <a:t>Run, in Memory) state form one queue.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Preemption can only occur when a process is about to move from kernel mode</a:t>
            </a:r>
          </a:p>
          <a:p>
            <a:r>
              <a:rPr lang="en-US" sz="1200" kern="1200" baseline="0" dirty="0" smtClean="0">
                <a:solidFill>
                  <a:schemeClr val="tx1"/>
                </a:solidFill>
                <a:latin typeface="+mn-lt"/>
                <a:ea typeface="+mn-ea"/>
                <a:cs typeface="+mn-cs"/>
              </a:rPr>
              <a:t>to user mode. While a process is running in kernel mode, it may not be preempted.</a:t>
            </a:r>
          </a:p>
          <a:p>
            <a:r>
              <a:rPr lang="en-US" sz="1200" kern="1200" baseline="0" dirty="0" smtClean="0">
                <a:solidFill>
                  <a:schemeClr val="tx1"/>
                </a:solidFill>
                <a:latin typeface="+mn-lt"/>
                <a:ea typeface="+mn-ea"/>
                <a:cs typeface="+mn-cs"/>
              </a:rPr>
              <a:t>This makes UNIX unsuitable for real-time processing. Chapter 10 discusses the</a:t>
            </a:r>
          </a:p>
          <a:p>
            <a:r>
              <a:rPr lang="en-US" sz="1200" kern="1200" baseline="0" dirty="0" smtClean="0">
                <a:solidFill>
                  <a:schemeClr val="tx1"/>
                </a:solidFill>
                <a:latin typeface="+mn-lt"/>
                <a:ea typeface="+mn-ea"/>
                <a:cs typeface="+mn-cs"/>
              </a:rPr>
              <a:t>requirements for real-time processing.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Two processes are unique in UNIX. Process 0 is a special process that is created</a:t>
            </a:r>
          </a:p>
          <a:p>
            <a:r>
              <a:rPr lang="en-US" sz="1200" kern="1200" baseline="0" dirty="0" smtClean="0">
                <a:solidFill>
                  <a:schemeClr val="tx1"/>
                </a:solidFill>
                <a:latin typeface="+mn-lt"/>
                <a:ea typeface="+mn-ea"/>
                <a:cs typeface="+mn-cs"/>
              </a:rPr>
              <a:t>when the system boots; in effect, it is predefined as a data structure loaded</a:t>
            </a:r>
          </a:p>
          <a:p>
            <a:r>
              <a:rPr lang="en-US" sz="1200" kern="1200" baseline="0" dirty="0" smtClean="0">
                <a:solidFill>
                  <a:schemeClr val="tx1"/>
                </a:solidFill>
                <a:latin typeface="+mn-lt"/>
                <a:ea typeface="+mn-ea"/>
                <a:cs typeface="+mn-cs"/>
              </a:rPr>
              <a:t>at boot time. It is the swapper process. In addition, process 0 spawns process 1,</a:t>
            </a:r>
          </a:p>
          <a:p>
            <a:r>
              <a:rPr lang="en-US" sz="1200" kern="1200" baseline="0" dirty="0" smtClean="0">
                <a:solidFill>
                  <a:schemeClr val="tx1"/>
                </a:solidFill>
                <a:latin typeface="+mn-lt"/>
                <a:ea typeface="+mn-ea"/>
                <a:cs typeface="+mn-cs"/>
              </a:rPr>
              <a:t>referred to as the init process; all other processes in the system have process 1 as</a:t>
            </a:r>
          </a:p>
          <a:p>
            <a:r>
              <a:rPr lang="en-US" sz="1200" kern="1200" baseline="0" dirty="0" smtClean="0">
                <a:solidFill>
                  <a:schemeClr val="tx1"/>
                </a:solidFill>
                <a:latin typeface="+mn-lt"/>
                <a:ea typeface="+mn-ea"/>
                <a:cs typeface="+mn-cs"/>
              </a:rPr>
              <a:t>an ancestor. When a new interactive user logs on to the system, it is process 1 that</a:t>
            </a:r>
          </a:p>
          <a:p>
            <a:r>
              <a:rPr lang="en-US" sz="1200" kern="1200" baseline="0" dirty="0" smtClean="0">
                <a:solidFill>
                  <a:schemeClr val="tx1"/>
                </a:solidFill>
                <a:latin typeface="+mn-lt"/>
                <a:ea typeface="+mn-ea"/>
                <a:cs typeface="+mn-cs"/>
              </a:rPr>
              <a:t>creates a user process for that user. Subsequently, the user process can create child</a:t>
            </a:r>
          </a:p>
          <a:p>
            <a:r>
              <a:rPr lang="en-US" sz="1200" kern="1200" baseline="0" dirty="0" smtClean="0">
                <a:solidFill>
                  <a:schemeClr val="tx1"/>
                </a:solidFill>
                <a:latin typeface="+mn-lt"/>
                <a:ea typeface="+mn-ea"/>
                <a:cs typeface="+mn-cs"/>
              </a:rPr>
              <a:t>processes in a branching tree, so that any particular application can consist of a</a:t>
            </a:r>
          </a:p>
          <a:p>
            <a:r>
              <a:rPr lang="en-US" sz="1200" kern="1200" baseline="0" dirty="0" smtClean="0">
                <a:solidFill>
                  <a:schemeClr val="tx1"/>
                </a:solidFill>
                <a:latin typeface="+mn-lt"/>
                <a:ea typeface="+mn-ea"/>
                <a:cs typeface="+mn-cs"/>
              </a:rPr>
              <a:t>number of related processes.</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process in UNIX is a rather complex set of data structures that provide the OS</a:t>
            </a:r>
          </a:p>
          <a:p>
            <a:r>
              <a:rPr lang="en-US" sz="1200" kern="1200" baseline="0" dirty="0" smtClean="0">
                <a:solidFill>
                  <a:schemeClr val="tx1"/>
                </a:solidFill>
                <a:latin typeface="+mn-lt"/>
                <a:ea typeface="+mn-ea"/>
                <a:cs typeface="+mn-cs"/>
              </a:rPr>
              <a:t>with all of the information necessary to manage and dispatch processes. Table 3.10</a:t>
            </a:r>
          </a:p>
          <a:p>
            <a:r>
              <a:rPr lang="en-US" sz="1200" kern="1200" baseline="0" dirty="0" smtClean="0">
                <a:solidFill>
                  <a:schemeClr val="tx1"/>
                </a:solidFill>
                <a:latin typeface="+mn-lt"/>
                <a:ea typeface="+mn-ea"/>
                <a:cs typeface="+mn-cs"/>
              </a:rPr>
              <a:t>summarizes the elements of the process image, which are organized into three parts:</a:t>
            </a:r>
          </a:p>
          <a:p>
            <a:r>
              <a:rPr lang="en-US" sz="1200" kern="1200" baseline="0" dirty="0" smtClean="0">
                <a:solidFill>
                  <a:schemeClr val="tx1"/>
                </a:solidFill>
                <a:latin typeface="+mn-lt"/>
                <a:ea typeface="+mn-ea"/>
                <a:cs typeface="+mn-cs"/>
              </a:rPr>
              <a:t>user-level context, register context, and system-level context.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user-level context contains the basic elements of a user’s program and</a:t>
            </a:r>
          </a:p>
          <a:p>
            <a:r>
              <a:rPr lang="en-US" sz="1200" kern="1200" baseline="0" dirty="0" smtClean="0">
                <a:solidFill>
                  <a:schemeClr val="tx1"/>
                </a:solidFill>
                <a:latin typeface="+mn-lt"/>
                <a:ea typeface="+mn-ea"/>
                <a:cs typeface="+mn-cs"/>
              </a:rPr>
              <a:t>can be generated directly from a compiled object file. The user’s program is separated</a:t>
            </a:r>
          </a:p>
          <a:p>
            <a:r>
              <a:rPr lang="en-US" sz="1200" kern="1200" baseline="0" dirty="0" smtClean="0">
                <a:solidFill>
                  <a:schemeClr val="tx1"/>
                </a:solidFill>
                <a:latin typeface="+mn-lt"/>
                <a:ea typeface="+mn-ea"/>
                <a:cs typeface="+mn-cs"/>
              </a:rPr>
              <a:t>into text and data areas; the text area is read-only and is intended to hold</a:t>
            </a:r>
          </a:p>
          <a:p>
            <a:r>
              <a:rPr lang="en-US" sz="1200" kern="1200" baseline="0" dirty="0" smtClean="0">
                <a:solidFill>
                  <a:schemeClr val="tx1"/>
                </a:solidFill>
                <a:latin typeface="+mn-lt"/>
                <a:ea typeface="+mn-ea"/>
                <a:cs typeface="+mn-cs"/>
              </a:rPr>
              <a:t>the program’s instructions. While the process is executing, the processor uses the</a:t>
            </a:r>
          </a:p>
          <a:p>
            <a:r>
              <a:rPr lang="en-US" sz="1200" kern="1200" baseline="0" dirty="0" smtClean="0">
                <a:solidFill>
                  <a:schemeClr val="tx1"/>
                </a:solidFill>
                <a:latin typeface="+mn-lt"/>
                <a:ea typeface="+mn-ea"/>
                <a:cs typeface="+mn-cs"/>
              </a:rPr>
              <a:t>user stack area for procedure calls and returns and parameter passing. The shared</a:t>
            </a:r>
          </a:p>
          <a:p>
            <a:r>
              <a:rPr lang="en-US" sz="1200" kern="1200" baseline="0" dirty="0" smtClean="0">
                <a:solidFill>
                  <a:schemeClr val="tx1"/>
                </a:solidFill>
                <a:latin typeface="+mn-lt"/>
                <a:ea typeface="+mn-ea"/>
                <a:cs typeface="+mn-cs"/>
              </a:rPr>
              <a:t>memory area is a data area that is shared with other processes. There is only one</a:t>
            </a:r>
          </a:p>
          <a:p>
            <a:r>
              <a:rPr lang="en-US" sz="1200" kern="1200" baseline="0" dirty="0" smtClean="0">
                <a:solidFill>
                  <a:schemeClr val="tx1"/>
                </a:solidFill>
                <a:latin typeface="+mn-lt"/>
                <a:ea typeface="+mn-ea"/>
                <a:cs typeface="+mn-cs"/>
              </a:rPr>
              <a:t>physical copy of a shared memory area, but, by the use of virtual memory, it appears</a:t>
            </a:r>
          </a:p>
          <a:p>
            <a:r>
              <a:rPr lang="en-US" sz="1200" kern="1200" baseline="0" dirty="0" smtClean="0">
                <a:solidFill>
                  <a:schemeClr val="tx1"/>
                </a:solidFill>
                <a:latin typeface="+mn-lt"/>
                <a:ea typeface="+mn-ea"/>
                <a:cs typeface="+mn-cs"/>
              </a:rPr>
              <a:t>to each sharing process that the shared memory region is in its address space. When</a:t>
            </a:r>
          </a:p>
          <a:p>
            <a:r>
              <a:rPr lang="en-US" sz="1200" kern="1200" baseline="0" dirty="0" smtClean="0">
                <a:solidFill>
                  <a:schemeClr val="tx1"/>
                </a:solidFill>
                <a:latin typeface="+mn-lt"/>
                <a:ea typeface="+mn-ea"/>
                <a:cs typeface="+mn-cs"/>
              </a:rPr>
              <a:t>a process is not running, the processor status information is stored in the </a:t>
            </a:r>
            <a:r>
              <a:rPr lang="en-US" sz="1200" b="1" kern="1200" baseline="0" dirty="0" smtClean="0">
                <a:solidFill>
                  <a:schemeClr val="tx1"/>
                </a:solidFill>
                <a:latin typeface="+mn-lt"/>
                <a:ea typeface="+mn-ea"/>
                <a:cs typeface="+mn-cs"/>
              </a:rPr>
              <a:t>register</a:t>
            </a:r>
          </a:p>
          <a:p>
            <a:r>
              <a:rPr lang="en-US" sz="1200" b="1" kern="1200" baseline="0" dirty="0" smtClean="0">
                <a:solidFill>
                  <a:schemeClr val="tx1"/>
                </a:solidFill>
                <a:latin typeface="+mn-lt"/>
                <a:ea typeface="+mn-ea"/>
                <a:cs typeface="+mn-cs"/>
              </a:rPr>
              <a:t>context area.</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system-level context contains the remaining information that the OS</a:t>
            </a:r>
          </a:p>
          <a:p>
            <a:r>
              <a:rPr lang="en-US" sz="1200" kern="1200" baseline="0" dirty="0" smtClean="0">
                <a:solidFill>
                  <a:schemeClr val="tx1"/>
                </a:solidFill>
                <a:latin typeface="+mn-lt"/>
                <a:ea typeface="+mn-ea"/>
                <a:cs typeface="+mn-cs"/>
              </a:rPr>
              <a:t>needs to manage the process. It consists of a static part, which is fixed in size and</a:t>
            </a:r>
          </a:p>
          <a:p>
            <a:r>
              <a:rPr lang="en-US" sz="1200" kern="1200" baseline="0" dirty="0" smtClean="0">
                <a:solidFill>
                  <a:schemeClr val="tx1"/>
                </a:solidFill>
                <a:latin typeface="+mn-lt"/>
                <a:ea typeface="+mn-ea"/>
                <a:cs typeface="+mn-cs"/>
              </a:rPr>
              <a:t>stays with a process throughout its lifetime, and a dynamic part, which varies in</a:t>
            </a:r>
          </a:p>
          <a:p>
            <a:r>
              <a:rPr lang="en-US" sz="1200" kern="1200" baseline="0" dirty="0" smtClean="0">
                <a:solidFill>
                  <a:schemeClr val="tx1"/>
                </a:solidFill>
                <a:latin typeface="+mn-lt"/>
                <a:ea typeface="+mn-ea"/>
                <a:cs typeface="+mn-cs"/>
              </a:rPr>
              <a:t>size through the life of the process. One element of the static part is the process</a:t>
            </a:r>
          </a:p>
          <a:p>
            <a:r>
              <a:rPr lang="en-US" sz="1200" kern="1200" baseline="0" dirty="0" smtClean="0">
                <a:solidFill>
                  <a:schemeClr val="tx1"/>
                </a:solidFill>
                <a:latin typeface="+mn-lt"/>
                <a:ea typeface="+mn-ea"/>
                <a:cs typeface="+mn-cs"/>
              </a:rPr>
              <a:t>table entry. This is actually part of the process table maintained by the OS, with</a:t>
            </a:r>
          </a:p>
          <a:p>
            <a:r>
              <a:rPr lang="en-US" sz="1200" kern="1200" baseline="0" dirty="0" smtClean="0">
                <a:solidFill>
                  <a:schemeClr val="tx1"/>
                </a:solidFill>
                <a:latin typeface="+mn-lt"/>
                <a:ea typeface="+mn-ea"/>
                <a:cs typeface="+mn-cs"/>
              </a:rPr>
              <a:t>one entry per process. The process table entry contains process control information</a:t>
            </a:r>
          </a:p>
          <a:p>
            <a:r>
              <a:rPr lang="en-US" sz="1200" kern="1200" baseline="0" dirty="0" smtClean="0">
                <a:solidFill>
                  <a:schemeClr val="tx1"/>
                </a:solidFill>
                <a:latin typeface="+mn-lt"/>
                <a:ea typeface="+mn-ea"/>
                <a:cs typeface="+mn-cs"/>
              </a:rPr>
              <a:t>that is accessible to the kernel at all times; hence, in a virtual memory system, all</a:t>
            </a:r>
          </a:p>
          <a:p>
            <a:r>
              <a:rPr lang="en-US" sz="1200" kern="1200" baseline="0" dirty="0" smtClean="0">
                <a:solidFill>
                  <a:schemeClr val="tx1"/>
                </a:solidFill>
                <a:latin typeface="+mn-lt"/>
                <a:ea typeface="+mn-ea"/>
                <a:cs typeface="+mn-cs"/>
              </a:rPr>
              <a:t>process table entries are maintained in main memory. Table 3.11 lists the contents</a:t>
            </a:r>
          </a:p>
          <a:p>
            <a:r>
              <a:rPr lang="en-US" sz="1200" kern="1200" baseline="0" dirty="0" smtClean="0">
                <a:solidFill>
                  <a:schemeClr val="tx1"/>
                </a:solidFill>
                <a:latin typeface="+mn-lt"/>
                <a:ea typeface="+mn-ea"/>
                <a:cs typeface="+mn-cs"/>
              </a:rPr>
              <a:t>of a process table entry. The user area, or U area, contains additional process control</a:t>
            </a:r>
          </a:p>
          <a:p>
            <a:r>
              <a:rPr lang="en-US" sz="1200" kern="1200" baseline="0" dirty="0" smtClean="0">
                <a:solidFill>
                  <a:schemeClr val="tx1"/>
                </a:solidFill>
                <a:latin typeface="+mn-lt"/>
                <a:ea typeface="+mn-ea"/>
                <a:cs typeface="+mn-cs"/>
              </a:rPr>
              <a:t>information that is needed by the kernel when it is executing in the context of</a:t>
            </a:r>
          </a:p>
          <a:p>
            <a:r>
              <a:rPr lang="en-US" sz="1200" kern="1200" baseline="0" dirty="0" smtClean="0">
                <a:solidFill>
                  <a:schemeClr val="tx1"/>
                </a:solidFill>
                <a:latin typeface="+mn-lt"/>
                <a:ea typeface="+mn-ea"/>
                <a:cs typeface="+mn-cs"/>
              </a:rPr>
              <a:t>this process; it is also used when paging processes to and from memory. Table 3.12</a:t>
            </a:r>
          </a:p>
          <a:p>
            <a:r>
              <a:rPr lang="en-US" sz="1200" kern="1200" baseline="0" dirty="0" smtClean="0">
                <a:solidFill>
                  <a:schemeClr val="tx1"/>
                </a:solidFill>
                <a:latin typeface="+mn-lt"/>
                <a:ea typeface="+mn-ea"/>
                <a:cs typeface="+mn-cs"/>
              </a:rPr>
              <a:t>shows the contents of this table.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distinction between the process table entry and the U area reflects the</a:t>
            </a:r>
          </a:p>
          <a:p>
            <a:r>
              <a:rPr lang="en-US" sz="1200" kern="1200" baseline="0" dirty="0" smtClean="0">
                <a:solidFill>
                  <a:schemeClr val="tx1"/>
                </a:solidFill>
                <a:latin typeface="+mn-lt"/>
                <a:ea typeface="+mn-ea"/>
                <a:cs typeface="+mn-cs"/>
              </a:rPr>
              <a:t>fact that the UNIX kernel always executes in the context of some process. Much</a:t>
            </a:r>
          </a:p>
          <a:p>
            <a:r>
              <a:rPr lang="en-US" sz="1200" kern="1200" baseline="0" dirty="0" smtClean="0">
                <a:solidFill>
                  <a:schemeClr val="tx1"/>
                </a:solidFill>
                <a:latin typeface="+mn-lt"/>
                <a:ea typeface="+mn-ea"/>
                <a:cs typeface="+mn-cs"/>
              </a:rPr>
              <a:t>of the time, the kernel will be dealing with the concerns of that process. However,</a:t>
            </a:r>
          </a:p>
          <a:p>
            <a:r>
              <a:rPr lang="en-US" sz="1200" kern="1200" baseline="0" dirty="0" smtClean="0">
                <a:solidFill>
                  <a:schemeClr val="tx1"/>
                </a:solidFill>
                <a:latin typeface="+mn-lt"/>
                <a:ea typeface="+mn-ea"/>
                <a:cs typeface="+mn-cs"/>
              </a:rPr>
              <a:t>some of the time, such as when the kernel is performing a scheduling algorithm</a:t>
            </a:r>
          </a:p>
          <a:p>
            <a:r>
              <a:rPr lang="en-US" sz="1200" kern="1200" baseline="0" dirty="0" smtClean="0">
                <a:solidFill>
                  <a:schemeClr val="tx1"/>
                </a:solidFill>
                <a:latin typeface="+mn-lt"/>
                <a:ea typeface="+mn-ea"/>
                <a:cs typeface="+mn-cs"/>
              </a:rPr>
              <a:t>preparatory to dispatching another process, it will need access to information about</a:t>
            </a:r>
          </a:p>
          <a:p>
            <a:r>
              <a:rPr lang="en-US" sz="1200" kern="1200" baseline="0" dirty="0" smtClean="0">
                <a:solidFill>
                  <a:schemeClr val="tx1"/>
                </a:solidFill>
                <a:latin typeface="+mn-lt"/>
                <a:ea typeface="+mn-ea"/>
                <a:cs typeface="+mn-cs"/>
              </a:rPr>
              <a:t>other processes. The information in a process table can be accessed when the given</a:t>
            </a:r>
          </a:p>
          <a:p>
            <a:r>
              <a:rPr lang="en-US" sz="1200" kern="1200" baseline="0" dirty="0" smtClean="0">
                <a:solidFill>
                  <a:schemeClr val="tx1"/>
                </a:solidFill>
                <a:latin typeface="+mn-lt"/>
                <a:ea typeface="+mn-ea"/>
                <a:cs typeface="+mn-cs"/>
              </a:rPr>
              <a:t>process is not the current one.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third static portion of the system-level context is the per process region</a:t>
            </a:r>
          </a:p>
          <a:p>
            <a:r>
              <a:rPr lang="en-US" sz="1200" kern="1200" baseline="0" dirty="0" smtClean="0">
                <a:solidFill>
                  <a:schemeClr val="tx1"/>
                </a:solidFill>
                <a:latin typeface="+mn-lt"/>
                <a:ea typeface="+mn-ea"/>
                <a:cs typeface="+mn-cs"/>
              </a:rPr>
              <a:t>table, which is used by the memory management system. Finally, the kernel stack is</a:t>
            </a:r>
          </a:p>
          <a:p>
            <a:r>
              <a:rPr lang="en-US" sz="1200" kern="1200" baseline="0" dirty="0" smtClean="0">
                <a:solidFill>
                  <a:schemeClr val="tx1"/>
                </a:solidFill>
                <a:latin typeface="+mn-lt"/>
                <a:ea typeface="+mn-ea"/>
                <a:cs typeface="+mn-cs"/>
              </a:rPr>
              <a:t>the dynamic portion of the system-level context. This stack is used when the process</a:t>
            </a:r>
          </a:p>
          <a:p>
            <a:r>
              <a:rPr lang="en-US" sz="1200" kern="1200" baseline="0" dirty="0" smtClean="0">
                <a:solidFill>
                  <a:schemeClr val="tx1"/>
                </a:solidFill>
                <a:latin typeface="+mn-lt"/>
                <a:ea typeface="+mn-ea"/>
                <a:cs typeface="+mn-cs"/>
              </a:rPr>
              <a:t>is executing in kernel mode and contains the information that must be saved and</a:t>
            </a:r>
          </a:p>
          <a:p>
            <a:r>
              <a:rPr lang="en-US" sz="1200" kern="1200" baseline="0" dirty="0" smtClean="0">
                <a:solidFill>
                  <a:schemeClr val="tx1"/>
                </a:solidFill>
                <a:latin typeface="+mn-lt"/>
                <a:ea typeface="+mn-ea"/>
                <a:cs typeface="+mn-cs"/>
              </a:rPr>
              <a:t>restored as procedure calls and interrupts occur.</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3.11 lists the contents</a:t>
            </a:r>
          </a:p>
          <a:p>
            <a:r>
              <a:rPr lang="en-US" sz="1200" kern="1200" baseline="0" dirty="0" smtClean="0">
                <a:solidFill>
                  <a:schemeClr val="tx1"/>
                </a:solidFill>
                <a:latin typeface="+mn-lt"/>
                <a:ea typeface="+mn-ea"/>
                <a:cs typeface="+mn-cs"/>
              </a:rPr>
              <a:t>of a process table entry. The user area, or U area, contains additional process control</a:t>
            </a:r>
          </a:p>
          <a:p>
            <a:r>
              <a:rPr lang="en-US" sz="1200" kern="1200" baseline="0" dirty="0" smtClean="0">
                <a:solidFill>
                  <a:schemeClr val="tx1"/>
                </a:solidFill>
                <a:latin typeface="+mn-lt"/>
                <a:ea typeface="+mn-ea"/>
                <a:cs typeface="+mn-cs"/>
              </a:rPr>
              <a:t>information that is needed by the kernel when it is executing in the context of</a:t>
            </a:r>
          </a:p>
          <a:p>
            <a:r>
              <a:rPr lang="en-US" sz="1200" kern="1200" baseline="0" dirty="0" smtClean="0">
                <a:solidFill>
                  <a:schemeClr val="tx1"/>
                </a:solidFill>
                <a:latin typeface="+mn-lt"/>
                <a:ea typeface="+mn-ea"/>
                <a:cs typeface="+mn-cs"/>
              </a:rPr>
              <a:t>this process; it is also used when paging processes to and from memory.</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user area, or U area, contains additional process control</a:t>
            </a:r>
          </a:p>
          <a:p>
            <a:r>
              <a:rPr lang="en-US" sz="1200" kern="1200" baseline="0" dirty="0" smtClean="0">
                <a:solidFill>
                  <a:schemeClr val="tx1"/>
                </a:solidFill>
                <a:latin typeface="+mn-lt"/>
                <a:ea typeface="+mn-ea"/>
                <a:cs typeface="+mn-cs"/>
              </a:rPr>
              <a:t>information that is needed by the kernel when it is executing in the context of</a:t>
            </a:r>
          </a:p>
          <a:p>
            <a:r>
              <a:rPr lang="en-US" sz="1200" kern="1200" baseline="0" dirty="0" smtClean="0">
                <a:solidFill>
                  <a:schemeClr val="tx1"/>
                </a:solidFill>
                <a:latin typeface="+mn-lt"/>
                <a:ea typeface="+mn-ea"/>
                <a:cs typeface="+mn-cs"/>
              </a:rPr>
              <a:t>this process; it is also used when paging processes to and from memory. Table 3.12</a:t>
            </a:r>
          </a:p>
          <a:p>
            <a:r>
              <a:rPr lang="en-US" sz="1200" kern="1200" baseline="0" dirty="0" smtClean="0">
                <a:solidFill>
                  <a:schemeClr val="tx1"/>
                </a:solidFill>
                <a:latin typeface="+mn-lt"/>
                <a:ea typeface="+mn-ea"/>
                <a:cs typeface="+mn-cs"/>
              </a:rPr>
              <a:t>shows the contents of this table.</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Process creation in UNIX is made by means of the kernel system call, fork( ). When</a:t>
            </a:r>
          </a:p>
          <a:p>
            <a:r>
              <a:rPr lang="en-US" sz="1200" kern="1200" baseline="0" dirty="0" smtClean="0">
                <a:solidFill>
                  <a:schemeClr val="tx1"/>
                </a:solidFill>
                <a:latin typeface="+mn-lt"/>
                <a:ea typeface="+mn-ea"/>
                <a:cs typeface="+mn-cs"/>
              </a:rPr>
              <a:t>a process issues a fork request, the OS performs the following functions [BACH86]:</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It allocates a slot in the process table for the new process.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It assigns a unique process ID to the child process.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It makes a copy of the process image of the parent, with the exception of any</a:t>
            </a:r>
          </a:p>
          <a:p>
            <a:r>
              <a:rPr lang="en-US" sz="1200" kern="1200" baseline="0" dirty="0" smtClean="0">
                <a:solidFill>
                  <a:schemeClr val="tx1"/>
                </a:solidFill>
                <a:latin typeface="+mn-lt"/>
                <a:ea typeface="+mn-ea"/>
                <a:cs typeface="+mn-cs"/>
              </a:rPr>
              <a:t>shared memory.</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4. It increments counters for any files owned by the parent, to reflect that an</a:t>
            </a:r>
          </a:p>
          <a:p>
            <a:r>
              <a:rPr lang="en-US" sz="1200" kern="1200" baseline="0" dirty="0" smtClean="0">
                <a:solidFill>
                  <a:schemeClr val="tx1"/>
                </a:solidFill>
                <a:latin typeface="+mn-lt"/>
                <a:ea typeface="+mn-ea"/>
                <a:cs typeface="+mn-cs"/>
              </a:rPr>
              <a:t>additional process now also owns those files.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5. It assigns the child process to the Ready to Run state.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6. It returns the ID number of the child to the parent process, and a 0 value to</a:t>
            </a:r>
          </a:p>
          <a:p>
            <a:r>
              <a:rPr lang="en-US" sz="1200" kern="1200" baseline="0" dirty="0" smtClean="0">
                <a:solidFill>
                  <a:schemeClr val="tx1"/>
                </a:solidFill>
                <a:latin typeface="+mn-lt"/>
                <a:ea typeface="+mn-ea"/>
                <a:cs typeface="+mn-cs"/>
              </a:rPr>
              <a:t>the child process.</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information in the preceding list is stored in a data structure, typically</a:t>
            </a:r>
          </a:p>
          <a:p>
            <a:r>
              <a:rPr lang="en-US" sz="1200" kern="1200" baseline="0" dirty="0" smtClean="0">
                <a:solidFill>
                  <a:schemeClr val="tx1"/>
                </a:solidFill>
                <a:latin typeface="+mn-lt"/>
                <a:ea typeface="+mn-ea"/>
                <a:cs typeface="+mn-cs"/>
              </a:rPr>
              <a:t>called a </a:t>
            </a:r>
            <a:r>
              <a:rPr lang="en-US" sz="1200" b="1" kern="1200" baseline="0" dirty="0" smtClean="0">
                <a:solidFill>
                  <a:schemeClr val="tx1"/>
                </a:solidFill>
                <a:latin typeface="+mn-lt"/>
                <a:ea typeface="+mn-ea"/>
                <a:cs typeface="+mn-cs"/>
              </a:rPr>
              <a:t>process control block ( Figure 3.1 ), that is created and managed by the OS.</a:t>
            </a:r>
          </a:p>
          <a:p>
            <a:r>
              <a:rPr lang="en-US" sz="1200" kern="1200" baseline="0" dirty="0" smtClean="0">
                <a:solidFill>
                  <a:schemeClr val="tx1"/>
                </a:solidFill>
                <a:latin typeface="+mn-lt"/>
                <a:ea typeface="+mn-ea"/>
                <a:cs typeface="+mn-cs"/>
              </a:rPr>
              <a:t>The significant point about the process control block is that it contains sufficient</a:t>
            </a:r>
          </a:p>
          <a:p>
            <a:r>
              <a:rPr lang="en-US" sz="1200" kern="1200" baseline="0" dirty="0" smtClean="0">
                <a:solidFill>
                  <a:schemeClr val="tx1"/>
                </a:solidFill>
                <a:latin typeface="+mn-lt"/>
                <a:ea typeface="+mn-ea"/>
                <a:cs typeface="+mn-cs"/>
              </a:rPr>
              <a:t>information so that it is possible to interrupt a running process and later resume</a:t>
            </a:r>
          </a:p>
          <a:p>
            <a:r>
              <a:rPr lang="en-US" sz="1200" kern="1200" baseline="0" dirty="0" smtClean="0">
                <a:solidFill>
                  <a:schemeClr val="tx1"/>
                </a:solidFill>
                <a:latin typeface="+mn-lt"/>
                <a:ea typeface="+mn-ea"/>
                <a:cs typeface="+mn-cs"/>
              </a:rPr>
              <a:t>execution as if the interruption had not occurred. The process control block is</a:t>
            </a:r>
          </a:p>
          <a:p>
            <a:r>
              <a:rPr lang="en-US" sz="1200" kern="1200" baseline="0" dirty="0" smtClean="0">
                <a:solidFill>
                  <a:schemeClr val="tx1"/>
                </a:solidFill>
                <a:latin typeface="+mn-lt"/>
                <a:ea typeface="+mn-ea"/>
                <a:cs typeface="+mn-cs"/>
              </a:rPr>
              <a:t>the key tool that enables the OS to support multiple processes and to provide for</a:t>
            </a:r>
          </a:p>
          <a:p>
            <a:r>
              <a:rPr lang="en-US" sz="1200" kern="1200" baseline="0" dirty="0" smtClean="0">
                <a:solidFill>
                  <a:schemeClr val="tx1"/>
                </a:solidFill>
                <a:latin typeface="+mn-lt"/>
                <a:ea typeface="+mn-ea"/>
                <a:cs typeface="+mn-cs"/>
              </a:rPr>
              <a:t>multiprocessing. When a process is interrupted, the current values of the program</a:t>
            </a:r>
          </a:p>
          <a:p>
            <a:r>
              <a:rPr lang="en-US" sz="1200" kern="1200" baseline="0" dirty="0" smtClean="0">
                <a:solidFill>
                  <a:schemeClr val="tx1"/>
                </a:solidFill>
                <a:latin typeface="+mn-lt"/>
                <a:ea typeface="+mn-ea"/>
                <a:cs typeface="+mn-cs"/>
              </a:rPr>
              <a:t>counter and the processor registers (context data) are saved in the appropriate fields</a:t>
            </a:r>
          </a:p>
          <a:p>
            <a:r>
              <a:rPr lang="en-US" sz="1200" kern="1200" baseline="0" dirty="0" smtClean="0">
                <a:solidFill>
                  <a:schemeClr val="tx1"/>
                </a:solidFill>
                <a:latin typeface="+mn-lt"/>
                <a:ea typeface="+mn-ea"/>
                <a:cs typeface="+mn-cs"/>
              </a:rPr>
              <a:t>of the corresponding process control block, and the state of the process is changed</a:t>
            </a:r>
          </a:p>
          <a:p>
            <a:r>
              <a:rPr lang="en-US" sz="1200" kern="1200" baseline="0" dirty="0" smtClean="0">
                <a:solidFill>
                  <a:schemeClr val="tx1"/>
                </a:solidFill>
                <a:latin typeface="+mn-lt"/>
                <a:ea typeface="+mn-ea"/>
                <a:cs typeface="+mn-cs"/>
              </a:rPr>
              <a:t>to some other value, such as </a:t>
            </a:r>
            <a:r>
              <a:rPr lang="en-US" sz="1200" i="1" kern="1200" baseline="0" dirty="0" smtClean="0">
                <a:solidFill>
                  <a:schemeClr val="tx1"/>
                </a:solidFill>
                <a:latin typeface="+mn-lt"/>
                <a:ea typeface="+mn-ea"/>
                <a:cs typeface="+mn-cs"/>
              </a:rPr>
              <a:t>blocked or ready (described subsequently). The OS is</a:t>
            </a:r>
          </a:p>
          <a:p>
            <a:r>
              <a:rPr lang="en-US" sz="1200" kern="1200" baseline="0" dirty="0" smtClean="0">
                <a:solidFill>
                  <a:schemeClr val="tx1"/>
                </a:solidFill>
                <a:latin typeface="+mn-lt"/>
                <a:ea typeface="+mn-ea"/>
                <a:cs typeface="+mn-cs"/>
              </a:rPr>
              <a:t>now free to put some other process in the running state. The program counter and</a:t>
            </a:r>
          </a:p>
          <a:p>
            <a:r>
              <a:rPr lang="en-US" sz="1200" kern="1200" baseline="0" dirty="0" smtClean="0">
                <a:solidFill>
                  <a:schemeClr val="tx1"/>
                </a:solidFill>
                <a:latin typeface="+mn-lt"/>
                <a:ea typeface="+mn-ea"/>
                <a:cs typeface="+mn-cs"/>
              </a:rPr>
              <a:t>context data for this process are loaded into the processor registers and this process</a:t>
            </a:r>
          </a:p>
          <a:p>
            <a:r>
              <a:rPr lang="en-US" sz="1200" kern="1200" baseline="0" dirty="0" smtClean="0">
                <a:solidFill>
                  <a:schemeClr val="tx1"/>
                </a:solidFill>
                <a:latin typeface="+mn-lt"/>
                <a:ea typeface="+mn-ea"/>
                <a:cs typeface="+mn-cs"/>
              </a:rPr>
              <a:t>now begins to execute.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we can say that a process consists of program code and associated data</a:t>
            </a:r>
          </a:p>
          <a:p>
            <a:r>
              <a:rPr lang="en-US" sz="1200" kern="1200" baseline="0" dirty="0" smtClean="0">
                <a:solidFill>
                  <a:schemeClr val="tx1"/>
                </a:solidFill>
                <a:latin typeface="+mn-lt"/>
                <a:ea typeface="+mn-ea"/>
                <a:cs typeface="+mn-cs"/>
              </a:rPr>
              <a:t>plus a process control block. For a single-processor computer, at any given time, at</a:t>
            </a:r>
          </a:p>
          <a:p>
            <a:r>
              <a:rPr lang="en-US" sz="1200" kern="1200" baseline="0" dirty="0" smtClean="0">
                <a:solidFill>
                  <a:schemeClr val="tx1"/>
                </a:solidFill>
                <a:latin typeface="+mn-lt"/>
                <a:ea typeface="+mn-ea"/>
                <a:cs typeface="+mn-cs"/>
              </a:rPr>
              <a:t>most one process is executing and that process is in the </a:t>
            </a:r>
            <a:r>
              <a:rPr lang="en-US" sz="1200" i="1" kern="1200" baseline="0" dirty="0" smtClean="0">
                <a:solidFill>
                  <a:schemeClr val="tx1"/>
                </a:solidFill>
                <a:latin typeface="+mn-lt"/>
                <a:ea typeface="+mn-ea"/>
                <a:cs typeface="+mn-cs"/>
              </a:rPr>
              <a:t>running state.</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When the kernel has completed these functions it can do one of the following, as part of</a:t>
            </a:r>
          </a:p>
          <a:p>
            <a:r>
              <a:rPr lang="en-NZ" dirty="0" smtClean="0"/>
              <a:t>the dispatcher routine:</a:t>
            </a:r>
          </a:p>
          <a:p>
            <a:pPr lvl="1"/>
            <a:r>
              <a:rPr lang="en-NZ" dirty="0" smtClean="0"/>
              <a:t>• Stay in the parent process. Control returns to user mode at the point of the fork call of the parent.</a:t>
            </a:r>
          </a:p>
          <a:p>
            <a:pPr lvl="1"/>
            <a:r>
              <a:rPr lang="en-NZ" dirty="0" smtClean="0"/>
              <a:t>• Transfer control to the child process. The child process begins executing at the same point in the code as the parent, namely at the return from the fork call.</a:t>
            </a:r>
          </a:p>
          <a:p>
            <a:pPr lvl="1"/>
            <a:r>
              <a:rPr lang="en-NZ" dirty="0" smtClean="0"/>
              <a:t>• Transfer control to another process. Both parent and child are left in the Ready to Run state.</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Chapter </a:t>
            </a:r>
            <a:r>
              <a:rPr lang="en-US" smtClean="0"/>
              <a:t>3 Summary</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06" charset="0"/>
                <a:ea typeface="ＭＳ Ｐゴシック" pitchFamily="-106" charset="-128"/>
                <a:cs typeface="ＭＳ Ｐゴシック" pitchFamily="-106" charset="-128"/>
              </a:rPr>
              <a:t>“</a:t>
            </a:r>
            <a:r>
              <a:rPr kumimoji="1" lang="en-US" dirty="0" smtClean="0">
                <a:latin typeface="Times New Roman" pitchFamily="-106" charset="0"/>
                <a:ea typeface="ＭＳ Ｐゴシック" pitchFamily="-106" charset="-128"/>
                <a:cs typeface="ＭＳ Ｐゴシック" pitchFamily="-106" charset="-128"/>
              </a:rPr>
              <a:t>Operating</a:t>
            </a:r>
            <a:r>
              <a:rPr kumimoji="1" lang="en-US" baseline="0" dirty="0" smtClean="0">
                <a:latin typeface="Times New Roman" pitchFamily="-106" charset="0"/>
                <a:ea typeface="ＭＳ Ｐゴシック" pitchFamily="-106" charset="-128"/>
                <a:cs typeface="ＭＳ Ｐゴシック" pitchFamily="-106" charset="-128"/>
              </a:rPr>
              <a:t> Systems: Internal and Design Principles</a:t>
            </a:r>
            <a:r>
              <a:rPr lang="en-US" dirty="0" smtClean="0">
                <a:latin typeface="Times New Roman" pitchFamily="-106" charset="0"/>
                <a:ea typeface="ＭＳ Ｐゴシック" pitchFamily="-106" charset="-128"/>
                <a:cs typeface="ＭＳ Ｐゴシック" pitchFamily="-106" charset="-128"/>
              </a:rPr>
              <a:t>”, 8/e, by William Stallings, Chapter 4 “</a:t>
            </a:r>
            <a:r>
              <a:rPr kumimoji="1" lang="en-GB" dirty="0" smtClean="0">
                <a:latin typeface="Times New Roman" pitchFamily="-106" charset="0"/>
                <a:ea typeface="ＭＳ Ｐゴシック" pitchFamily="-106" charset="-128"/>
                <a:cs typeface="ＭＳ Ｐゴシック" pitchFamily="-106" charset="-128"/>
              </a:rPr>
              <a:t>Threads</a:t>
            </a:r>
            <a:r>
              <a:rPr lang="en-US" dirty="0" smtClean="0">
                <a:latin typeface="Times New Roman" pitchFamily="-106" charset="0"/>
                <a:ea typeface="ＭＳ Ｐゴシック" pitchFamily="-106" charset="-128"/>
                <a:cs typeface="ＭＳ Ｐゴシック" pitchFamily="-106" charset="-128"/>
              </a:rPr>
              <a:t>”.</a:t>
            </a:r>
            <a:endParaRPr lang="en-AU" dirty="0" smtClean="0">
              <a:latin typeface="Times New Roman" pitchFamily="-106" charset="0"/>
              <a:ea typeface="ＭＳ Ｐゴシック" pitchFamily="-106" charset="-128"/>
              <a:cs typeface="ＭＳ Ｐゴシック" pitchFamily="-106" charset="-128"/>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discussion so far has presented the concept of a process as embodying two</a:t>
            </a:r>
          </a:p>
          <a:p>
            <a:r>
              <a:rPr lang="en-US" sz="1200" kern="1200" baseline="0" dirty="0" smtClean="0">
                <a:solidFill>
                  <a:schemeClr val="tx1"/>
                </a:solidFill>
                <a:latin typeface="+mn-lt"/>
                <a:ea typeface="+mn-ea"/>
                <a:cs typeface="+mn-cs"/>
              </a:rPr>
              <a:t>characteristics: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Resource ownership:  A process includes a virtual address space to hold the</a:t>
            </a:r>
          </a:p>
          <a:p>
            <a:r>
              <a:rPr lang="en-US" sz="1200" kern="1200" baseline="0" dirty="0" smtClean="0">
                <a:solidFill>
                  <a:schemeClr val="tx1"/>
                </a:solidFill>
                <a:latin typeface="+mn-lt"/>
                <a:ea typeface="+mn-ea"/>
                <a:cs typeface="+mn-cs"/>
              </a:rPr>
              <a:t>process image; recall from Chapter 3 that the process image is the collection of</a:t>
            </a:r>
          </a:p>
          <a:p>
            <a:r>
              <a:rPr lang="en-US" sz="1200" kern="1200" baseline="0" dirty="0" smtClean="0">
                <a:solidFill>
                  <a:schemeClr val="tx1"/>
                </a:solidFill>
                <a:latin typeface="+mn-lt"/>
                <a:ea typeface="+mn-ea"/>
                <a:cs typeface="+mn-cs"/>
              </a:rPr>
              <a:t>program, data, stack, and attributes defined in the process control block. From</a:t>
            </a:r>
          </a:p>
          <a:p>
            <a:r>
              <a:rPr lang="en-US" sz="1200" kern="1200" baseline="0" dirty="0" smtClean="0">
                <a:solidFill>
                  <a:schemeClr val="tx1"/>
                </a:solidFill>
                <a:latin typeface="+mn-lt"/>
                <a:ea typeface="+mn-ea"/>
                <a:cs typeface="+mn-cs"/>
              </a:rPr>
              <a:t>time to time, a process may be allocated control or ownership of resources,</a:t>
            </a:r>
          </a:p>
          <a:p>
            <a:r>
              <a:rPr lang="en-US" sz="1200" kern="1200" baseline="0" dirty="0" smtClean="0">
                <a:solidFill>
                  <a:schemeClr val="tx1"/>
                </a:solidFill>
                <a:latin typeface="+mn-lt"/>
                <a:ea typeface="+mn-ea"/>
                <a:cs typeface="+mn-cs"/>
              </a:rPr>
              <a:t>such as main memory, I/O channels, I/O devices, and files. The OS performs a</a:t>
            </a:r>
          </a:p>
          <a:p>
            <a:r>
              <a:rPr lang="en-US" sz="1200" kern="1200" baseline="0" dirty="0" smtClean="0">
                <a:solidFill>
                  <a:schemeClr val="tx1"/>
                </a:solidFill>
                <a:latin typeface="+mn-lt"/>
                <a:ea typeface="+mn-ea"/>
                <a:cs typeface="+mn-cs"/>
              </a:rPr>
              <a:t>protection function to prevent unwanted interference between processes with</a:t>
            </a:r>
          </a:p>
          <a:p>
            <a:r>
              <a:rPr lang="en-US" sz="1200" kern="1200" baseline="0" dirty="0" smtClean="0">
                <a:solidFill>
                  <a:schemeClr val="tx1"/>
                </a:solidFill>
                <a:latin typeface="+mn-lt"/>
                <a:ea typeface="+mn-ea"/>
                <a:cs typeface="+mn-cs"/>
              </a:rPr>
              <a:t>respect to resources.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Scheduling/execution:  The execution of a process follows an execution path</a:t>
            </a:r>
          </a:p>
          <a:p>
            <a:r>
              <a:rPr lang="en-US" sz="1200" kern="1200" baseline="0" dirty="0" smtClean="0">
                <a:solidFill>
                  <a:schemeClr val="tx1"/>
                </a:solidFill>
                <a:latin typeface="+mn-lt"/>
                <a:ea typeface="+mn-ea"/>
                <a:cs typeface="+mn-cs"/>
              </a:rPr>
              <a:t>(trace) through one or more programs (e.g., Figure 1.5). This execution may</a:t>
            </a:r>
          </a:p>
          <a:p>
            <a:r>
              <a:rPr lang="en-US" sz="1200" kern="1200" baseline="0" dirty="0" smtClean="0">
                <a:solidFill>
                  <a:schemeClr val="tx1"/>
                </a:solidFill>
                <a:latin typeface="+mn-lt"/>
                <a:ea typeface="+mn-ea"/>
                <a:cs typeface="+mn-cs"/>
              </a:rPr>
              <a:t>be interleaved with that of other processes. Thus, a process has an execution</a:t>
            </a:r>
          </a:p>
          <a:p>
            <a:r>
              <a:rPr lang="en-US" sz="1200" kern="1200" baseline="0" dirty="0" smtClean="0">
                <a:solidFill>
                  <a:schemeClr val="tx1"/>
                </a:solidFill>
                <a:latin typeface="+mn-lt"/>
                <a:ea typeface="+mn-ea"/>
                <a:cs typeface="+mn-cs"/>
              </a:rPr>
              <a:t>state (Running, Ready, etc.) and a dispatching priority and is the entity that is</a:t>
            </a:r>
          </a:p>
          <a:p>
            <a:r>
              <a:rPr lang="en-US" sz="1200" kern="1200" baseline="0" dirty="0" smtClean="0">
                <a:solidFill>
                  <a:schemeClr val="tx1"/>
                </a:solidFill>
                <a:latin typeface="+mn-lt"/>
                <a:ea typeface="+mn-ea"/>
                <a:cs typeface="+mn-cs"/>
              </a:rPr>
              <a:t>scheduled and dispatched by the OS.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To distinguish the two characteristics, the unit of dispatching is usually referred to as a thread or </a:t>
            </a:r>
            <a:r>
              <a:rPr lang="en-US" sz="1200" b="1" kern="1200" baseline="0" dirty="0" smtClean="0">
                <a:solidFill>
                  <a:schemeClr val="tx1"/>
                </a:solidFill>
                <a:latin typeface="+mn-lt"/>
                <a:ea typeface="+mn-ea"/>
                <a:cs typeface="+mn-cs"/>
              </a:rPr>
              <a:t>lightweight process , </a:t>
            </a:r>
            <a:r>
              <a:rPr lang="en-US" sz="1200" b="0" kern="1200" baseline="0" dirty="0" smtClean="0">
                <a:solidFill>
                  <a:schemeClr val="tx1"/>
                </a:solidFill>
                <a:latin typeface="+mn-lt"/>
                <a:ea typeface="+mn-ea"/>
                <a:cs typeface="+mn-cs"/>
              </a:rPr>
              <a:t>while the unit of resource ownership is usually </a:t>
            </a:r>
            <a:r>
              <a:rPr lang="en-US" sz="1200" kern="1200" baseline="0" dirty="0" smtClean="0">
                <a:solidFill>
                  <a:schemeClr val="tx1"/>
                </a:solidFill>
                <a:latin typeface="+mn-lt"/>
                <a:ea typeface="+mn-ea"/>
                <a:cs typeface="+mn-cs"/>
              </a:rPr>
              <a:t>referred to as a </a:t>
            </a:r>
            <a:r>
              <a:rPr lang="en-US" sz="1200" b="1" kern="1200" baseline="0" dirty="0" smtClean="0">
                <a:solidFill>
                  <a:schemeClr val="tx1"/>
                </a:solidFill>
                <a:latin typeface="+mn-lt"/>
                <a:ea typeface="+mn-ea"/>
                <a:cs typeface="+mn-cs"/>
              </a:rPr>
              <a:t>process or task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kern="1200" baseline="0" dirty="0" smtClean="0">
                <a:solidFill>
                  <a:schemeClr val="tx1"/>
                </a:solidFill>
                <a:latin typeface="+mn-lt"/>
                <a:ea typeface="+mn-ea"/>
                <a:cs typeface="+mn-cs"/>
              </a:rPr>
              <a:t>Multithreading </a:t>
            </a:r>
            <a:r>
              <a:rPr lang="en-US" sz="1200" i="0" kern="1200" baseline="0" dirty="0" smtClean="0">
                <a:solidFill>
                  <a:schemeClr val="tx1"/>
                </a:solidFill>
                <a:latin typeface="+mn-lt"/>
                <a:ea typeface="+mn-ea"/>
                <a:cs typeface="+mn-cs"/>
              </a:rPr>
              <a:t>refers to the ability of an OS to support multiple, concurrent paths </a:t>
            </a:r>
            <a:r>
              <a:rPr lang="en-US" sz="1200" kern="1200" baseline="0" dirty="0" smtClean="0">
                <a:solidFill>
                  <a:schemeClr val="tx1"/>
                </a:solidFill>
                <a:latin typeface="+mn-lt"/>
                <a:ea typeface="+mn-ea"/>
                <a:cs typeface="+mn-cs"/>
              </a:rPr>
              <a:t>of execution within a single process. </a:t>
            </a:r>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traditional approach of a single thread of execution per process, in which the concept of a thread is not recognized, is referred to as a single-threaded approach. The two arrangements shown in the left half of Figure 4.1 are single-threaded approaches. MS-DOS is an example of an OS that supports a single user process and a single thread.</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right half of Figure 4.1 depicts multithreaded approaches. A Java run-time environment is an example of a system of one process with multiple threads. Of interest in this section is the use of multiple processes, each of which supports multiple threads. This approach is taken in Windows, Solaris, and many modern versions of UNIX, among others. In this section we give a general description of multithreading; the details of the Windows, Solaris, and Linux approaches are discussed later in this chapter.</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In a multithreaded environment, a process is defined as the unit of resource allocation and a unit of protection. The following are associated with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virtual address space that holds the process image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Protected access to processors, other processes (for interprocess communication), files, and I/O resources (devices and channels)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Within a process, there may be one or more threads, each with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thread execution state (Running, Ready, etc.)</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saved thread context when not running; one way to view a thread is as an independent program counter operating within a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An execution stack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Some per-thread static storage for local variables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Access to the memory and resources of its process, shared with all other threads in that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Figure 4.2 illustrates the distinction between threads and processes from the point of view of process management. In a single-threaded process model (i.e., there is no distinct concept of thread), the representation of a process includes its process control block and user address space, as well as user and kernel stacks to manage the call/return behavior of the execution of the process. While the process is running, it controls the processor registers. The contents of these registers are saved when the process is not running. In a multithreaded environment, there is still a single process control block and user address space associated with the process, but now there are separate stacks for each thread, as well as a separate control block for each thread containing register values, priority, and other thread-related state information.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just discussed, for a program to be executed, a process, or task, is created for</a:t>
            </a:r>
          </a:p>
          <a:p>
            <a:r>
              <a:rPr lang="en-US" sz="1200" kern="1200" baseline="0" dirty="0" smtClean="0">
                <a:solidFill>
                  <a:schemeClr val="tx1"/>
                </a:solidFill>
                <a:latin typeface="+mn-lt"/>
                <a:ea typeface="+mn-ea"/>
                <a:cs typeface="+mn-cs"/>
              </a:rPr>
              <a:t>that program. From the processor’s point of view, it executes instructions from its</a:t>
            </a:r>
          </a:p>
          <a:p>
            <a:r>
              <a:rPr lang="en-US" sz="1200" kern="1200" baseline="0" dirty="0" smtClean="0">
                <a:solidFill>
                  <a:schemeClr val="tx1"/>
                </a:solidFill>
                <a:latin typeface="+mn-lt"/>
                <a:ea typeface="+mn-ea"/>
                <a:cs typeface="+mn-cs"/>
              </a:rPr>
              <a:t>repertoire in some sequence dictated by the changing values in the program counter</a:t>
            </a:r>
          </a:p>
          <a:p>
            <a:r>
              <a:rPr lang="en-US" sz="1200" kern="1200" baseline="0" dirty="0" smtClean="0">
                <a:solidFill>
                  <a:schemeClr val="tx1"/>
                </a:solidFill>
                <a:latin typeface="+mn-lt"/>
                <a:ea typeface="+mn-ea"/>
                <a:cs typeface="+mn-cs"/>
              </a:rPr>
              <a:t>register. Over time, the program counter may refer to code in different programs</a:t>
            </a:r>
          </a:p>
          <a:p>
            <a:r>
              <a:rPr lang="en-US" sz="1200" kern="1200" baseline="0" dirty="0" smtClean="0">
                <a:solidFill>
                  <a:schemeClr val="tx1"/>
                </a:solidFill>
                <a:latin typeface="+mn-lt"/>
                <a:ea typeface="+mn-ea"/>
                <a:cs typeface="+mn-cs"/>
              </a:rPr>
              <a:t>that are part of different processes. From the point of view of an individual program,</a:t>
            </a:r>
          </a:p>
          <a:p>
            <a:r>
              <a:rPr lang="en-US" sz="1200" kern="1200" baseline="0" dirty="0" smtClean="0">
                <a:solidFill>
                  <a:schemeClr val="tx1"/>
                </a:solidFill>
                <a:latin typeface="+mn-lt"/>
                <a:ea typeface="+mn-ea"/>
                <a:cs typeface="+mn-cs"/>
              </a:rPr>
              <a:t>its execution involves a sequence of instructions within that program.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can characterize the behavior of an individual process by listing the</a:t>
            </a:r>
          </a:p>
          <a:p>
            <a:r>
              <a:rPr lang="en-US" sz="1200" kern="1200" baseline="0" dirty="0" smtClean="0">
                <a:solidFill>
                  <a:schemeClr val="tx1"/>
                </a:solidFill>
                <a:latin typeface="+mn-lt"/>
                <a:ea typeface="+mn-ea"/>
                <a:cs typeface="+mn-cs"/>
              </a:rPr>
              <a:t>sequence of instructions that execute for that process. Such a listing is referred to</a:t>
            </a:r>
          </a:p>
          <a:p>
            <a:r>
              <a:rPr lang="en-US" sz="1200" kern="1200" baseline="0" dirty="0" smtClean="0">
                <a:solidFill>
                  <a:schemeClr val="tx1"/>
                </a:solidFill>
                <a:latin typeface="+mn-lt"/>
                <a:ea typeface="+mn-ea"/>
                <a:cs typeface="+mn-cs"/>
              </a:rPr>
              <a:t>as a </a:t>
            </a:r>
            <a:r>
              <a:rPr lang="en-US" sz="1200" b="1" kern="1200" baseline="0" dirty="0" smtClean="0">
                <a:solidFill>
                  <a:schemeClr val="tx1"/>
                </a:solidFill>
                <a:latin typeface="+mn-lt"/>
                <a:ea typeface="+mn-ea"/>
                <a:cs typeface="+mn-cs"/>
              </a:rPr>
              <a:t>trace </a:t>
            </a:r>
            <a:r>
              <a:rPr lang="en-US" sz="1200" b="0" kern="1200" baseline="0" dirty="0" smtClean="0">
                <a:solidFill>
                  <a:schemeClr val="tx1"/>
                </a:solidFill>
                <a:latin typeface="+mn-lt"/>
                <a:ea typeface="+mn-ea"/>
                <a:cs typeface="+mn-cs"/>
              </a:rPr>
              <a:t>of the process. We can characterize behavior of the processor by showing</a:t>
            </a:r>
          </a:p>
          <a:p>
            <a:r>
              <a:rPr lang="en-US" sz="1200" kern="1200" baseline="0" dirty="0" smtClean="0">
                <a:solidFill>
                  <a:schemeClr val="tx1"/>
                </a:solidFill>
                <a:latin typeface="+mn-lt"/>
                <a:ea typeface="+mn-ea"/>
                <a:cs typeface="+mn-cs"/>
              </a:rPr>
              <a:t>how the traces of the various processes are interleaved.</a:t>
            </a:r>
            <a:endParaRPr lang="en-US"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Thus, all of the threads of a process share the state and resources of that process. They reside in the same address space and have access to the same data. When one thread alters an item of data in memory, other threads see the results if and when they access that item. If one thread opens a file with read privileges, other threads in the same process can also read from that file.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key benefits of threads derive from the performance implications: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t>
            </a:r>
            <a:r>
              <a:rPr lang="en-US" sz="1200" b="0" kern="1200" baseline="0" dirty="0" smtClean="0">
                <a:solidFill>
                  <a:schemeClr val="tx1"/>
                </a:solidFill>
                <a:latin typeface="+mn-lt"/>
                <a:ea typeface="+mn-ea"/>
                <a:cs typeface="+mn-cs"/>
              </a:rPr>
              <a:t>It takes far less time to create a new thread in an existing process than to</a:t>
            </a:r>
          </a:p>
          <a:p>
            <a:r>
              <a:rPr lang="en-US" sz="1200" kern="1200" baseline="0" dirty="0" smtClean="0">
                <a:solidFill>
                  <a:schemeClr val="tx1"/>
                </a:solidFill>
                <a:latin typeface="+mn-lt"/>
                <a:ea typeface="+mn-ea"/>
                <a:cs typeface="+mn-cs"/>
              </a:rPr>
              <a:t>create a brand-new process. Studies done by the Mach developers show that</a:t>
            </a:r>
          </a:p>
          <a:p>
            <a:r>
              <a:rPr lang="en-US" sz="1200" kern="1200" baseline="0" dirty="0" smtClean="0">
                <a:solidFill>
                  <a:schemeClr val="tx1"/>
                </a:solidFill>
                <a:latin typeface="+mn-lt"/>
                <a:ea typeface="+mn-ea"/>
                <a:cs typeface="+mn-cs"/>
              </a:rPr>
              <a:t>thread creation is ten times faster than process creation in UNIX [TEVA87].</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a:t>
            </a:r>
            <a:r>
              <a:rPr lang="en-US" sz="1200" b="0" kern="1200" baseline="0" dirty="0" smtClean="0">
                <a:solidFill>
                  <a:schemeClr val="tx1"/>
                </a:solidFill>
                <a:latin typeface="+mn-lt"/>
                <a:ea typeface="+mn-ea"/>
                <a:cs typeface="+mn-cs"/>
              </a:rPr>
              <a:t>It takes less time to terminate a thread than a process.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a:t>
            </a:r>
            <a:r>
              <a:rPr lang="en-US" sz="1200" b="0" kern="1200" baseline="0" dirty="0" smtClean="0">
                <a:solidFill>
                  <a:schemeClr val="tx1"/>
                </a:solidFill>
                <a:latin typeface="+mn-lt"/>
                <a:ea typeface="+mn-ea"/>
                <a:cs typeface="+mn-cs"/>
              </a:rPr>
              <a:t>It takes less time to switch between two threads within the same process than </a:t>
            </a:r>
            <a:r>
              <a:rPr lang="en-US" sz="1200" kern="1200" baseline="0" dirty="0" smtClean="0">
                <a:solidFill>
                  <a:schemeClr val="tx1"/>
                </a:solidFill>
                <a:latin typeface="+mn-lt"/>
                <a:ea typeface="+mn-ea"/>
                <a:cs typeface="+mn-cs"/>
              </a:rPr>
              <a:t>to switch between processes.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4. </a:t>
            </a:r>
            <a:r>
              <a:rPr lang="en-US" sz="1200" b="0" kern="1200" baseline="0" dirty="0" smtClean="0">
                <a:solidFill>
                  <a:schemeClr val="tx1"/>
                </a:solidFill>
                <a:latin typeface="+mn-lt"/>
                <a:ea typeface="+mn-ea"/>
                <a:cs typeface="+mn-cs"/>
              </a:rPr>
              <a:t>Threads enhance efficiency in communication between different executing </a:t>
            </a:r>
            <a:r>
              <a:rPr lang="en-US" sz="1200" kern="1200" baseline="0" dirty="0" smtClean="0">
                <a:solidFill>
                  <a:schemeClr val="tx1"/>
                </a:solidFill>
                <a:latin typeface="+mn-lt"/>
                <a:ea typeface="+mn-ea"/>
                <a:cs typeface="+mn-cs"/>
              </a:rPr>
              <a:t>programs. In most operating systems, communication between independent processes requires the intervention of the kernel to provide protection and the mechanisms needed for communication. However, because threads within the same process share memory and files, they can communicate with each other without invoking the kernel.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if there is an application or function that should be implemented as a set of related units of execution, it is far more efficient to do so as a collection of threads rather than a collection of separate processes.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mn-lt"/>
                <a:ea typeface="+mn-ea"/>
                <a:cs typeface="+mn-cs"/>
              </a:rPr>
              <a:t>[LETW88] gives four examples of the uses of threads in a single-user multiprocessing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Foreground and background work: For example, in a spreadsheet program,</a:t>
            </a:r>
          </a:p>
          <a:p>
            <a:r>
              <a:rPr lang="en-US" sz="1200" kern="1200" baseline="0" dirty="0" smtClean="0">
                <a:solidFill>
                  <a:schemeClr val="tx1"/>
                </a:solidFill>
                <a:latin typeface="+mn-lt"/>
                <a:ea typeface="+mn-ea"/>
                <a:cs typeface="+mn-cs"/>
              </a:rPr>
              <a:t>one thread could display menus and read user input, while another thread executes user commands and updates the spreadsheet. This arrangement often increases the perceived speed of the application by allowing the program to prompt for the next command before the previous command is complete.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Asynchronous processing: Asynchronous elements in the program can be</a:t>
            </a:r>
          </a:p>
          <a:p>
            <a:r>
              <a:rPr lang="en-US" sz="1200" kern="1200" baseline="0" dirty="0" smtClean="0">
                <a:solidFill>
                  <a:schemeClr val="tx1"/>
                </a:solidFill>
                <a:latin typeface="+mn-lt"/>
                <a:ea typeface="+mn-ea"/>
                <a:cs typeface="+mn-cs"/>
              </a:rPr>
              <a:t>implemented as threads. For example, as a protection against power failure, one can design a word processor to write its random access memory (RAM) buffer to disk once every minute. A thread can be created whose sole job is periodic backup and that schedules itself directly with the OS; there is no need for fancy code in the main program to provide for time checks or to coordinate input and output.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Speed of execution: A multithreaded process can compute one batch of data</a:t>
            </a:r>
          </a:p>
          <a:p>
            <a:r>
              <a:rPr lang="en-US" sz="1200" kern="1200" baseline="0" dirty="0" smtClean="0">
                <a:solidFill>
                  <a:schemeClr val="tx1"/>
                </a:solidFill>
                <a:latin typeface="+mn-lt"/>
                <a:ea typeface="+mn-ea"/>
                <a:cs typeface="+mn-cs"/>
              </a:rPr>
              <a:t>while reading the next batch from a device. On a multiprocessor system, multiple threads from the same process may be able to execute simultaneously. Thus, even though one thread may be blocked for an I/O operation to read in a batch of data, another thread may be executing.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Modular program structure: </a:t>
            </a:r>
            <a:r>
              <a:rPr lang="en-US" sz="1200" b="0" kern="1200" baseline="0" dirty="0" smtClean="0">
                <a:solidFill>
                  <a:schemeClr val="tx1"/>
                </a:solidFill>
                <a:latin typeface="+mn-lt"/>
                <a:ea typeface="+mn-ea"/>
                <a:cs typeface="+mn-cs"/>
              </a:rPr>
              <a:t>Programs that involve a variety of activities or a</a:t>
            </a:r>
          </a:p>
          <a:p>
            <a:r>
              <a:rPr lang="en-US" sz="1200" kern="1200" baseline="0" dirty="0" smtClean="0">
                <a:solidFill>
                  <a:schemeClr val="tx1"/>
                </a:solidFill>
                <a:latin typeface="+mn-lt"/>
                <a:ea typeface="+mn-ea"/>
                <a:cs typeface="+mn-cs"/>
              </a:rPr>
              <a:t>variety of sources and destinations of input and output may be easier to design and implement using threads. </a:t>
            </a:r>
            <a:endParaRPr lang="en-US" b="0"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In an OS that supports threads, scheduling and dispatching is done on a thread basis; hence, most of the state information dealing with execution is maintained in thread-level data structures. There are, however, several actions that affect all of the threads in a process and that the OS must manage at the process level. For example, suspension involves swapping the address space of one process out of main memory to make room for the address space of another process. Because all threads in a process share the same address space, all threads are suspended at the same time. Similarly, termination of a process terminates all threads within that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baseline="0" dirty="0" smtClean="0">
                <a:solidFill>
                  <a:schemeClr val="tx1"/>
                </a:solidFill>
                <a:latin typeface="+mn-lt"/>
                <a:ea typeface="+mn-ea"/>
                <a:cs typeface="+mn-cs"/>
              </a:rPr>
              <a:t>As with processes, the key states for a thread are Running, Ready, </a:t>
            </a:r>
            <a:r>
              <a:rPr lang="en-US" sz="1200" i="0" kern="1200" baseline="0" dirty="0" smtClean="0">
                <a:solidFill>
                  <a:schemeClr val="tx1"/>
                </a:solidFill>
                <a:latin typeface="+mn-lt"/>
                <a:ea typeface="+mn-ea"/>
                <a:cs typeface="+mn-cs"/>
              </a:rPr>
              <a:t>and Blocked. Generally, it does not make sense to associate suspend states with threads because such states are process-level concepts. In particular, if a process is swapped out, all of its threads are necessarily swapped out because they all share the address space of the process. There are four basic thread operations associated with a change in thread state [ANDE04]:</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Spawn: </a:t>
            </a:r>
            <a:r>
              <a:rPr lang="en-US" sz="1200" b="0" kern="1200" baseline="0" dirty="0" smtClean="0">
                <a:solidFill>
                  <a:schemeClr val="tx1"/>
                </a:solidFill>
                <a:latin typeface="+mn-lt"/>
                <a:ea typeface="+mn-ea"/>
                <a:cs typeface="+mn-cs"/>
              </a:rPr>
              <a:t>Typically, when a new process is spawned, a thread for that process </a:t>
            </a:r>
            <a:r>
              <a:rPr lang="en-US" sz="1200" kern="1200" baseline="0" dirty="0" smtClean="0">
                <a:solidFill>
                  <a:schemeClr val="tx1"/>
                </a:solidFill>
                <a:latin typeface="+mn-lt"/>
                <a:ea typeface="+mn-ea"/>
                <a:cs typeface="+mn-cs"/>
              </a:rPr>
              <a:t>is also spawned. Subsequently, a thread within a process may spawn </a:t>
            </a:r>
          </a:p>
          <a:p>
            <a:r>
              <a:rPr lang="en-US" sz="1200" kern="1200" baseline="0" dirty="0" smtClean="0">
                <a:solidFill>
                  <a:schemeClr val="tx1"/>
                </a:solidFill>
                <a:latin typeface="+mn-lt"/>
                <a:ea typeface="+mn-ea"/>
                <a:cs typeface="+mn-cs"/>
              </a:rPr>
              <a:t>another thread within the same process, providing an instruction pointer and arguments for the new thread. The new thread is provided with its own register context and stack space and placed on the ready queue.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 </a:t>
            </a:r>
            <a:r>
              <a:rPr lang="en-US" sz="1200" b="0" kern="1200" baseline="0" dirty="0" smtClean="0">
                <a:solidFill>
                  <a:schemeClr val="tx1"/>
                </a:solidFill>
                <a:latin typeface="+mn-lt"/>
                <a:ea typeface="+mn-ea"/>
                <a:cs typeface="+mn-cs"/>
              </a:rPr>
              <a:t>When a thread needs to wait for an event, it will block (saving its user </a:t>
            </a:r>
            <a:r>
              <a:rPr lang="en-US" sz="1200" kern="1200" baseline="0" dirty="0" smtClean="0">
                <a:solidFill>
                  <a:schemeClr val="tx1"/>
                </a:solidFill>
                <a:latin typeface="+mn-lt"/>
                <a:ea typeface="+mn-ea"/>
                <a:cs typeface="+mn-cs"/>
              </a:rPr>
              <a:t>registers, program counter, and stack pointers). The processor may now turn to the execution of another ready thread in the same or a different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Unblock: </a:t>
            </a:r>
            <a:r>
              <a:rPr lang="en-US" sz="1200" b="0" kern="1200" baseline="0" dirty="0" smtClean="0">
                <a:solidFill>
                  <a:schemeClr val="tx1"/>
                </a:solidFill>
                <a:latin typeface="+mn-lt"/>
                <a:ea typeface="+mn-ea"/>
                <a:cs typeface="+mn-cs"/>
              </a:rPr>
              <a:t>When the event for which a thread is blocked occurs, the thread is </a:t>
            </a:r>
            <a:r>
              <a:rPr lang="en-US" sz="1200" kern="1200" baseline="0" dirty="0" smtClean="0">
                <a:solidFill>
                  <a:schemeClr val="tx1"/>
                </a:solidFill>
                <a:latin typeface="+mn-lt"/>
                <a:ea typeface="+mn-ea"/>
                <a:cs typeface="+mn-cs"/>
              </a:rPr>
              <a:t>moved to the Ready queue.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Finish: </a:t>
            </a:r>
            <a:r>
              <a:rPr lang="en-US" sz="1200" b="0" kern="1200" baseline="0" dirty="0" smtClean="0">
                <a:solidFill>
                  <a:schemeClr val="tx1"/>
                </a:solidFill>
                <a:latin typeface="+mn-lt"/>
                <a:ea typeface="+mn-ea"/>
                <a:cs typeface="+mn-cs"/>
              </a:rPr>
              <a:t>When a thread completes, its register context and stacks are </a:t>
            </a:r>
            <a:r>
              <a:rPr lang="en-US" sz="1200" kern="1200" baseline="0" dirty="0" smtClean="0">
                <a:solidFill>
                  <a:schemeClr val="tx1"/>
                </a:solidFill>
                <a:latin typeface="+mn-lt"/>
                <a:ea typeface="+mn-ea"/>
                <a:cs typeface="+mn-cs"/>
              </a:rPr>
              <a:t>deallocated.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significant issue is whether the blocking of a thread results in the blocking of the entire process. In other words, if one thread in a process is blocked, does this prevent the running of any other thread in the same process even if that other thread is in a ready state? Clearly, some of the flexibility and power of threads is lost if the one blocked thread blocks an entire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return to this issue subsequently in our discussion of user-level versus kernel-level threads, but for now let us consider the performance benefits of threads that do not block an entire process. Figure 4.3 (based on one in [KLEI96]) shows a program that performs two remote procedure calls (RPCs)  to two different hosts to obtain a combined result. In a single-threaded program, the results are obtained in sequence, so the program has to wait for a response from each server in turn. Rewriting the program to use a separate thread for each RPC results in a substantial speedup. Note that if this program operates on a uniprocessor, the requests must be generated sequentially and the results processed in sequence; however, the program waits concurrently for the two replies.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On a uniprocessor, multiprogramming enables the interleaving of multiple</a:t>
            </a:r>
          </a:p>
          <a:p>
            <a:r>
              <a:rPr lang="en-US" sz="1200" kern="1200" baseline="0" dirty="0" smtClean="0">
                <a:solidFill>
                  <a:schemeClr val="tx1"/>
                </a:solidFill>
                <a:latin typeface="+mn-lt"/>
                <a:ea typeface="+mn-ea"/>
                <a:cs typeface="+mn-cs"/>
              </a:rPr>
              <a:t>threads within multiple processes. In the example of Figure 4.4, three threads in</a:t>
            </a:r>
          </a:p>
          <a:p>
            <a:r>
              <a:rPr lang="en-US" sz="1200" kern="1200" baseline="0" dirty="0" smtClean="0">
                <a:solidFill>
                  <a:schemeClr val="tx1"/>
                </a:solidFill>
                <a:latin typeface="+mn-lt"/>
                <a:ea typeface="+mn-ea"/>
                <a:cs typeface="+mn-cs"/>
              </a:rPr>
              <a:t>two processes are interleaved on the processor. Execution passes from one thread</a:t>
            </a:r>
          </a:p>
          <a:p>
            <a:r>
              <a:rPr lang="en-US" sz="1200" kern="1200" baseline="0" dirty="0" smtClean="0">
                <a:solidFill>
                  <a:schemeClr val="tx1"/>
                </a:solidFill>
                <a:latin typeface="+mn-lt"/>
                <a:ea typeface="+mn-ea"/>
                <a:cs typeface="+mn-cs"/>
              </a:rPr>
              <a:t>to another either when the currently running thread is blocked or when its time slice</a:t>
            </a:r>
          </a:p>
          <a:p>
            <a:r>
              <a:rPr lang="en-US" sz="1200" kern="1200" baseline="0" dirty="0" smtClean="0">
                <a:solidFill>
                  <a:schemeClr val="tx1"/>
                </a:solidFill>
                <a:latin typeface="+mn-lt"/>
                <a:ea typeface="+mn-ea"/>
                <a:cs typeface="+mn-cs"/>
              </a:rPr>
              <a:t>is exhausted.</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1" kern="1200" baseline="0" dirty="0" smtClean="0">
                <a:solidFill>
                  <a:schemeClr val="tx1"/>
                </a:solidFill>
                <a:latin typeface="+mn-lt"/>
                <a:ea typeface="+mn-ea"/>
                <a:cs typeface="+mn-cs"/>
              </a:rPr>
              <a:t>All of the threads of a process share the same address </a:t>
            </a:r>
            <a:r>
              <a:rPr lang="en-US" sz="1200" kern="1200" baseline="0" dirty="0" smtClean="0">
                <a:solidFill>
                  <a:schemeClr val="tx1"/>
                </a:solidFill>
                <a:latin typeface="+mn-lt"/>
                <a:ea typeface="+mn-ea"/>
                <a:cs typeface="+mn-cs"/>
              </a:rPr>
              <a:t>space and other resources, such as open files. Any alteration of a resource by one thread affects the environment of the other threads in the same process. It is therefore necessary to synchronize the activities of the various threads so that they do not interfere with each other or corrupt data structures. For example, if two threads each try to add an element to a doubly linked list at the same time, one element may be lost or the list may end up malformed. The issues raised and the techniques used in the synchronization of threads are, in general, the same as for the synchronization of processes. These issues and techniques are the subject of Chapters 5 and 6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76</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There are two broad categories of thread implementation: user-level threads (ULTs) and kernel-level threads (KLTs). The latter are also referred to in the literature as </a:t>
            </a:r>
            <a:r>
              <a:rPr lang="en-US" sz="1200" i="1" kern="1200" baseline="0" dirty="0" smtClean="0">
                <a:solidFill>
                  <a:schemeClr val="tx1"/>
                </a:solidFill>
                <a:latin typeface="+mn-lt"/>
                <a:ea typeface="+mn-ea"/>
                <a:cs typeface="+mn-cs"/>
              </a:rPr>
              <a:t>kernel-supported threads or lightweight processes.</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In a pure ULT facility, all of the work of thread </a:t>
            </a:r>
            <a:r>
              <a:rPr lang="en-US" sz="1200" i="0" kern="1200" baseline="0" dirty="0" smtClean="0">
                <a:solidFill>
                  <a:schemeClr val="tx1"/>
                </a:solidFill>
                <a:latin typeface="+mn-lt"/>
                <a:ea typeface="+mn-ea"/>
                <a:cs typeface="+mn-cs"/>
              </a:rPr>
              <a:t>management is done by the application and the kernel is not aware of the existence of threads. Figure 4.5a illustrates </a:t>
            </a:r>
            <a:r>
              <a:rPr lang="en-US" sz="1200" kern="1200" baseline="0" dirty="0" smtClean="0">
                <a:solidFill>
                  <a:schemeClr val="tx1"/>
                </a:solidFill>
                <a:latin typeface="+mn-lt"/>
                <a:ea typeface="+mn-ea"/>
                <a:cs typeface="+mn-cs"/>
              </a:rPr>
              <a:t>the pure ULT approach. Any application can be programmed to be multithreaded by using a threads library, which is a package of routines for ULT management. The threads library contains code for creating and destroying threads, for passing messages and data between threads, for scheduling thread execution, and for saving and restoring thread contexts.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By default, an application begins with a single thread and begins running in that thread. This application and its thread are allocated to a single process managed by the kernel. At any time that the application is running (the process is in the Running state), the application may spawn a new thread to run within the same process. Spawning is done by invoking the spawn utility in the threads library. Control is passed to that utility by a procedure call. The threads library creates a data structure for the new thread and then passes control to one of the threads within this process that is in the Ready state, using some scheduling algorithm. When control is passed to the library, the context of the current thread is saved, and when control is passed from the library to a thread, the context of that thread is restored. The context essentially consists of the contents of user registers, the program counter, and stack pointers.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All of the activity described in the preceding paragraph takes place in user space and within a single process. The kernel is unaware of this activity. The kernel continues to schedule the process as a unit and assigns a single execution state (Ready, Running, Blocked, etc.) to that process. The following examples should clarify the relationship between thread scheduling and process scheduling. Suppose that process B is executing in its thread 2; the states of the process and two ULTs that are part of the process are shown in Figure 4.6a . Each of the following is a possible occurrence: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The application executing in thread 2 makes a system call that blocks B. For</a:t>
            </a:r>
          </a:p>
          <a:p>
            <a:r>
              <a:rPr lang="en-US" sz="1200" kern="1200" baseline="0" dirty="0" smtClean="0">
                <a:solidFill>
                  <a:schemeClr val="tx1"/>
                </a:solidFill>
                <a:latin typeface="+mn-lt"/>
                <a:ea typeface="+mn-ea"/>
                <a:cs typeface="+mn-cs"/>
              </a:rPr>
              <a:t>example, an I/O call is made. This causes control to transfer to the kernel. The kernel invokes the I/O action, places process B in the Blocked state, and switches to another process. Meanwhile, according to the data structure maintained by the threads library, thread 2 of process B is still in the Running state. It is important to note that thread 2 is not actually running in the sense of being executed on a processor; but it is perceived as being in the Running state by the threads library. The corresponding state diagrams are shown in Figure 4.6b .</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A clock interrupt passes control to the kernel and the kernel determines</a:t>
            </a:r>
          </a:p>
          <a:p>
            <a:r>
              <a:rPr lang="en-US" sz="1200" kern="1200" baseline="0" dirty="0" smtClean="0">
                <a:solidFill>
                  <a:schemeClr val="tx1"/>
                </a:solidFill>
                <a:latin typeface="+mn-lt"/>
                <a:ea typeface="+mn-ea"/>
                <a:cs typeface="+mn-cs"/>
              </a:rPr>
              <a:t>that the currently running process (B) has exhausted its time slice. The kernel places process B in the Ready state and switches to another process. Meanwhile, according to the data structure maintained by the threads library, thread 2 of process B is still in the Running state. The corresponding state diagrams are shown in Figure 4.6c .</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Thread 2 has reached a point where it needs some action performed by thread</a:t>
            </a:r>
          </a:p>
          <a:p>
            <a:r>
              <a:rPr lang="en-US" sz="1200" kern="1200" baseline="0" dirty="0" smtClean="0">
                <a:solidFill>
                  <a:schemeClr val="tx1"/>
                </a:solidFill>
                <a:latin typeface="+mn-lt"/>
                <a:ea typeface="+mn-ea"/>
                <a:cs typeface="+mn-cs"/>
              </a:rPr>
              <a:t>1 of process B. Thread 2 enters a Blocked state and thread 1 transitions from Ready to Running. The process itself remains in the Running state. The corresponding state diagrams are shown in Figure 4.6d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cases 1 and 2 ( Figures 4.6b and 4.6c ), when the kernel switches control back to process B, execution resumes in thread 2. Also note that a process can be interrupted, either by exhausting its time slice or by being preempted by a higher priority process, while it is executing code in the threads library. Thus, a process may be in the midst of a thread switch from one thread to another when interrupted. When that process is resumed, execution continues within the threads library, which completes the thread switch and transfers control to another thread within that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Let us consider a very simple example. Figure 3.2 shows a memory layout</a:t>
            </a:r>
          </a:p>
          <a:p>
            <a:r>
              <a:rPr lang="en-US" sz="1200" kern="1200" baseline="0" dirty="0" smtClean="0">
                <a:solidFill>
                  <a:schemeClr val="tx1"/>
                </a:solidFill>
                <a:latin typeface="+mn-lt"/>
                <a:ea typeface="+mn-ea"/>
                <a:cs typeface="+mn-cs"/>
              </a:rPr>
              <a:t>of three processes. To simplify the discussion, we assume no use of virtual memory;</a:t>
            </a:r>
          </a:p>
          <a:p>
            <a:r>
              <a:rPr lang="en-US" sz="1200" kern="1200" baseline="0" dirty="0" smtClean="0">
                <a:solidFill>
                  <a:schemeClr val="tx1"/>
                </a:solidFill>
                <a:latin typeface="+mn-lt"/>
                <a:ea typeface="+mn-ea"/>
                <a:cs typeface="+mn-cs"/>
              </a:rPr>
              <a:t>thus all three processes are represented by programs that are fully loaded</a:t>
            </a:r>
          </a:p>
          <a:p>
            <a:r>
              <a:rPr lang="en-US" sz="1200" kern="1200" baseline="0" dirty="0" smtClean="0">
                <a:solidFill>
                  <a:schemeClr val="tx1"/>
                </a:solidFill>
                <a:latin typeface="+mn-lt"/>
                <a:ea typeface="+mn-ea"/>
                <a:cs typeface="+mn-cs"/>
              </a:rPr>
              <a:t>in main memory. In addition, there is a small </a:t>
            </a:r>
            <a:r>
              <a:rPr lang="en-US" sz="1200" b="1" kern="1200" baseline="0" dirty="0" smtClean="0">
                <a:solidFill>
                  <a:schemeClr val="tx1"/>
                </a:solidFill>
                <a:latin typeface="+mn-lt"/>
                <a:ea typeface="+mn-ea"/>
                <a:cs typeface="+mn-cs"/>
              </a:rPr>
              <a:t>dispatcher </a:t>
            </a:r>
            <a:r>
              <a:rPr lang="en-US" sz="1200" b="0" kern="1200" baseline="0" dirty="0" smtClean="0">
                <a:solidFill>
                  <a:schemeClr val="tx1"/>
                </a:solidFill>
                <a:latin typeface="+mn-lt"/>
                <a:ea typeface="+mn-ea"/>
                <a:cs typeface="+mn-cs"/>
              </a:rPr>
              <a:t>program that switches</a:t>
            </a:r>
          </a:p>
          <a:p>
            <a:r>
              <a:rPr lang="en-US" sz="1200" kern="1200" baseline="0" dirty="0" smtClean="0">
                <a:solidFill>
                  <a:schemeClr val="tx1"/>
                </a:solidFill>
                <a:latin typeface="+mn-lt"/>
                <a:ea typeface="+mn-ea"/>
                <a:cs typeface="+mn-cs"/>
              </a:rPr>
              <a:t>the processor from one process to another.</a:t>
            </a:r>
            <a:endParaRPr lang="en-NZ"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8</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There are a number of advantages to the use of ULTs instead of KLTs, including the following:</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Thread switching does not require kernel mode privileges because all of the</a:t>
            </a:r>
          </a:p>
          <a:p>
            <a:r>
              <a:rPr lang="en-US" sz="1200" kern="1200" baseline="0" dirty="0" smtClean="0">
                <a:solidFill>
                  <a:schemeClr val="tx1"/>
                </a:solidFill>
                <a:latin typeface="+mn-lt"/>
                <a:ea typeface="+mn-ea"/>
                <a:cs typeface="+mn-cs"/>
              </a:rPr>
              <a:t>thread management data structures are within the user address space of a single process. Therefore, the process does not switch to the kernel mode to do thread management. This saves the overhead of two mode switches (user to kernel; kernel back to user).</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Scheduling can be application specific. One application may benefit most</a:t>
            </a:r>
          </a:p>
          <a:p>
            <a:r>
              <a:rPr lang="en-US" sz="1200" kern="1200" baseline="0" dirty="0" smtClean="0">
                <a:solidFill>
                  <a:schemeClr val="tx1"/>
                </a:solidFill>
                <a:latin typeface="+mn-lt"/>
                <a:ea typeface="+mn-ea"/>
                <a:cs typeface="+mn-cs"/>
              </a:rPr>
              <a:t>from a simple round-robin scheduling algorithm, while another might benefit from a priority-based scheduling algorithm. The scheduling algorithm can be tailored to the application without disturbing the underlying OS scheduler.</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ULTs can run on any OS. No changes are required to the underlying kernel</a:t>
            </a:r>
          </a:p>
          <a:p>
            <a:r>
              <a:rPr lang="en-US" sz="1200" kern="1200" baseline="0" dirty="0" smtClean="0">
                <a:solidFill>
                  <a:schemeClr val="tx1"/>
                </a:solidFill>
                <a:latin typeface="+mn-lt"/>
                <a:ea typeface="+mn-ea"/>
                <a:cs typeface="+mn-cs"/>
              </a:rPr>
              <a:t>to support ULTs. The threads library is a set of application-level functions shared by all applications.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are two distinct disadvantages of ULTs compared to KLTs: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In a typical OS, many system calls are blocking. As a result, when a ULT</a:t>
            </a:r>
          </a:p>
          <a:p>
            <a:r>
              <a:rPr lang="en-US" sz="1200" kern="1200" baseline="0" dirty="0" smtClean="0">
                <a:solidFill>
                  <a:schemeClr val="tx1"/>
                </a:solidFill>
                <a:latin typeface="+mn-lt"/>
                <a:ea typeface="+mn-ea"/>
                <a:cs typeface="+mn-cs"/>
              </a:rPr>
              <a:t>executes a system call, not only is that thread blocked, but also all of the threads within the process are blocked.</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In a pure ULT strategy, a multithreaded application cannot take advantage</a:t>
            </a:r>
          </a:p>
          <a:p>
            <a:r>
              <a:rPr lang="en-US" sz="1200" kern="1200" baseline="0" dirty="0" smtClean="0">
                <a:solidFill>
                  <a:schemeClr val="tx1"/>
                </a:solidFill>
                <a:latin typeface="+mn-lt"/>
                <a:ea typeface="+mn-ea"/>
                <a:cs typeface="+mn-cs"/>
              </a:rPr>
              <a:t>of multiprocessing. A kernel assigns one process to only one processor at a time. Therefore, only a single thread within a process can execute at a time. In effect, we have application-level multiprogramming within a single process. While this multiprogramming can result in a significant speedup of the application, there are applications that would benefit from the ability to execute portions of code simultaneously.</a:t>
            </a: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are ways to work around these two problems. For example, both problems can be overcome by writing an application as multiple processes rather than multiple threads. But this approach eliminates the main advantage of threads: Each switch becomes a process switch rather than a thread switch, resulting in much greater overhead. Another way to overcome the problem of blocking threads is to use a technique referred to as </a:t>
            </a:r>
            <a:r>
              <a:rPr lang="en-US" sz="1200" b="1" kern="1200" baseline="0" dirty="0" smtClean="0">
                <a:solidFill>
                  <a:schemeClr val="tx1"/>
                </a:solidFill>
                <a:latin typeface="+mn-lt"/>
                <a:ea typeface="+mn-ea"/>
                <a:cs typeface="+mn-cs"/>
              </a:rPr>
              <a:t>jacketing . </a:t>
            </a:r>
            <a:r>
              <a:rPr lang="en-US" sz="1200" b="0" kern="1200" baseline="0" dirty="0" smtClean="0">
                <a:solidFill>
                  <a:schemeClr val="tx1"/>
                </a:solidFill>
                <a:latin typeface="+mn-lt"/>
                <a:ea typeface="+mn-ea"/>
                <a:cs typeface="+mn-cs"/>
              </a:rPr>
              <a:t>The purpose of jacketing is to convert a blocking </a:t>
            </a:r>
            <a:r>
              <a:rPr lang="en-US" sz="1200" kern="1200" baseline="0" dirty="0" smtClean="0">
                <a:solidFill>
                  <a:schemeClr val="tx1"/>
                </a:solidFill>
                <a:latin typeface="+mn-lt"/>
                <a:ea typeface="+mn-ea"/>
                <a:cs typeface="+mn-cs"/>
              </a:rPr>
              <a:t>system call into a non-blocking system call. For example, instead of directly calling a system I/O routine, a thread calls an application-level I/O jacket routine. Within this jacket routine is code that checks to determine if the I/O device is busy. If it is, the thread enters the Blocked state and passes control (through the threads library) to another thread. When this thread later is given control again, the jacket routine checks the I/O device again.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In a pure KLT facility, all of the work of thread </a:t>
            </a:r>
            <a:r>
              <a:rPr lang="en-US" sz="1200" i="0" kern="1200" baseline="0" dirty="0" smtClean="0">
                <a:solidFill>
                  <a:schemeClr val="tx1"/>
                </a:solidFill>
                <a:latin typeface="+mn-lt"/>
                <a:ea typeface="+mn-ea"/>
                <a:cs typeface="+mn-cs"/>
              </a:rPr>
              <a:t>management is done by the kernel. There is no thread management code in the application level, simply an application </a:t>
            </a:r>
            <a:r>
              <a:rPr lang="en-US" sz="1200" kern="1200" baseline="0" dirty="0" smtClean="0">
                <a:solidFill>
                  <a:schemeClr val="tx1"/>
                </a:solidFill>
                <a:latin typeface="+mn-lt"/>
                <a:ea typeface="+mn-ea"/>
                <a:cs typeface="+mn-cs"/>
              </a:rPr>
              <a:t>programming interface (API) to the kernel thread facility. Windows is an example of this approach. Figure 4.5b depicts the pure KLT approach. The kernel maintains context information for the process as a whole and for individual threads within the process.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83</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Scheduling by the kernel is done on a thread basis. This approach overcomes the two principal drawbacks of the ULT approach. First, the kernel can simultaneously schedule multiple threads from the same process on multiple processors. Second, if one thread in a process is blocked, the kernel can schedule another thread of the same process. Another advantage of the KLT approach is that kernel routines themselves can be multithreaded.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84</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principal disadvantage of the KLT approach compared to the ULT approach is that the transfer of control from one thread to another within the same process requires a mode switch to the kernel. To illustrate the differences, Table 4.1 shows the results of measurements taken on a uniprocessor VAX computer running a UNIX-like OS. The two benchmarks are as follows: Null Fork, the time to create, schedule, execute, and complete a process/thread that invokes the null procedure (i.e., the overhead of forking a process/thread); and Signal-Wait, the time for a process/thread to signal a waiting process/thread and then wait on a condition (i.e., the overhead of synchronizing two processes/threads together). We see that there is</a:t>
            </a:r>
          </a:p>
          <a:p>
            <a:r>
              <a:rPr lang="en-US" sz="1200" kern="1200" baseline="0" dirty="0" smtClean="0">
                <a:solidFill>
                  <a:schemeClr val="tx1"/>
                </a:solidFill>
                <a:latin typeface="+mn-lt"/>
                <a:ea typeface="+mn-ea"/>
                <a:cs typeface="+mn-cs"/>
              </a:rPr>
              <a:t>an order of magnitude or more of difference between ULTs and KLTs and similarly between KLTs and processes.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85</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Some operating systems provide a combined ULT/ </a:t>
            </a:r>
            <a:r>
              <a:rPr lang="en-US" sz="1200" i="0" kern="1200" baseline="0" dirty="0" smtClean="0">
                <a:solidFill>
                  <a:schemeClr val="tx1"/>
                </a:solidFill>
                <a:latin typeface="+mn-lt"/>
                <a:ea typeface="+mn-ea"/>
                <a:cs typeface="+mn-cs"/>
              </a:rPr>
              <a:t>KLT facility ( Figure 4.5c ). In a combined system, thread creation is done completely in user space, as </a:t>
            </a:r>
            <a:r>
              <a:rPr lang="en-US" sz="1200" kern="1200" baseline="0" dirty="0" smtClean="0">
                <a:solidFill>
                  <a:schemeClr val="tx1"/>
                </a:solidFill>
                <a:latin typeface="+mn-lt"/>
                <a:ea typeface="+mn-ea"/>
                <a:cs typeface="+mn-cs"/>
              </a:rPr>
              <a:t>is the bulk of the scheduling and synchronization of threads within an application. The multiple ULTs from a single application are mapped onto some (smaller or equal) number of KLTs. The programmer may adjust the number of KLTs for a particular application and processor to achieve the best overall results. In a combined approach, multiple threads within the same application can run in parallel on multiple processors, and a blocking system call need not block the entire process. If properly designed, this approach should combine the advantages of the pure ULT and KLT approaches while minimizing the disadvantages. Solaris is a good example of an OS using this combined approach. The current Solaris version limits the ULT/KLT relationship to be one-to-one.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86</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we have said, the concepts of resource allocation and dispatching unit have traditionally been embodied in the single concept of the process—that is, as a 1 : 1 relationship between threads and processes. Recently, there has been much interest in providing for multiple threads within a single process, which is a many-to-one relationship. However, as Table 4.2 shows, the other two combinations have also been investigated, namely, a many-to-many relationship and a one-to-many relationship.</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idea of having a many-to-many relationship between threads and processes has been explored in the experimental operating system TRIX [PAZZ92, WARD80]. In TRIX, there are the concepts of domain and thread. A domain is a static entity, consisting of an address space and “ports” through which messages may be sent and received. A thread is a single execution path, with an execution stack, processor state, and scheduling information.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with the multithreading approaches discussed so far, multiple threads may execute in a single domain, providing the efficiency gains discussed earlier. However, it is also possible for a single user activity, or application, to be performed in multiple domains. In this case, a thread exists that can move from one domain to another.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87</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potential performance benefits of a multicore organization depend on the ability to effectively exploit the parallel resources available to the application. Let us focus first on a single application running on a multicore system. Amdahl’s law (see Appendix E ) states that:</a:t>
            </a:r>
          </a:p>
          <a:p>
            <a:r>
              <a:rPr lang="en-US" sz="1200" kern="1200" baseline="0" dirty="0" smtClean="0">
                <a:solidFill>
                  <a:schemeClr val="tx1"/>
                </a:solidFill>
                <a:latin typeface="+mn-lt"/>
                <a:ea typeface="+mn-ea"/>
                <a:cs typeface="+mn-cs"/>
              </a:rPr>
              <a:t>Speedup = time to execute program on a single processor time to execute program on </a:t>
            </a:r>
            <a:r>
              <a:rPr lang="en-US" sz="1200" i="1" kern="1200" baseline="0" dirty="0" smtClean="0">
                <a:solidFill>
                  <a:schemeClr val="tx1"/>
                </a:solidFill>
                <a:latin typeface="+mn-lt"/>
                <a:ea typeface="+mn-ea"/>
                <a:cs typeface="+mn-cs"/>
              </a:rPr>
              <a:t>N parallel processors </a:t>
            </a:r>
          </a:p>
          <a:p>
            <a:r>
              <a:rPr lang="en-US" sz="1200" kern="1200" baseline="0" dirty="0" smtClean="0">
                <a:solidFill>
                  <a:schemeClr val="tx1"/>
                </a:solidFill>
                <a:latin typeface="+mn-lt"/>
                <a:ea typeface="+mn-ea"/>
                <a:cs typeface="+mn-cs"/>
              </a:rPr>
              <a:t>= 1 (1 - </a:t>
            </a:r>
            <a:r>
              <a:rPr lang="en-US" sz="1200" i="1" kern="1200" baseline="0" dirty="0" smtClean="0">
                <a:solidFill>
                  <a:schemeClr val="tx1"/>
                </a:solidFill>
                <a:latin typeface="+mn-lt"/>
                <a:ea typeface="+mn-ea"/>
                <a:cs typeface="+mn-cs"/>
              </a:rPr>
              <a:t>f ) + f N</a:t>
            </a:r>
          </a:p>
          <a:p>
            <a:r>
              <a:rPr lang="en-US" sz="1200" kern="1200" baseline="0" dirty="0" smtClean="0">
                <a:solidFill>
                  <a:schemeClr val="tx1"/>
                </a:solidFill>
                <a:latin typeface="+mn-lt"/>
                <a:ea typeface="+mn-ea"/>
                <a:cs typeface="+mn-cs"/>
              </a:rPr>
              <a:t>The law assumes a program in which a fraction (1 - </a:t>
            </a:r>
            <a:r>
              <a:rPr lang="en-US" sz="1200" i="1" kern="1200" baseline="0" dirty="0" smtClean="0">
                <a:solidFill>
                  <a:schemeClr val="tx1"/>
                </a:solidFill>
                <a:latin typeface="+mn-lt"/>
                <a:ea typeface="+mn-ea"/>
                <a:cs typeface="+mn-cs"/>
              </a:rPr>
              <a:t>f) of the execution time </a:t>
            </a:r>
            <a:r>
              <a:rPr lang="en-US" sz="1200" kern="1200" baseline="0" dirty="0" smtClean="0">
                <a:solidFill>
                  <a:schemeClr val="tx1"/>
                </a:solidFill>
                <a:latin typeface="+mn-lt"/>
                <a:ea typeface="+mn-ea"/>
                <a:cs typeface="+mn-cs"/>
              </a:rPr>
              <a:t>involves code that is inherently serial and a fraction </a:t>
            </a:r>
            <a:r>
              <a:rPr lang="en-US" sz="1200" i="1" kern="1200" baseline="0" dirty="0" smtClean="0">
                <a:solidFill>
                  <a:schemeClr val="tx1"/>
                </a:solidFill>
                <a:latin typeface="+mn-lt"/>
                <a:ea typeface="+mn-ea"/>
                <a:cs typeface="+mn-cs"/>
              </a:rPr>
              <a:t>f that involves code that is infinitely </a:t>
            </a:r>
            <a:r>
              <a:rPr lang="en-US" sz="1200" kern="1200" baseline="0" dirty="0" smtClean="0">
                <a:solidFill>
                  <a:schemeClr val="tx1"/>
                </a:solidFill>
                <a:latin typeface="+mn-lt"/>
                <a:ea typeface="+mn-ea"/>
                <a:cs typeface="+mn-cs"/>
              </a:rPr>
              <a:t>parallelizable with no scheduling overhead. This law appears to make the prospect of a multicore organization attractive. But as Figure 4.7a shows, even a small amount of serial code has a noticeable impact. If only 10% of the code is inherently serial ( </a:t>
            </a:r>
            <a:r>
              <a:rPr lang="en-US" sz="1200" i="1" kern="1200" baseline="0" dirty="0" smtClean="0">
                <a:solidFill>
                  <a:schemeClr val="tx1"/>
                </a:solidFill>
                <a:latin typeface="+mn-lt"/>
                <a:ea typeface="+mn-ea"/>
                <a:cs typeface="+mn-cs"/>
              </a:rPr>
              <a:t>f = 0.9) , running the program on a </a:t>
            </a:r>
            <a:r>
              <a:rPr lang="en-US" sz="1200" kern="1200" baseline="0" dirty="0" smtClean="0">
                <a:solidFill>
                  <a:schemeClr val="tx1"/>
                </a:solidFill>
                <a:latin typeface="+mn-lt"/>
                <a:ea typeface="+mn-ea"/>
                <a:cs typeface="+mn-cs"/>
              </a:rPr>
              <a:t>multicore system with eight processors yields a performance gain of only a factor of 4.7. In addition, software typically incurs overhead as a result of communication and distribution of work to multiple processors and cache coherence overhead. This</a:t>
            </a:r>
          </a:p>
          <a:p>
            <a:r>
              <a:rPr lang="en-US" sz="1200" kern="1200" baseline="0" dirty="0" smtClean="0">
                <a:solidFill>
                  <a:schemeClr val="tx1"/>
                </a:solidFill>
                <a:latin typeface="+mn-lt"/>
                <a:ea typeface="+mn-ea"/>
                <a:cs typeface="+mn-cs"/>
              </a:rPr>
              <a:t>results in a curve where performance peaks and then begins to degrade because of the increased burden of the overhead of using multiple processors. Figure 4.7b , from [MCDO07], is a representative example. </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88</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However, software engineers have been addressing this problem and there are numerous applications in which it is possible to effectively exploit a multicore system. [MCDO07] reports on a set of database applications, in which great attention was paid to reducing the serial fraction within hardware architectures, operating systems, middleware, and the database application software. Figure 4.8 shows the result. As this example shows, database management systems and database applications are one area in which multicore systems can be used effectively. Many kinds of servers can also effectively use the parallel multicore organization, because servers typically handle numerous relatively independent transactions in parallel.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3.3 shows the traces of each</a:t>
            </a:r>
          </a:p>
          <a:p>
            <a:r>
              <a:rPr lang="en-US" sz="1200" kern="1200" baseline="0" dirty="0" smtClean="0">
                <a:solidFill>
                  <a:schemeClr val="tx1"/>
                </a:solidFill>
                <a:latin typeface="+mn-lt"/>
                <a:ea typeface="+mn-ea"/>
                <a:cs typeface="+mn-cs"/>
              </a:rPr>
              <a:t>of the processes during the early part of their execution. The first 12 instructions</a:t>
            </a:r>
          </a:p>
          <a:p>
            <a:r>
              <a:rPr lang="en-US" sz="1200" kern="1200" baseline="0" dirty="0" smtClean="0">
                <a:solidFill>
                  <a:schemeClr val="tx1"/>
                </a:solidFill>
                <a:latin typeface="+mn-lt"/>
                <a:ea typeface="+mn-ea"/>
                <a:cs typeface="+mn-cs"/>
              </a:rPr>
              <a:t>executed in processes A and C are shown. Process B executes four instructions,</a:t>
            </a:r>
          </a:p>
          <a:p>
            <a:r>
              <a:rPr lang="en-US" sz="1200" kern="1200" baseline="0" dirty="0" smtClean="0">
                <a:solidFill>
                  <a:schemeClr val="tx1"/>
                </a:solidFill>
                <a:latin typeface="+mn-lt"/>
                <a:ea typeface="+mn-ea"/>
                <a:cs typeface="+mn-cs"/>
              </a:rPr>
              <a:t>and we assume that the fourth instruction invokes an I/O operation for which the</a:t>
            </a:r>
          </a:p>
          <a:p>
            <a:r>
              <a:rPr lang="en-US" sz="1200" kern="1200" baseline="0" dirty="0" smtClean="0">
                <a:solidFill>
                  <a:schemeClr val="tx1"/>
                </a:solidFill>
                <a:latin typeface="+mn-lt"/>
                <a:ea typeface="+mn-ea"/>
                <a:cs typeface="+mn-cs"/>
              </a:rPr>
              <a:t>process must wait.</a:t>
            </a:r>
            <a:endParaRPr lang="en-NZ" b="0" dirty="0"/>
          </a:p>
        </p:txBody>
      </p:sp>
      <p:sp>
        <p:nvSpPr>
          <p:cNvPr id="4" name="Slide Number Placeholder 3"/>
          <p:cNvSpPr>
            <a:spLocks noGrp="1"/>
          </p:cNvSpPr>
          <p:nvPr>
            <p:ph type="sldNum" sz="quarter" idx="10"/>
          </p:nvPr>
        </p:nvSpPr>
        <p:spPr/>
        <p:txBody>
          <a:bodyPr/>
          <a:lstStyle/>
          <a:p>
            <a:pPr>
              <a:defRPr/>
            </a:pPr>
            <a:fld id="{5FBF5012-E6F5-495C-A541-6B7E71D3D4A6}" type="slidenum">
              <a:rPr lang="en-US" smtClean="0"/>
              <a:pPr>
                <a:defRPr/>
              </a:pPr>
              <a:t>9</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In addition to general-purpose server software, a number of classes of applications benefit directly from the ability to scale throughput with the number of cores. [MCDO06] lists the following examples: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Multithreaded native applications: </a:t>
            </a:r>
          </a:p>
          <a:p>
            <a:r>
              <a:rPr lang="en-US" sz="1200" b="0" kern="1200" baseline="0" dirty="0" smtClean="0">
                <a:solidFill>
                  <a:schemeClr val="tx1"/>
                </a:solidFill>
                <a:latin typeface="+mn-lt"/>
                <a:ea typeface="+mn-ea"/>
                <a:cs typeface="+mn-cs"/>
              </a:rPr>
              <a:t>Multithreaded applications are characterized</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by having a small number of highly threaded processes. Examples of threaded applications include Lotus Domino or Siebel CRM (Customer Relationship Manager).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Multiprocess applications: </a:t>
            </a:r>
          </a:p>
          <a:p>
            <a:r>
              <a:rPr lang="en-US" sz="1200" b="0" kern="1200" baseline="0" dirty="0" smtClean="0">
                <a:solidFill>
                  <a:schemeClr val="tx1"/>
                </a:solidFill>
                <a:latin typeface="+mn-lt"/>
                <a:ea typeface="+mn-ea"/>
                <a:cs typeface="+mn-cs"/>
              </a:rPr>
              <a:t>Multiprocess applications are characterized by</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the presence of many single-threaded processes. Examples of multiprocess applications include the Oracle database, SAP, and PeopleSoft.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Java applications:</a:t>
            </a:r>
          </a:p>
          <a:p>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Java applications embrace threading in a fundamental way. </a:t>
            </a:r>
            <a:r>
              <a:rPr lang="en-US" sz="1200" kern="1200" baseline="0" dirty="0" smtClean="0">
                <a:solidFill>
                  <a:schemeClr val="tx1"/>
                </a:solidFill>
                <a:latin typeface="+mn-lt"/>
                <a:ea typeface="+mn-ea"/>
                <a:cs typeface="+mn-cs"/>
              </a:rPr>
              <a:t>Not only does the Java language greatly facilitate multithreaded applications, but the Java Virtual Machine is a multithreaded process that provides scheduling and memory management for Java applications. Java applications that can benefit directly from multicore resources include application servers such</a:t>
            </a:r>
          </a:p>
          <a:p>
            <a:r>
              <a:rPr lang="en-US" sz="1200" kern="1200" baseline="0" dirty="0" smtClean="0">
                <a:solidFill>
                  <a:schemeClr val="tx1"/>
                </a:solidFill>
                <a:latin typeface="+mn-lt"/>
                <a:ea typeface="+mn-ea"/>
                <a:cs typeface="+mn-cs"/>
              </a:rPr>
              <a:t>as Sun’s Java Application Server, BEA’s Weblogic, IBM’s Websphere, and the open-source Tomcat application server. All applications that use a Java 2 Platform, Enterprise Edition (J2EE platform) application server can immediately benefit from multicore technology.</a:t>
            </a:r>
          </a:p>
          <a:p>
            <a:endParaRPr lang="en-US" sz="1200" b="1" kern="1200" baseline="0" dirty="0" smtClean="0">
              <a:solidFill>
                <a:schemeClr val="tx1"/>
              </a:solidFill>
              <a:latin typeface="+mn-lt"/>
              <a:ea typeface="+mn-ea"/>
              <a:cs typeface="+mn-cs"/>
            </a:endParaRPr>
          </a:p>
          <a:p>
            <a:r>
              <a:rPr lang="en-US" sz="1200" b="1" kern="1200" baseline="0" dirty="0" err="1" smtClean="0">
                <a:solidFill>
                  <a:schemeClr val="tx1"/>
                </a:solidFill>
                <a:latin typeface="+mn-lt"/>
                <a:ea typeface="+mn-ea"/>
                <a:cs typeface="+mn-cs"/>
              </a:rPr>
              <a:t>Multiinstance</a:t>
            </a:r>
            <a:r>
              <a:rPr lang="en-US" sz="1200" b="1" kern="1200" baseline="0" dirty="0" smtClean="0">
                <a:solidFill>
                  <a:schemeClr val="tx1"/>
                </a:solidFill>
                <a:latin typeface="+mn-lt"/>
                <a:ea typeface="+mn-ea"/>
                <a:cs typeface="+mn-cs"/>
              </a:rPr>
              <a:t> applications:</a:t>
            </a:r>
          </a:p>
          <a:p>
            <a:r>
              <a:rPr lang="en-US" sz="1200" b="0" kern="1200" baseline="0" dirty="0" smtClean="0">
                <a:solidFill>
                  <a:schemeClr val="tx1"/>
                </a:solidFill>
                <a:latin typeface="+mn-lt"/>
                <a:ea typeface="+mn-ea"/>
                <a:cs typeface="+mn-cs"/>
              </a:rPr>
              <a:t> Even if an individual application does not scale </a:t>
            </a:r>
            <a:r>
              <a:rPr lang="en-US" sz="1200" kern="1200" baseline="0" dirty="0" smtClean="0">
                <a:solidFill>
                  <a:schemeClr val="tx1"/>
                </a:solidFill>
                <a:latin typeface="+mn-lt"/>
                <a:ea typeface="+mn-ea"/>
                <a:cs typeface="+mn-cs"/>
              </a:rPr>
              <a:t>to take advantage of a large number of threads, it is still possible to gain from multicore architecture by running multiple instances of the application in parallel. If multiple application instances require some degree of isolation, virtualization technology (for the hardware of the operating system) can be  used to provide each of them with its own separate and secure environment.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90</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mn-lt"/>
                <a:ea typeface="+mn-ea"/>
                <a:cs typeface="+mn-cs"/>
              </a:rPr>
              <a:t> Valve is an entertainment and technology company that has developed a number</a:t>
            </a:r>
          </a:p>
          <a:p>
            <a:r>
              <a:rPr lang="en-US" sz="1200" kern="1200" baseline="0" dirty="0" smtClean="0">
                <a:solidFill>
                  <a:schemeClr val="tx1"/>
                </a:solidFill>
                <a:latin typeface="+mn-lt"/>
                <a:ea typeface="+mn-ea"/>
                <a:cs typeface="+mn-cs"/>
              </a:rPr>
              <a:t>of popular games, as well as the Source engine, one of the most widely played game</a:t>
            </a:r>
          </a:p>
          <a:p>
            <a:r>
              <a:rPr lang="en-US" sz="1200" kern="1200" baseline="0" dirty="0" smtClean="0">
                <a:solidFill>
                  <a:schemeClr val="tx1"/>
                </a:solidFill>
                <a:latin typeface="+mn-lt"/>
                <a:ea typeface="+mn-ea"/>
                <a:cs typeface="+mn-cs"/>
              </a:rPr>
              <a:t>engines available. Source is an animation engine used by Valve for its games and</a:t>
            </a:r>
          </a:p>
          <a:p>
            <a:r>
              <a:rPr lang="en-US" sz="1200" kern="1200" baseline="0" dirty="0" smtClean="0">
                <a:solidFill>
                  <a:schemeClr val="tx1"/>
                </a:solidFill>
                <a:latin typeface="+mn-lt"/>
                <a:ea typeface="+mn-ea"/>
                <a:cs typeface="+mn-cs"/>
              </a:rPr>
              <a:t>licensed for other game developers.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recent years, Valve has reprogrammed the Source engine software to use</a:t>
            </a:r>
          </a:p>
          <a:p>
            <a:r>
              <a:rPr lang="en-US" sz="1200" kern="1200" baseline="0" dirty="0" smtClean="0">
                <a:solidFill>
                  <a:schemeClr val="tx1"/>
                </a:solidFill>
                <a:latin typeface="+mn-lt"/>
                <a:ea typeface="+mn-ea"/>
                <a:cs typeface="+mn-cs"/>
              </a:rPr>
              <a:t>multithreading to exploit the power of </a:t>
            </a:r>
            <a:r>
              <a:rPr lang="en-US" sz="1200" kern="1200" baseline="0" dirty="0" err="1" smtClean="0">
                <a:solidFill>
                  <a:schemeClr val="tx1"/>
                </a:solidFill>
                <a:latin typeface="+mn-lt"/>
                <a:ea typeface="+mn-ea"/>
                <a:cs typeface="+mn-cs"/>
              </a:rPr>
              <a:t>multicore</a:t>
            </a:r>
            <a:r>
              <a:rPr lang="en-US" sz="1200" kern="1200" baseline="0" dirty="0" smtClean="0">
                <a:solidFill>
                  <a:schemeClr val="tx1"/>
                </a:solidFill>
                <a:latin typeface="+mn-lt"/>
                <a:ea typeface="+mn-ea"/>
                <a:cs typeface="+mn-cs"/>
              </a:rPr>
              <a:t> processor chips from Intel and</a:t>
            </a:r>
          </a:p>
          <a:p>
            <a:r>
              <a:rPr lang="en-US" sz="1200" kern="1200" baseline="0" dirty="0" smtClean="0">
                <a:solidFill>
                  <a:schemeClr val="tx1"/>
                </a:solidFill>
                <a:latin typeface="+mn-lt"/>
                <a:ea typeface="+mn-ea"/>
                <a:cs typeface="+mn-cs"/>
              </a:rPr>
              <a:t>AMD [REIM06]. The revised Source engine code provides more powerful support</a:t>
            </a:r>
          </a:p>
          <a:p>
            <a:r>
              <a:rPr lang="en-US" sz="1200" kern="1200" baseline="0" dirty="0" smtClean="0">
                <a:solidFill>
                  <a:schemeClr val="tx1"/>
                </a:solidFill>
                <a:latin typeface="+mn-lt"/>
                <a:ea typeface="+mn-ea"/>
                <a:cs typeface="+mn-cs"/>
              </a:rPr>
              <a:t>for Valve games such as Half Life 2.</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Figure 4.9 illustrates the thread structure for the rendering module. In this hierarchical</a:t>
            </a:r>
          </a:p>
          <a:p>
            <a:r>
              <a:rPr lang="en-US" sz="1200" kern="1200" baseline="0" dirty="0" smtClean="0">
                <a:solidFill>
                  <a:schemeClr val="tx1"/>
                </a:solidFill>
                <a:latin typeface="+mn-lt"/>
                <a:ea typeface="+mn-ea"/>
                <a:cs typeface="+mn-cs"/>
              </a:rPr>
              <a:t>structure, higher-level threads spawn lower-level threads as needed. The</a:t>
            </a:r>
          </a:p>
          <a:p>
            <a:r>
              <a:rPr lang="en-US" sz="1200" kern="1200" baseline="0" dirty="0" smtClean="0">
                <a:solidFill>
                  <a:schemeClr val="tx1"/>
                </a:solidFill>
                <a:latin typeface="+mn-lt"/>
                <a:ea typeface="+mn-ea"/>
                <a:cs typeface="+mn-cs"/>
              </a:rPr>
              <a:t>rendering module relies on a critical part of the Source engine, the world list, which is</a:t>
            </a:r>
          </a:p>
          <a:p>
            <a:r>
              <a:rPr lang="en-US" sz="1200" kern="1200" baseline="0" dirty="0" smtClean="0">
                <a:solidFill>
                  <a:schemeClr val="tx1"/>
                </a:solidFill>
                <a:latin typeface="+mn-lt"/>
                <a:ea typeface="+mn-ea"/>
                <a:cs typeface="+mn-cs"/>
              </a:rPr>
              <a:t>a database representation of the visual elements in the game’s world. The first task is</a:t>
            </a:r>
          </a:p>
          <a:p>
            <a:r>
              <a:rPr lang="en-US" sz="1200" kern="1200" baseline="0" dirty="0" smtClean="0">
                <a:solidFill>
                  <a:schemeClr val="tx1"/>
                </a:solidFill>
                <a:latin typeface="+mn-lt"/>
                <a:ea typeface="+mn-ea"/>
                <a:cs typeface="+mn-cs"/>
              </a:rPr>
              <a:t>to determine what are the areas of the world that need to be rendered. The next task</a:t>
            </a:r>
          </a:p>
          <a:p>
            <a:r>
              <a:rPr lang="en-US" sz="1200" kern="1200" baseline="0" dirty="0" smtClean="0">
                <a:solidFill>
                  <a:schemeClr val="tx1"/>
                </a:solidFill>
                <a:latin typeface="+mn-lt"/>
                <a:ea typeface="+mn-ea"/>
                <a:cs typeface="+mn-cs"/>
              </a:rPr>
              <a:t>is to determine what objects are in the scene as viewed from multiple angles. Then</a:t>
            </a:r>
          </a:p>
          <a:p>
            <a:r>
              <a:rPr lang="en-US" sz="1200" kern="1200" baseline="0" dirty="0" smtClean="0">
                <a:solidFill>
                  <a:schemeClr val="tx1"/>
                </a:solidFill>
                <a:latin typeface="+mn-lt"/>
                <a:ea typeface="+mn-ea"/>
                <a:cs typeface="+mn-cs"/>
              </a:rPr>
              <a:t>comes the processor-intensive work. The rendering module has to work out the rendering</a:t>
            </a:r>
          </a:p>
          <a:p>
            <a:r>
              <a:rPr lang="en-US" sz="1200" kern="1200" baseline="0" dirty="0" smtClean="0">
                <a:solidFill>
                  <a:schemeClr val="tx1"/>
                </a:solidFill>
                <a:latin typeface="+mn-lt"/>
                <a:ea typeface="+mn-ea"/>
                <a:cs typeface="+mn-cs"/>
              </a:rPr>
              <a:t>of each object from multiple points of view, such as the player’s view, the view</a:t>
            </a:r>
          </a:p>
          <a:p>
            <a:r>
              <a:rPr lang="en-US" sz="1200" kern="1200" baseline="0" dirty="0" smtClean="0">
                <a:solidFill>
                  <a:schemeClr val="tx1"/>
                </a:solidFill>
                <a:latin typeface="+mn-lt"/>
                <a:ea typeface="+mn-ea"/>
                <a:cs typeface="+mn-cs"/>
              </a:rPr>
              <a:t>of TV monitors, and the point of view of reflections in water.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Some of the key elements of the threading strategy for the rendering module</a:t>
            </a:r>
          </a:p>
          <a:p>
            <a:r>
              <a:rPr lang="en-US" sz="1200" kern="1200" baseline="0" dirty="0" smtClean="0">
                <a:solidFill>
                  <a:schemeClr val="tx1"/>
                </a:solidFill>
                <a:latin typeface="+mn-lt"/>
                <a:ea typeface="+mn-ea"/>
                <a:cs typeface="+mn-cs"/>
              </a:rPr>
              <a:t>are listed in [LEON07] and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Construct scene-rendering lists for multiple scenes in parallel (e.g., the world</a:t>
            </a:r>
          </a:p>
          <a:p>
            <a:r>
              <a:rPr lang="en-US" sz="1200" kern="1200" baseline="0" dirty="0" smtClean="0">
                <a:solidFill>
                  <a:schemeClr val="tx1"/>
                </a:solidFill>
                <a:latin typeface="+mn-lt"/>
                <a:ea typeface="+mn-ea"/>
                <a:cs typeface="+mn-cs"/>
              </a:rPr>
              <a:t>and its reflection in water).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Overlap graphics simulation.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Compute character bone transformations for all characters in all scenes in</a:t>
            </a:r>
          </a:p>
          <a:p>
            <a:r>
              <a:rPr lang="en-US" sz="1200" kern="1200" baseline="0" dirty="0" smtClean="0">
                <a:solidFill>
                  <a:schemeClr val="tx1"/>
                </a:solidFill>
                <a:latin typeface="+mn-lt"/>
                <a:ea typeface="+mn-ea"/>
                <a:cs typeface="+mn-cs"/>
              </a:rPr>
              <a:t>parallel.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Allow multiple threads to draw in parallel.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designers found that simply locking key databases, such as the world list,</a:t>
            </a:r>
          </a:p>
          <a:p>
            <a:r>
              <a:rPr lang="en-US" sz="1200" kern="1200" baseline="0" dirty="0" smtClean="0">
                <a:solidFill>
                  <a:schemeClr val="tx1"/>
                </a:solidFill>
                <a:latin typeface="+mn-lt"/>
                <a:ea typeface="+mn-ea"/>
                <a:cs typeface="+mn-cs"/>
              </a:rPr>
              <a:t>for a thread was too inefficient. Over 95% of the time, a thread is trying to read</a:t>
            </a:r>
          </a:p>
          <a:p>
            <a:r>
              <a:rPr lang="en-US" sz="1200" kern="1200" baseline="0" dirty="0" smtClean="0">
                <a:solidFill>
                  <a:schemeClr val="tx1"/>
                </a:solidFill>
                <a:latin typeface="+mn-lt"/>
                <a:ea typeface="+mn-ea"/>
                <a:cs typeface="+mn-cs"/>
              </a:rPr>
              <a:t>from a data set, and only 5% of the time at most is spent in writing to a data set.</a:t>
            </a:r>
          </a:p>
          <a:p>
            <a:r>
              <a:rPr lang="en-US" sz="1200" kern="1200" baseline="0" dirty="0" smtClean="0">
                <a:solidFill>
                  <a:schemeClr val="tx1"/>
                </a:solidFill>
                <a:latin typeface="+mn-lt"/>
                <a:ea typeface="+mn-ea"/>
                <a:cs typeface="+mn-cs"/>
              </a:rPr>
              <a:t>Thus, a concurrency mechanism known as the single-writer-multiple-readers model</a:t>
            </a:r>
          </a:p>
          <a:p>
            <a:r>
              <a:rPr lang="en-US" sz="1200" kern="1200" baseline="0" dirty="0" smtClean="0">
                <a:solidFill>
                  <a:schemeClr val="tx1"/>
                </a:solidFill>
                <a:latin typeface="+mn-lt"/>
                <a:ea typeface="+mn-ea"/>
                <a:cs typeface="+mn-cs"/>
              </a:rPr>
              <a:t>works effectively.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91</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baseline="0" dirty="0" smtClean="0">
                <a:solidFill>
                  <a:schemeClr val="tx1"/>
                </a:solidFill>
                <a:latin typeface="+mn-lt"/>
                <a:ea typeface="+mn-ea"/>
                <a:cs typeface="+mn-cs"/>
              </a:rPr>
              <a:t>An application  consists of one or more processes. Each process  provides the</a:t>
            </a:r>
          </a:p>
          <a:p>
            <a:r>
              <a:rPr lang="en-US" sz="1200" kern="1200" baseline="0" dirty="0" smtClean="0">
                <a:solidFill>
                  <a:schemeClr val="tx1"/>
                </a:solidFill>
                <a:latin typeface="+mn-lt"/>
                <a:ea typeface="+mn-ea"/>
                <a:cs typeface="+mn-cs"/>
              </a:rPr>
              <a:t>resources needed to execute a program. A process has a virtual address space,</a:t>
            </a:r>
          </a:p>
          <a:p>
            <a:r>
              <a:rPr lang="en-US" sz="1200" kern="1200" baseline="0" dirty="0" smtClean="0">
                <a:solidFill>
                  <a:schemeClr val="tx1"/>
                </a:solidFill>
                <a:latin typeface="+mn-lt"/>
                <a:ea typeface="+mn-ea"/>
                <a:cs typeface="+mn-cs"/>
              </a:rPr>
              <a:t>executable code, open handles to system objects, a security context, a unique process</a:t>
            </a:r>
          </a:p>
          <a:p>
            <a:r>
              <a:rPr lang="en-US" sz="1200" kern="1200" baseline="0" dirty="0" smtClean="0">
                <a:solidFill>
                  <a:schemeClr val="tx1"/>
                </a:solidFill>
                <a:latin typeface="+mn-lt"/>
                <a:ea typeface="+mn-ea"/>
                <a:cs typeface="+mn-cs"/>
              </a:rPr>
              <a:t>identifier, environment variables, a priority class, minimum and maximum</a:t>
            </a:r>
          </a:p>
          <a:p>
            <a:r>
              <a:rPr lang="en-US" sz="1200" kern="1200" baseline="0" dirty="0" smtClean="0">
                <a:solidFill>
                  <a:schemeClr val="tx1"/>
                </a:solidFill>
                <a:latin typeface="+mn-lt"/>
                <a:ea typeface="+mn-ea"/>
                <a:cs typeface="+mn-cs"/>
              </a:rPr>
              <a:t>working set sizes, and at least one thread of execution. Each process is started</a:t>
            </a:r>
          </a:p>
          <a:p>
            <a:r>
              <a:rPr lang="en-US" sz="1200" kern="1200" baseline="0" dirty="0" smtClean="0">
                <a:solidFill>
                  <a:schemeClr val="tx1"/>
                </a:solidFill>
                <a:latin typeface="+mn-lt"/>
                <a:ea typeface="+mn-ea"/>
                <a:cs typeface="+mn-cs"/>
              </a:rPr>
              <a:t>with a single thread, often called the primary thread, but can create additional</a:t>
            </a:r>
          </a:p>
          <a:p>
            <a:r>
              <a:rPr lang="en-US" sz="1200" kern="1200" baseline="0" dirty="0" smtClean="0">
                <a:solidFill>
                  <a:schemeClr val="tx1"/>
                </a:solidFill>
                <a:latin typeface="+mn-lt"/>
                <a:ea typeface="+mn-ea"/>
                <a:cs typeface="+mn-cs"/>
              </a:rPr>
              <a:t>threads from any of its threads.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thread  is the entity within a process that can be scheduled for execution.</a:t>
            </a:r>
          </a:p>
          <a:p>
            <a:r>
              <a:rPr lang="en-US" sz="1200" kern="1200" baseline="0" dirty="0" smtClean="0">
                <a:solidFill>
                  <a:schemeClr val="tx1"/>
                </a:solidFill>
                <a:latin typeface="+mn-lt"/>
                <a:ea typeface="+mn-ea"/>
                <a:cs typeface="+mn-cs"/>
              </a:rPr>
              <a:t>All threads of a process share its virtual address space and system resources. In</a:t>
            </a:r>
          </a:p>
          <a:p>
            <a:r>
              <a:rPr lang="en-US" sz="1200" kern="1200" baseline="0" dirty="0" smtClean="0">
                <a:solidFill>
                  <a:schemeClr val="tx1"/>
                </a:solidFill>
                <a:latin typeface="+mn-lt"/>
                <a:ea typeface="+mn-ea"/>
                <a:cs typeface="+mn-cs"/>
              </a:rPr>
              <a:t>addition, each thread maintains exception handlers, a scheduling priority, thread</a:t>
            </a:r>
          </a:p>
          <a:p>
            <a:r>
              <a:rPr lang="en-US" sz="1200" kern="1200" baseline="0" dirty="0" smtClean="0">
                <a:solidFill>
                  <a:schemeClr val="tx1"/>
                </a:solidFill>
                <a:latin typeface="+mn-lt"/>
                <a:ea typeface="+mn-ea"/>
                <a:cs typeface="+mn-cs"/>
              </a:rPr>
              <a:t>local storage, a unique thread identifier, and a set of structures the system will use</a:t>
            </a:r>
          </a:p>
          <a:p>
            <a:r>
              <a:rPr lang="en-US" sz="1200" kern="1200" baseline="0" dirty="0" smtClean="0">
                <a:solidFill>
                  <a:schemeClr val="tx1"/>
                </a:solidFill>
                <a:latin typeface="+mn-lt"/>
                <a:ea typeface="+mn-ea"/>
                <a:cs typeface="+mn-cs"/>
              </a:rPr>
              <a:t>to save the thread context until it is scheduled. On a multiprocessor computer, the</a:t>
            </a:r>
          </a:p>
          <a:p>
            <a:r>
              <a:rPr lang="en-US" sz="1200" kern="1200" baseline="0" dirty="0" smtClean="0">
                <a:solidFill>
                  <a:schemeClr val="tx1"/>
                </a:solidFill>
                <a:latin typeface="+mn-lt"/>
                <a:ea typeface="+mn-ea"/>
                <a:cs typeface="+mn-cs"/>
              </a:rPr>
              <a:t>system can simultaneously execute as many threads as there are processors on the</a:t>
            </a:r>
          </a:p>
          <a:p>
            <a:r>
              <a:rPr lang="en-US" sz="1200" kern="1200" baseline="0" dirty="0" smtClean="0">
                <a:solidFill>
                  <a:schemeClr val="tx1"/>
                </a:solidFill>
                <a:latin typeface="+mn-lt"/>
                <a:ea typeface="+mn-ea"/>
                <a:cs typeface="+mn-cs"/>
              </a:rPr>
              <a:t>computer.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job object  allows groups of processes to be managed as a unit. Job objects</a:t>
            </a:r>
          </a:p>
          <a:p>
            <a:r>
              <a:rPr lang="en-US" sz="1200" kern="1200" baseline="0" dirty="0" smtClean="0">
                <a:solidFill>
                  <a:schemeClr val="tx1"/>
                </a:solidFill>
                <a:latin typeface="+mn-lt"/>
                <a:ea typeface="+mn-ea"/>
                <a:cs typeface="+mn-cs"/>
              </a:rPr>
              <a:t>are namable, securable, sharable objects that control attributes of the processes</a:t>
            </a:r>
          </a:p>
          <a:p>
            <a:r>
              <a:rPr lang="en-US" sz="1200" kern="1200" baseline="0" dirty="0" smtClean="0">
                <a:solidFill>
                  <a:schemeClr val="tx1"/>
                </a:solidFill>
                <a:latin typeface="+mn-lt"/>
                <a:ea typeface="+mn-ea"/>
                <a:cs typeface="+mn-cs"/>
              </a:rPr>
              <a:t>associated with them. Operations performed on the job object affect all processes</a:t>
            </a:r>
          </a:p>
          <a:p>
            <a:r>
              <a:rPr lang="en-US" sz="1200" kern="1200" baseline="0" dirty="0" smtClean="0">
                <a:solidFill>
                  <a:schemeClr val="tx1"/>
                </a:solidFill>
                <a:latin typeface="+mn-lt"/>
                <a:ea typeface="+mn-ea"/>
                <a:cs typeface="+mn-cs"/>
              </a:rPr>
              <a:t>associated with the job object. Examples include enforcing limits such as working</a:t>
            </a:r>
          </a:p>
          <a:p>
            <a:r>
              <a:rPr lang="en-US" sz="1200" kern="1200" baseline="0" dirty="0" smtClean="0">
                <a:solidFill>
                  <a:schemeClr val="tx1"/>
                </a:solidFill>
                <a:latin typeface="+mn-lt"/>
                <a:ea typeface="+mn-ea"/>
                <a:cs typeface="+mn-cs"/>
              </a:rPr>
              <a:t>set size and process priority or terminating all processes associated with a job.</a:t>
            </a:r>
          </a:p>
          <a:p>
            <a:r>
              <a:rPr lang="en-US" sz="1200" kern="1200" baseline="0" dirty="0" smtClean="0">
                <a:solidFill>
                  <a:schemeClr val="tx1"/>
                </a:solidFill>
                <a:latin typeface="+mn-lt"/>
                <a:ea typeface="+mn-ea"/>
                <a:cs typeface="+mn-cs"/>
              </a:rPr>
              <a:t>A thread pool  is a collection of worker threads that efficiently execute asynchronous</a:t>
            </a:r>
          </a:p>
          <a:p>
            <a:r>
              <a:rPr lang="en-US" sz="1200" kern="1200" baseline="0" dirty="0" smtClean="0">
                <a:solidFill>
                  <a:schemeClr val="tx1"/>
                </a:solidFill>
                <a:latin typeface="+mn-lt"/>
                <a:ea typeface="+mn-ea"/>
                <a:cs typeface="+mn-cs"/>
              </a:rPr>
              <a:t>callbacks on behalf of the application. The thread pool is primarily used</a:t>
            </a:r>
          </a:p>
          <a:p>
            <a:r>
              <a:rPr lang="en-US" sz="1200" kern="1200" baseline="0" dirty="0" smtClean="0">
                <a:solidFill>
                  <a:schemeClr val="tx1"/>
                </a:solidFill>
                <a:latin typeface="+mn-lt"/>
                <a:ea typeface="+mn-ea"/>
                <a:cs typeface="+mn-cs"/>
              </a:rPr>
              <a:t>to reduce the number of application threads and provide management of the</a:t>
            </a:r>
          </a:p>
          <a:p>
            <a:r>
              <a:rPr lang="en-US" sz="1200" kern="1200" baseline="0" dirty="0" smtClean="0">
                <a:solidFill>
                  <a:schemeClr val="tx1"/>
                </a:solidFill>
                <a:latin typeface="+mn-lt"/>
                <a:ea typeface="+mn-ea"/>
                <a:cs typeface="+mn-cs"/>
              </a:rPr>
              <a:t>worker threads.</a:t>
            </a:r>
          </a:p>
          <a:p>
            <a:r>
              <a:rPr lang="en-US" sz="1200" kern="1200" baseline="0" dirty="0" smtClean="0">
                <a:solidFill>
                  <a:schemeClr val="tx1"/>
                </a:solidFill>
                <a:latin typeface="+mn-lt"/>
                <a:ea typeface="+mn-ea"/>
                <a:cs typeface="+mn-cs"/>
              </a:rPr>
              <a:t>A fiber  is a unit of execution that must be manually scheduled by the application.</a:t>
            </a:r>
          </a:p>
          <a:p>
            <a:r>
              <a:rPr lang="en-US" sz="1200" kern="1200" baseline="0" dirty="0" smtClean="0">
                <a:solidFill>
                  <a:schemeClr val="tx1"/>
                </a:solidFill>
                <a:latin typeface="+mn-lt"/>
                <a:ea typeface="+mn-ea"/>
                <a:cs typeface="+mn-cs"/>
              </a:rPr>
              <a:t>Fibers run in the context of the threads that schedule them. Each thread can</a:t>
            </a:r>
          </a:p>
          <a:p>
            <a:r>
              <a:rPr lang="en-US" sz="1200" kern="1200" baseline="0" dirty="0" smtClean="0">
                <a:solidFill>
                  <a:schemeClr val="tx1"/>
                </a:solidFill>
                <a:latin typeface="+mn-lt"/>
                <a:ea typeface="+mn-ea"/>
                <a:cs typeface="+mn-cs"/>
              </a:rPr>
              <a:t>schedule multiple fibers. In general, fibers do not provide advantages over a </a:t>
            </a:r>
            <a:r>
              <a:rPr lang="en-US" sz="1200" kern="1200" baseline="0" dirty="0" err="1" smtClean="0">
                <a:solidFill>
                  <a:schemeClr val="tx1"/>
                </a:solidFill>
                <a:latin typeface="+mn-lt"/>
                <a:ea typeface="+mn-ea"/>
                <a:cs typeface="+mn-cs"/>
              </a:rPr>
              <a:t>welldesigned</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multithreaded application. However, using fibers can make it easier to</a:t>
            </a:r>
          </a:p>
          <a:p>
            <a:r>
              <a:rPr lang="en-US" sz="1200" kern="1200" baseline="0" dirty="0" smtClean="0">
                <a:solidFill>
                  <a:schemeClr val="tx1"/>
                </a:solidFill>
                <a:latin typeface="+mn-lt"/>
                <a:ea typeface="+mn-ea"/>
                <a:cs typeface="+mn-cs"/>
              </a:rPr>
              <a:t>port applications that were designed to schedule their own threads. From a system</a:t>
            </a:r>
          </a:p>
          <a:p>
            <a:r>
              <a:rPr lang="en-US" sz="1200" kern="1200" baseline="0" dirty="0" smtClean="0">
                <a:solidFill>
                  <a:schemeClr val="tx1"/>
                </a:solidFill>
                <a:latin typeface="+mn-lt"/>
                <a:ea typeface="+mn-ea"/>
                <a:cs typeface="+mn-cs"/>
              </a:rPr>
              <a:t>standpoint, a fiber assumes the identity of the thread that runs it. For example, if</a:t>
            </a:r>
          </a:p>
          <a:p>
            <a:r>
              <a:rPr lang="en-US" sz="1200" kern="1200" baseline="0" dirty="0" smtClean="0">
                <a:solidFill>
                  <a:schemeClr val="tx1"/>
                </a:solidFill>
                <a:latin typeface="+mn-lt"/>
                <a:ea typeface="+mn-ea"/>
                <a:cs typeface="+mn-cs"/>
              </a:rPr>
              <a:t>a fiber accesses thread local storage, it is accessing the thread local storage of the</a:t>
            </a:r>
          </a:p>
          <a:p>
            <a:r>
              <a:rPr lang="en-US" sz="1200" kern="1200" baseline="0" dirty="0" smtClean="0">
                <a:solidFill>
                  <a:schemeClr val="tx1"/>
                </a:solidFill>
                <a:latin typeface="+mn-lt"/>
                <a:ea typeface="+mn-ea"/>
                <a:cs typeface="+mn-cs"/>
              </a:rPr>
              <a:t>thread that is running it. In addition, if a fiber calls the </a:t>
            </a:r>
            <a:r>
              <a:rPr lang="en-US" sz="1200" kern="1200" baseline="0" dirty="0" err="1" smtClean="0">
                <a:solidFill>
                  <a:schemeClr val="tx1"/>
                </a:solidFill>
                <a:latin typeface="+mn-lt"/>
                <a:ea typeface="+mn-ea"/>
                <a:cs typeface="+mn-cs"/>
              </a:rPr>
              <a:t>ExitThread</a:t>
            </a:r>
            <a:r>
              <a:rPr lang="en-US" sz="1200" kern="1200" baseline="0" dirty="0" smtClean="0">
                <a:solidFill>
                  <a:schemeClr val="tx1"/>
                </a:solidFill>
                <a:latin typeface="+mn-lt"/>
                <a:ea typeface="+mn-ea"/>
                <a:cs typeface="+mn-cs"/>
              </a:rPr>
              <a:t> function, the</a:t>
            </a:r>
          </a:p>
          <a:p>
            <a:r>
              <a:rPr lang="en-US" sz="1200" kern="1200" baseline="0" dirty="0" smtClean="0">
                <a:solidFill>
                  <a:schemeClr val="tx1"/>
                </a:solidFill>
                <a:latin typeface="+mn-lt"/>
                <a:ea typeface="+mn-ea"/>
                <a:cs typeface="+mn-cs"/>
              </a:rPr>
              <a:t>thread that is running it exits. However, a fiber does not have all the same state</a:t>
            </a:r>
          </a:p>
          <a:p>
            <a:r>
              <a:rPr lang="en-US" sz="1200" kern="1200" baseline="0" dirty="0" smtClean="0">
                <a:solidFill>
                  <a:schemeClr val="tx1"/>
                </a:solidFill>
                <a:latin typeface="+mn-lt"/>
                <a:ea typeface="+mn-ea"/>
                <a:cs typeface="+mn-cs"/>
              </a:rPr>
              <a:t>information associated with it as that associated with a thread. The only state information</a:t>
            </a:r>
          </a:p>
          <a:p>
            <a:r>
              <a:rPr lang="en-US" sz="1200" kern="1200" baseline="0" dirty="0" smtClean="0">
                <a:solidFill>
                  <a:schemeClr val="tx1"/>
                </a:solidFill>
                <a:latin typeface="+mn-lt"/>
                <a:ea typeface="+mn-ea"/>
                <a:cs typeface="+mn-cs"/>
              </a:rPr>
              <a:t>maintained for a fiber is its stack, a subset of its registers, and the fiber data</a:t>
            </a:r>
          </a:p>
          <a:p>
            <a:r>
              <a:rPr lang="en-US" sz="1200" kern="1200" baseline="0" dirty="0" smtClean="0">
                <a:solidFill>
                  <a:schemeClr val="tx1"/>
                </a:solidFill>
                <a:latin typeface="+mn-lt"/>
                <a:ea typeface="+mn-ea"/>
                <a:cs typeface="+mn-cs"/>
              </a:rPr>
              <a:t>provided during fiber creation. The saved registers are the set of registers typically</a:t>
            </a:r>
          </a:p>
          <a:p>
            <a:r>
              <a:rPr lang="en-US" sz="1200" kern="1200" baseline="0" dirty="0" smtClean="0">
                <a:solidFill>
                  <a:schemeClr val="tx1"/>
                </a:solidFill>
                <a:latin typeface="+mn-lt"/>
                <a:ea typeface="+mn-ea"/>
                <a:cs typeface="+mn-cs"/>
              </a:rPr>
              <a:t> preserved across a function call. Fibers are not preemptively scheduled. A thread</a:t>
            </a:r>
          </a:p>
          <a:p>
            <a:r>
              <a:rPr lang="en-US" sz="1200" kern="1200" baseline="0" dirty="0" smtClean="0">
                <a:solidFill>
                  <a:schemeClr val="tx1"/>
                </a:solidFill>
                <a:latin typeface="+mn-lt"/>
                <a:ea typeface="+mn-ea"/>
                <a:cs typeface="+mn-cs"/>
              </a:rPr>
              <a:t>schedules a fiber by switching to it from another fiber. The system still schedules</a:t>
            </a:r>
          </a:p>
          <a:p>
            <a:r>
              <a:rPr lang="en-US" sz="1200" kern="1200" baseline="0" dirty="0" smtClean="0">
                <a:solidFill>
                  <a:schemeClr val="tx1"/>
                </a:solidFill>
                <a:latin typeface="+mn-lt"/>
                <a:ea typeface="+mn-ea"/>
                <a:cs typeface="+mn-cs"/>
              </a:rPr>
              <a:t>threads to run. When a thread that is running fibers is preempted, its currently running</a:t>
            </a:r>
          </a:p>
          <a:p>
            <a:r>
              <a:rPr lang="en-US" sz="1200" kern="1200" baseline="0" dirty="0" smtClean="0">
                <a:solidFill>
                  <a:schemeClr val="tx1"/>
                </a:solidFill>
                <a:latin typeface="+mn-lt"/>
                <a:ea typeface="+mn-ea"/>
                <a:cs typeface="+mn-cs"/>
              </a:rPr>
              <a:t>fiber is preempted but remains selected.</a:t>
            </a:r>
          </a:p>
          <a:p>
            <a:r>
              <a:rPr lang="en-US" sz="1200" kern="1200" baseline="0" dirty="0" smtClean="0">
                <a:solidFill>
                  <a:schemeClr val="tx1"/>
                </a:solidFill>
                <a:latin typeface="+mn-lt"/>
                <a:ea typeface="+mn-ea"/>
                <a:cs typeface="+mn-cs"/>
              </a:rPr>
              <a:t>User-mode scheduling (UMS)  is a lightweight mechanism that applications</a:t>
            </a:r>
          </a:p>
          <a:p>
            <a:r>
              <a:rPr lang="en-US" sz="1200" kern="1200" baseline="0" dirty="0" smtClean="0">
                <a:solidFill>
                  <a:schemeClr val="tx1"/>
                </a:solidFill>
                <a:latin typeface="+mn-lt"/>
                <a:ea typeface="+mn-ea"/>
                <a:cs typeface="+mn-cs"/>
              </a:rPr>
              <a:t>can use to schedule their own threads. An application can switch between UMS</a:t>
            </a:r>
          </a:p>
          <a:p>
            <a:r>
              <a:rPr lang="en-US" sz="1200" kern="1200" baseline="0" dirty="0" smtClean="0">
                <a:solidFill>
                  <a:schemeClr val="tx1"/>
                </a:solidFill>
                <a:latin typeface="+mn-lt"/>
                <a:ea typeface="+mn-ea"/>
                <a:cs typeface="+mn-cs"/>
              </a:rPr>
              <a:t>threads in user mode without involving the system scheduler and regain control</a:t>
            </a:r>
          </a:p>
          <a:p>
            <a:r>
              <a:rPr lang="en-US" sz="1200" kern="1200" baseline="0" dirty="0" smtClean="0">
                <a:solidFill>
                  <a:schemeClr val="tx1"/>
                </a:solidFill>
                <a:latin typeface="+mn-lt"/>
                <a:ea typeface="+mn-ea"/>
                <a:cs typeface="+mn-cs"/>
              </a:rPr>
              <a:t>of the processor if a UMS thread blocks in the kernel. Each UMS thread has</a:t>
            </a:r>
          </a:p>
          <a:p>
            <a:r>
              <a:rPr lang="en-US" sz="1200" kern="1200" baseline="0" dirty="0" smtClean="0">
                <a:solidFill>
                  <a:schemeClr val="tx1"/>
                </a:solidFill>
                <a:latin typeface="+mn-lt"/>
                <a:ea typeface="+mn-ea"/>
                <a:cs typeface="+mn-cs"/>
              </a:rPr>
              <a:t>its own thread context instead of sharing the thread context of a single thread.</a:t>
            </a:r>
          </a:p>
          <a:p>
            <a:r>
              <a:rPr lang="en-US" sz="1200" kern="1200" baseline="0" dirty="0" smtClean="0">
                <a:solidFill>
                  <a:schemeClr val="tx1"/>
                </a:solidFill>
                <a:latin typeface="+mn-lt"/>
                <a:ea typeface="+mn-ea"/>
                <a:cs typeface="+mn-cs"/>
              </a:rPr>
              <a:t>The ability to switch between threads in user mode makes UMS more efficient</a:t>
            </a:r>
          </a:p>
          <a:p>
            <a:r>
              <a:rPr lang="en-US" sz="1200" kern="1200" baseline="0" dirty="0" smtClean="0">
                <a:solidFill>
                  <a:schemeClr val="tx1"/>
                </a:solidFill>
                <a:latin typeface="+mn-lt"/>
                <a:ea typeface="+mn-ea"/>
                <a:cs typeface="+mn-cs"/>
              </a:rPr>
              <a:t>than thread pools for short-duration work items that require few system calls.</a:t>
            </a:r>
          </a:p>
          <a:p>
            <a:r>
              <a:rPr lang="en-US" sz="1200" kern="1200" baseline="0" dirty="0" smtClean="0">
                <a:solidFill>
                  <a:schemeClr val="tx1"/>
                </a:solidFill>
                <a:latin typeface="+mn-lt"/>
                <a:ea typeface="+mn-ea"/>
                <a:cs typeface="+mn-cs"/>
              </a:rPr>
              <a:t>UMS is useful for applications with high performance requirements that need</a:t>
            </a:r>
          </a:p>
          <a:p>
            <a:r>
              <a:rPr lang="en-US" sz="1200" kern="1200" baseline="0" dirty="0" smtClean="0">
                <a:solidFill>
                  <a:schemeClr val="tx1"/>
                </a:solidFill>
                <a:latin typeface="+mn-lt"/>
                <a:ea typeface="+mn-ea"/>
                <a:cs typeface="+mn-cs"/>
              </a:rPr>
              <a:t>to efficiently run many threads concurrently on multiprocessor or </a:t>
            </a:r>
            <a:r>
              <a:rPr lang="en-US" sz="1200" kern="1200" baseline="0" dirty="0" err="1" smtClean="0">
                <a:solidFill>
                  <a:schemeClr val="tx1"/>
                </a:solidFill>
                <a:latin typeface="+mn-lt"/>
                <a:ea typeface="+mn-ea"/>
                <a:cs typeface="+mn-cs"/>
              </a:rPr>
              <a:t>multicore</a:t>
            </a:r>
            <a:r>
              <a:rPr lang="en-US" sz="1200" kern="1200" baseline="0" dirty="0" smtClean="0">
                <a:solidFill>
                  <a:schemeClr val="tx1"/>
                </a:solidFill>
                <a:latin typeface="+mn-lt"/>
                <a:ea typeface="+mn-ea"/>
                <a:cs typeface="+mn-cs"/>
              </a:rPr>
              <a:t> systems.</a:t>
            </a:r>
          </a:p>
          <a:p>
            <a:r>
              <a:rPr lang="en-US" sz="1200" kern="1200" baseline="0" dirty="0" smtClean="0">
                <a:solidFill>
                  <a:schemeClr val="tx1"/>
                </a:solidFill>
                <a:latin typeface="+mn-lt"/>
                <a:ea typeface="+mn-ea"/>
                <a:cs typeface="+mn-cs"/>
              </a:rPr>
              <a:t>To take advantage of UMS, an application must implement a scheduler</a:t>
            </a:r>
          </a:p>
          <a:p>
            <a:r>
              <a:rPr lang="en-US" sz="1200" kern="1200" baseline="0" dirty="0" smtClean="0">
                <a:solidFill>
                  <a:schemeClr val="tx1"/>
                </a:solidFill>
                <a:latin typeface="+mn-lt"/>
                <a:ea typeface="+mn-ea"/>
                <a:cs typeface="+mn-cs"/>
              </a:rPr>
              <a:t>component that manages the application’s UMS threads and determines when</a:t>
            </a:r>
          </a:p>
          <a:p>
            <a:r>
              <a:rPr lang="en-US" sz="1200" kern="1200" baseline="0" dirty="0" smtClean="0">
                <a:solidFill>
                  <a:schemeClr val="tx1"/>
                </a:solidFill>
                <a:latin typeface="+mn-lt"/>
                <a:ea typeface="+mn-ea"/>
                <a:cs typeface="+mn-cs"/>
              </a:rPr>
              <a:t>they should run.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92</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Windows 8 changes the traditional Windows approach to managing background</a:t>
            </a:r>
          </a:p>
          <a:p>
            <a:r>
              <a:rPr lang="en-US" sz="1200" kern="1200" baseline="0" dirty="0" smtClean="0">
                <a:solidFill>
                  <a:schemeClr val="tx1"/>
                </a:solidFill>
                <a:latin typeface="+mn-lt"/>
                <a:ea typeface="+mn-ea"/>
                <a:cs typeface="+mn-cs"/>
              </a:rPr>
              <a:t>tasks and application lifecycles. Developers are now responsible for managing the</a:t>
            </a:r>
          </a:p>
          <a:p>
            <a:r>
              <a:rPr lang="en-US" sz="1200" kern="1200" baseline="0" dirty="0" smtClean="0">
                <a:solidFill>
                  <a:schemeClr val="tx1"/>
                </a:solidFill>
                <a:latin typeface="+mn-lt"/>
                <a:ea typeface="+mn-ea"/>
                <a:cs typeface="+mn-cs"/>
              </a:rPr>
              <a:t>state of their individual applications. Previous versions of Windows always give</a:t>
            </a:r>
          </a:p>
          <a:p>
            <a:r>
              <a:rPr lang="en-US" sz="1200" kern="1200" baseline="0" dirty="0" smtClean="0">
                <a:solidFill>
                  <a:schemeClr val="tx1"/>
                </a:solidFill>
                <a:latin typeface="+mn-lt"/>
                <a:ea typeface="+mn-ea"/>
                <a:cs typeface="+mn-cs"/>
              </a:rPr>
              <a:t>the user full control of the lifetime of a process. In the classic desktop environment,</a:t>
            </a:r>
          </a:p>
          <a:p>
            <a:r>
              <a:rPr lang="en-US" sz="1200" kern="1200" baseline="0" dirty="0" smtClean="0">
                <a:solidFill>
                  <a:schemeClr val="tx1"/>
                </a:solidFill>
                <a:latin typeface="+mn-lt"/>
                <a:ea typeface="+mn-ea"/>
                <a:cs typeface="+mn-cs"/>
              </a:rPr>
              <a:t>a user is responsible for closing an application. A dialog box might prompt</a:t>
            </a:r>
          </a:p>
          <a:p>
            <a:r>
              <a:rPr lang="en-US" sz="1200" kern="1200" baseline="0" dirty="0" smtClean="0">
                <a:solidFill>
                  <a:schemeClr val="tx1"/>
                </a:solidFill>
                <a:latin typeface="+mn-lt"/>
                <a:ea typeface="+mn-ea"/>
                <a:cs typeface="+mn-cs"/>
              </a:rPr>
              <a:t>them to save their work. This holds true in the desktop mode of Windows 8. In the</a:t>
            </a:r>
          </a:p>
          <a:p>
            <a:r>
              <a:rPr lang="en-US" sz="1200" kern="1200" baseline="0" dirty="0" smtClean="0">
                <a:solidFill>
                  <a:schemeClr val="tx1"/>
                </a:solidFill>
                <a:latin typeface="+mn-lt"/>
                <a:ea typeface="+mn-ea"/>
                <a:cs typeface="+mn-cs"/>
              </a:rPr>
              <a:t>new Metro interface, Windows 8 takes over the process lifecycle of an application.</a:t>
            </a:r>
          </a:p>
          <a:p>
            <a:r>
              <a:rPr lang="en-US" sz="1200" kern="1200" baseline="0" dirty="0" smtClean="0">
                <a:solidFill>
                  <a:schemeClr val="tx1"/>
                </a:solidFill>
                <a:latin typeface="+mn-lt"/>
                <a:ea typeface="+mn-ea"/>
                <a:cs typeface="+mn-cs"/>
              </a:rPr>
              <a:t>Although a limited number of applications can run alongside the main app in the</a:t>
            </a:r>
          </a:p>
          <a:p>
            <a:r>
              <a:rPr lang="en-US" sz="1200" kern="1200" baseline="0" dirty="0" smtClean="0">
                <a:solidFill>
                  <a:schemeClr val="tx1"/>
                </a:solidFill>
                <a:latin typeface="+mn-lt"/>
                <a:ea typeface="+mn-ea"/>
                <a:cs typeface="+mn-cs"/>
              </a:rPr>
              <a:t>Metro UI using the </a:t>
            </a:r>
            <a:r>
              <a:rPr lang="en-US" sz="1200" kern="1200" baseline="0" dirty="0" err="1" smtClean="0">
                <a:solidFill>
                  <a:schemeClr val="tx1"/>
                </a:solidFill>
                <a:latin typeface="+mn-lt"/>
                <a:ea typeface="+mn-ea"/>
                <a:cs typeface="+mn-cs"/>
              </a:rPr>
              <a:t>SnapView</a:t>
            </a:r>
            <a:r>
              <a:rPr lang="en-US" sz="1200" kern="1200" baseline="0" dirty="0" smtClean="0">
                <a:solidFill>
                  <a:schemeClr val="tx1"/>
                </a:solidFill>
                <a:latin typeface="+mn-lt"/>
                <a:ea typeface="+mn-ea"/>
                <a:cs typeface="+mn-cs"/>
              </a:rPr>
              <a:t> functionality, only one Store application can run at</a:t>
            </a:r>
          </a:p>
          <a:p>
            <a:r>
              <a:rPr lang="en-US" sz="1200" kern="1200" baseline="0" dirty="0" smtClean="0">
                <a:solidFill>
                  <a:schemeClr val="tx1"/>
                </a:solidFill>
                <a:latin typeface="+mn-lt"/>
                <a:ea typeface="+mn-ea"/>
                <a:cs typeface="+mn-cs"/>
              </a:rPr>
              <a:t>one time. This is a direct consequence of the new design. Windows 8 Live Tiles give</a:t>
            </a:r>
          </a:p>
          <a:p>
            <a:r>
              <a:rPr lang="en-US" sz="1200" kern="1200" baseline="0" dirty="0" smtClean="0">
                <a:solidFill>
                  <a:schemeClr val="tx1"/>
                </a:solidFill>
                <a:latin typeface="+mn-lt"/>
                <a:ea typeface="+mn-ea"/>
                <a:cs typeface="+mn-cs"/>
              </a:rPr>
              <a:t>the appearance of applications constantly running on the system. In reality, they</a:t>
            </a:r>
          </a:p>
          <a:p>
            <a:r>
              <a:rPr lang="en-US" sz="1200" kern="1200" baseline="0" dirty="0" smtClean="0">
                <a:solidFill>
                  <a:schemeClr val="tx1"/>
                </a:solidFill>
                <a:latin typeface="+mn-lt"/>
                <a:ea typeface="+mn-ea"/>
                <a:cs typeface="+mn-cs"/>
              </a:rPr>
              <a:t>receive push notifications and do not use system resources to display the dynamic</a:t>
            </a:r>
          </a:p>
          <a:p>
            <a:r>
              <a:rPr lang="en-US" sz="1200" kern="1200" baseline="0" dirty="0" smtClean="0">
                <a:solidFill>
                  <a:schemeClr val="tx1"/>
                </a:solidFill>
                <a:latin typeface="+mn-lt"/>
                <a:ea typeface="+mn-ea"/>
                <a:cs typeface="+mn-cs"/>
              </a:rPr>
              <a:t>content offered.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93</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 The foreground application in the Metro interface has access to all of the</a:t>
            </a:r>
          </a:p>
          <a:p>
            <a:r>
              <a:rPr lang="en-US" sz="1200" kern="1200" baseline="0" dirty="0" smtClean="0">
                <a:solidFill>
                  <a:schemeClr val="tx1"/>
                </a:solidFill>
                <a:latin typeface="+mn-lt"/>
                <a:ea typeface="+mn-ea"/>
                <a:cs typeface="+mn-cs"/>
              </a:rPr>
              <a:t>processor, network, and disk resources available to the user. All other apps are</a:t>
            </a:r>
          </a:p>
          <a:p>
            <a:r>
              <a:rPr lang="en-US" sz="1200" kern="1200" baseline="0" dirty="0" smtClean="0">
                <a:solidFill>
                  <a:schemeClr val="tx1"/>
                </a:solidFill>
                <a:latin typeface="+mn-lt"/>
                <a:ea typeface="+mn-ea"/>
                <a:cs typeface="+mn-cs"/>
              </a:rPr>
              <a:t>suspended and have no access to these resources. When an app enters a suspended</a:t>
            </a:r>
          </a:p>
          <a:p>
            <a:r>
              <a:rPr lang="en-US" sz="1200" kern="1200" baseline="0" dirty="0" smtClean="0">
                <a:solidFill>
                  <a:schemeClr val="tx1"/>
                </a:solidFill>
                <a:latin typeface="+mn-lt"/>
                <a:ea typeface="+mn-ea"/>
                <a:cs typeface="+mn-cs"/>
              </a:rPr>
              <a:t>mode, an event should be triggered to store the state of the user’s information.</a:t>
            </a:r>
          </a:p>
          <a:p>
            <a:r>
              <a:rPr lang="en-US" sz="1200" kern="1200" baseline="0" dirty="0" smtClean="0">
                <a:solidFill>
                  <a:schemeClr val="tx1"/>
                </a:solidFill>
                <a:latin typeface="+mn-lt"/>
                <a:ea typeface="+mn-ea"/>
                <a:cs typeface="+mn-cs"/>
              </a:rPr>
              <a:t>This is the responsibility of the application developer. For a variety of reasons,</a:t>
            </a:r>
          </a:p>
          <a:p>
            <a:r>
              <a:rPr lang="en-US" sz="1200" kern="1200" baseline="0" dirty="0" smtClean="0">
                <a:solidFill>
                  <a:schemeClr val="tx1"/>
                </a:solidFill>
                <a:latin typeface="+mn-lt"/>
                <a:ea typeface="+mn-ea"/>
                <a:cs typeface="+mn-cs"/>
              </a:rPr>
              <a:t>whether it needs resources or because an application timed out, Windows 8 may</a:t>
            </a:r>
          </a:p>
          <a:p>
            <a:r>
              <a:rPr lang="en-US" sz="1200" kern="1200" baseline="0" dirty="0" smtClean="0">
                <a:solidFill>
                  <a:schemeClr val="tx1"/>
                </a:solidFill>
                <a:latin typeface="+mn-lt"/>
                <a:ea typeface="+mn-ea"/>
                <a:cs typeface="+mn-cs"/>
              </a:rPr>
              <a:t>terminate a background app. This is a significant departure from the Windows operating</a:t>
            </a:r>
          </a:p>
          <a:p>
            <a:r>
              <a:rPr lang="en-US" sz="1200" kern="1200" baseline="0" dirty="0" smtClean="0">
                <a:solidFill>
                  <a:schemeClr val="tx1"/>
                </a:solidFill>
                <a:latin typeface="+mn-lt"/>
                <a:ea typeface="+mn-ea"/>
                <a:cs typeface="+mn-cs"/>
              </a:rPr>
              <a:t>systems that precede it. The app needs to retain any data the user entered,</a:t>
            </a:r>
          </a:p>
          <a:p>
            <a:r>
              <a:rPr lang="en-US" sz="1200" kern="1200" baseline="0" dirty="0" smtClean="0">
                <a:solidFill>
                  <a:schemeClr val="tx1"/>
                </a:solidFill>
                <a:latin typeface="+mn-lt"/>
                <a:ea typeface="+mn-ea"/>
                <a:cs typeface="+mn-cs"/>
              </a:rPr>
              <a:t>settings they changed, and so on. That means you need to save your app’s state</a:t>
            </a:r>
          </a:p>
          <a:p>
            <a:r>
              <a:rPr lang="en-US" sz="1200" kern="1200" baseline="0" dirty="0" smtClean="0">
                <a:solidFill>
                  <a:schemeClr val="tx1"/>
                </a:solidFill>
                <a:latin typeface="+mn-lt"/>
                <a:ea typeface="+mn-ea"/>
                <a:cs typeface="+mn-cs"/>
              </a:rPr>
              <a:t>when it’s suspended, in case Windows terminates it, so that you can restore its</a:t>
            </a:r>
          </a:p>
          <a:p>
            <a:r>
              <a:rPr lang="en-US" sz="1200" kern="1200" baseline="0" dirty="0" smtClean="0">
                <a:solidFill>
                  <a:schemeClr val="tx1"/>
                </a:solidFill>
                <a:latin typeface="+mn-lt"/>
                <a:ea typeface="+mn-ea"/>
                <a:cs typeface="+mn-cs"/>
              </a:rPr>
              <a:t>state later. When the app returns to the foreground, another event is triggered</a:t>
            </a:r>
          </a:p>
          <a:p>
            <a:r>
              <a:rPr lang="en-US" sz="1200" kern="1200" baseline="0" dirty="0" smtClean="0">
                <a:solidFill>
                  <a:schemeClr val="tx1"/>
                </a:solidFill>
                <a:latin typeface="+mn-lt"/>
                <a:ea typeface="+mn-ea"/>
                <a:cs typeface="+mn-cs"/>
              </a:rPr>
              <a:t>to obtain the user state from memory. No event fires to indicate termination of a</a:t>
            </a:r>
          </a:p>
          <a:p>
            <a:r>
              <a:rPr lang="en-US" sz="1200" kern="1200" baseline="0" dirty="0" smtClean="0">
                <a:solidFill>
                  <a:schemeClr val="tx1"/>
                </a:solidFill>
                <a:latin typeface="+mn-lt"/>
                <a:ea typeface="+mn-ea"/>
                <a:cs typeface="+mn-cs"/>
              </a:rPr>
              <a:t>background app. Rather, the application data will remain resident on the system,</a:t>
            </a:r>
          </a:p>
          <a:p>
            <a:r>
              <a:rPr lang="en-US" sz="1200" kern="1200" baseline="0" dirty="0" smtClean="0">
                <a:solidFill>
                  <a:schemeClr val="tx1"/>
                </a:solidFill>
                <a:latin typeface="+mn-lt"/>
                <a:ea typeface="+mn-ea"/>
                <a:cs typeface="+mn-cs"/>
              </a:rPr>
              <a:t>as though it is suspended, until the app is launched again. Users expect to find the</a:t>
            </a:r>
          </a:p>
          <a:p>
            <a:r>
              <a:rPr lang="en-US" sz="1200" kern="1200" baseline="0" dirty="0" smtClean="0">
                <a:solidFill>
                  <a:schemeClr val="tx1"/>
                </a:solidFill>
                <a:latin typeface="+mn-lt"/>
                <a:ea typeface="+mn-ea"/>
                <a:cs typeface="+mn-cs"/>
              </a:rPr>
              <a:t>app as they left it, whether it was suspended or terminated by Windows or closed</a:t>
            </a:r>
          </a:p>
          <a:p>
            <a:r>
              <a:rPr lang="en-US" sz="1200" kern="1200" baseline="0" dirty="0" smtClean="0">
                <a:solidFill>
                  <a:schemeClr val="tx1"/>
                </a:solidFill>
                <a:latin typeface="+mn-lt"/>
                <a:ea typeface="+mn-ea"/>
                <a:cs typeface="+mn-cs"/>
              </a:rPr>
              <a:t> by the user (Microsoft, 2013). Application developers can use code to determine</a:t>
            </a:r>
          </a:p>
          <a:p>
            <a:r>
              <a:rPr lang="en-US" sz="1200" kern="1200" baseline="0" dirty="0" smtClean="0">
                <a:solidFill>
                  <a:schemeClr val="tx1"/>
                </a:solidFill>
                <a:latin typeface="+mn-lt"/>
                <a:ea typeface="+mn-ea"/>
                <a:cs typeface="+mn-cs"/>
              </a:rPr>
              <a:t>whether it should restore a saved state.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Some applications, such as news feeds, may look at the date stamp associated</a:t>
            </a:r>
          </a:p>
          <a:p>
            <a:r>
              <a:rPr lang="en-US" sz="1200" kern="1200" baseline="0" dirty="0" smtClean="0">
                <a:solidFill>
                  <a:schemeClr val="tx1"/>
                </a:solidFill>
                <a:latin typeface="+mn-lt"/>
                <a:ea typeface="+mn-ea"/>
                <a:cs typeface="+mn-cs"/>
              </a:rPr>
              <a:t>with the previous execution of the app and elect to discard the data in favor of</a:t>
            </a:r>
          </a:p>
          <a:p>
            <a:r>
              <a:rPr lang="en-US" sz="1200" kern="1200" baseline="0" dirty="0" smtClean="0">
                <a:solidFill>
                  <a:schemeClr val="tx1"/>
                </a:solidFill>
                <a:latin typeface="+mn-lt"/>
                <a:ea typeface="+mn-ea"/>
                <a:cs typeface="+mn-cs"/>
              </a:rPr>
              <a:t>newly obtained information. This is a determination made by the developer, not by</a:t>
            </a:r>
          </a:p>
          <a:p>
            <a:r>
              <a:rPr lang="en-US" sz="1200" kern="1200" baseline="0" dirty="0" smtClean="0">
                <a:solidFill>
                  <a:schemeClr val="tx1"/>
                </a:solidFill>
                <a:latin typeface="+mn-lt"/>
                <a:ea typeface="+mn-ea"/>
                <a:cs typeface="+mn-cs"/>
              </a:rPr>
              <a:t>the operating system. If the user closes an app, unsaved data is not saved. With foreground</a:t>
            </a:r>
          </a:p>
          <a:p>
            <a:r>
              <a:rPr lang="en-US" sz="1200" kern="1200" baseline="0" dirty="0" smtClean="0">
                <a:solidFill>
                  <a:schemeClr val="tx1"/>
                </a:solidFill>
                <a:latin typeface="+mn-lt"/>
                <a:ea typeface="+mn-ea"/>
                <a:cs typeface="+mn-cs"/>
              </a:rPr>
              <a:t>tasks occupying all of the system resources, starvation of background apps is</a:t>
            </a:r>
          </a:p>
          <a:p>
            <a:r>
              <a:rPr lang="en-US" sz="1200" kern="1200" baseline="0" dirty="0" smtClean="0">
                <a:solidFill>
                  <a:schemeClr val="tx1"/>
                </a:solidFill>
                <a:latin typeface="+mn-lt"/>
                <a:ea typeface="+mn-ea"/>
                <a:cs typeface="+mn-cs"/>
              </a:rPr>
              <a:t>a reality in Windows 8. This makes the application development relating to the state</a:t>
            </a:r>
          </a:p>
          <a:p>
            <a:r>
              <a:rPr lang="en-US" sz="1200" kern="1200" baseline="0" dirty="0" smtClean="0">
                <a:solidFill>
                  <a:schemeClr val="tx1"/>
                </a:solidFill>
                <a:latin typeface="+mn-lt"/>
                <a:ea typeface="+mn-ea"/>
                <a:cs typeface="+mn-cs"/>
              </a:rPr>
              <a:t>changes critical to the success of a Windows 8 app.</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process the needs of background tasks, a background task API is built to</a:t>
            </a:r>
          </a:p>
          <a:p>
            <a:r>
              <a:rPr lang="en-US" sz="1200" kern="1200" baseline="0" dirty="0" smtClean="0">
                <a:solidFill>
                  <a:schemeClr val="tx1"/>
                </a:solidFill>
                <a:latin typeface="+mn-lt"/>
                <a:ea typeface="+mn-ea"/>
                <a:cs typeface="+mn-cs"/>
              </a:rPr>
              <a:t>allow apps to perform small tasks while not in the foreground. In this restricted environment,</a:t>
            </a:r>
          </a:p>
          <a:p>
            <a:r>
              <a:rPr lang="en-US" sz="1200" kern="1200" baseline="0" dirty="0" smtClean="0">
                <a:solidFill>
                  <a:schemeClr val="tx1"/>
                </a:solidFill>
                <a:latin typeface="+mn-lt"/>
                <a:ea typeface="+mn-ea"/>
                <a:cs typeface="+mn-cs"/>
              </a:rPr>
              <a:t>apps may receive push notifications from a server or a user may receive a</a:t>
            </a:r>
          </a:p>
          <a:p>
            <a:r>
              <a:rPr lang="en-US" sz="1200" kern="1200" baseline="0" dirty="0" smtClean="0">
                <a:solidFill>
                  <a:schemeClr val="tx1"/>
                </a:solidFill>
                <a:latin typeface="+mn-lt"/>
                <a:ea typeface="+mn-ea"/>
                <a:cs typeface="+mn-cs"/>
              </a:rPr>
              <a:t>phone call. Push notifications are template XML strings. They are managed through</a:t>
            </a:r>
          </a:p>
          <a:p>
            <a:r>
              <a:rPr lang="en-US" sz="1200" kern="1200" baseline="0" dirty="0" smtClean="0">
                <a:solidFill>
                  <a:schemeClr val="tx1"/>
                </a:solidFill>
                <a:latin typeface="+mn-lt"/>
                <a:ea typeface="+mn-ea"/>
                <a:cs typeface="+mn-cs"/>
              </a:rPr>
              <a:t>a cloud service known as the Windows Notification Service (WNS). The service will</a:t>
            </a:r>
          </a:p>
          <a:p>
            <a:r>
              <a:rPr lang="en-US" sz="1200" kern="1200" baseline="0" dirty="0" smtClean="0">
                <a:solidFill>
                  <a:schemeClr val="tx1"/>
                </a:solidFill>
                <a:latin typeface="+mn-lt"/>
                <a:ea typeface="+mn-ea"/>
                <a:cs typeface="+mn-cs"/>
              </a:rPr>
              <a:t>occasionally push updates to the user’s background apps. The API will queue those</a:t>
            </a:r>
          </a:p>
          <a:p>
            <a:r>
              <a:rPr lang="en-US" sz="1200" kern="1200" baseline="0" dirty="0" smtClean="0">
                <a:solidFill>
                  <a:schemeClr val="tx1"/>
                </a:solidFill>
                <a:latin typeface="+mn-lt"/>
                <a:ea typeface="+mn-ea"/>
                <a:cs typeface="+mn-cs"/>
              </a:rPr>
              <a:t>requests and process them when it receives enough processor resources. Background</a:t>
            </a:r>
          </a:p>
          <a:p>
            <a:r>
              <a:rPr lang="en-US" sz="1200" kern="1200" baseline="0" dirty="0" smtClean="0">
                <a:solidFill>
                  <a:schemeClr val="tx1"/>
                </a:solidFill>
                <a:latin typeface="+mn-lt"/>
                <a:ea typeface="+mn-ea"/>
                <a:cs typeface="+mn-cs"/>
              </a:rPr>
              <a:t>tasks are severely limited in the usage of processor, receiving only one processor second</a:t>
            </a:r>
          </a:p>
          <a:p>
            <a:r>
              <a:rPr lang="en-US" sz="1200" kern="1200" baseline="0" dirty="0" smtClean="0">
                <a:solidFill>
                  <a:schemeClr val="tx1"/>
                </a:solidFill>
                <a:latin typeface="+mn-lt"/>
                <a:ea typeface="+mn-ea"/>
                <a:cs typeface="+mn-cs"/>
              </a:rPr>
              <a:t>per processor hour. This ensures that critical tasks receive guaranteed application</a:t>
            </a:r>
          </a:p>
          <a:p>
            <a:r>
              <a:rPr lang="en-US" sz="1200" kern="1200" baseline="0" dirty="0" smtClean="0">
                <a:solidFill>
                  <a:schemeClr val="tx1"/>
                </a:solidFill>
                <a:latin typeface="+mn-lt"/>
                <a:ea typeface="+mn-ea"/>
                <a:cs typeface="+mn-cs"/>
              </a:rPr>
              <a:t>resource quotas. It does not, however, guarantee a background app will ever run.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94</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Windows process design is driven by the need to provide support for a variety of OS environments. Processes supported by different OS environments differ in a number</a:t>
            </a:r>
          </a:p>
          <a:p>
            <a:r>
              <a:rPr lang="en-US" sz="1200" kern="1200" baseline="0" dirty="0" smtClean="0">
                <a:solidFill>
                  <a:schemeClr val="tx1"/>
                </a:solidFill>
                <a:latin typeface="+mn-lt"/>
                <a:ea typeface="+mn-ea"/>
                <a:cs typeface="+mn-cs"/>
              </a:rPr>
              <a:t>of ways, including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How processes are named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Whether threads are provided within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How processes are represented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How process resources are protected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What mechanisms are used for interprocess communication and synchronization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How processes are related to each other</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95</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4.10 , based on one in [RUSS11], illustrates the way in which a process relates to the resources it controls or uses. Each process is assigned a security access token, called the primary token of the process. When a user first logs on, Windows creates an access token that includes the security ID for the user. Every process that is created by or runs on behalf of this user has a copy of this access token. Windows uses the token to validate the user’s ability to access secured objects or to perform restricted functions on the system and on secured objects. The access token controls whether the process can change its own attributes. In this case, the process does not have a handle opened to its access token. If the process attempts to open such a handle, the security system determines whether this is permitted and therefore whether the process may change its own attributes.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Also related to the process is a series of blocks that define the virtual address space currently assigned to this process. The process cannot directly modify these structures but must rely on the virtual memory manager, which provides a memory-allocation service for the process.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Finally, the process includes an object table, with handles to other objects known to this process. Figure 4.10 shows a single thread. In addition, the process has access to a file object and to a section object that defines a section of shared memory.</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96</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object-oriented structure of Windows facilitates the development of a general- purpose process facility. Windows makes use of two types of process-related objects: processes and threads. A process is an entity corresponding to a user job or application that owns resources, such as memory and open files. A thread is a dispatchable unit of work that executes sequentially and is interruptible, so that the processor can turn to another thread.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97</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Each Windows process is represented by an object. Each process object includes</a:t>
            </a:r>
          </a:p>
          <a:p>
            <a:r>
              <a:rPr lang="en-US" sz="1200" kern="1200" baseline="0" dirty="0" smtClean="0">
                <a:solidFill>
                  <a:schemeClr val="tx1"/>
                </a:solidFill>
                <a:latin typeface="+mn-lt"/>
                <a:ea typeface="+mn-ea"/>
                <a:cs typeface="+mn-cs"/>
              </a:rPr>
              <a:t>a number of attributes and encapsulates a number of actions, or services,</a:t>
            </a:r>
          </a:p>
          <a:p>
            <a:r>
              <a:rPr lang="en-US" sz="1200" kern="1200" baseline="0" dirty="0" smtClean="0">
                <a:solidFill>
                  <a:schemeClr val="tx1"/>
                </a:solidFill>
                <a:latin typeface="+mn-lt"/>
                <a:ea typeface="+mn-ea"/>
                <a:cs typeface="+mn-cs"/>
              </a:rPr>
              <a:t>that it may perform. A process will perform a service when called upon through</a:t>
            </a:r>
          </a:p>
          <a:p>
            <a:r>
              <a:rPr lang="en-US" sz="1200" kern="1200" baseline="0" dirty="0" smtClean="0">
                <a:solidFill>
                  <a:schemeClr val="tx1"/>
                </a:solidFill>
                <a:latin typeface="+mn-lt"/>
                <a:ea typeface="+mn-ea"/>
                <a:cs typeface="+mn-cs"/>
              </a:rPr>
              <a:t>a set of published interface methods. When Windows creates a new process, it</a:t>
            </a:r>
          </a:p>
          <a:p>
            <a:r>
              <a:rPr lang="en-US" sz="1200" kern="1200" baseline="0" dirty="0" smtClean="0">
                <a:solidFill>
                  <a:schemeClr val="tx1"/>
                </a:solidFill>
                <a:latin typeface="+mn-lt"/>
                <a:ea typeface="+mn-ea"/>
                <a:cs typeface="+mn-cs"/>
              </a:rPr>
              <a:t>uses the object class, or type, defined for the Windows process as a template</a:t>
            </a:r>
          </a:p>
          <a:p>
            <a:r>
              <a:rPr lang="en-US" sz="1200" kern="1200" baseline="0" dirty="0" smtClean="0">
                <a:solidFill>
                  <a:schemeClr val="tx1"/>
                </a:solidFill>
                <a:latin typeface="+mn-lt"/>
                <a:ea typeface="+mn-ea"/>
                <a:cs typeface="+mn-cs"/>
              </a:rPr>
              <a:t>to generate a new object instance. At the time of creation, attribute values are</a:t>
            </a:r>
          </a:p>
          <a:p>
            <a:r>
              <a:rPr lang="en-US" sz="1200" kern="1200" baseline="0" dirty="0" smtClean="0">
                <a:solidFill>
                  <a:schemeClr val="tx1"/>
                </a:solidFill>
                <a:latin typeface="+mn-lt"/>
                <a:ea typeface="+mn-ea"/>
                <a:cs typeface="+mn-cs"/>
              </a:rPr>
              <a:t>assigned. Table 4.3 gives a brief definition of each of the object attributes for a</a:t>
            </a:r>
          </a:p>
          <a:p>
            <a:r>
              <a:rPr lang="en-US" sz="1200" kern="1200" baseline="0" dirty="0" smtClean="0">
                <a:solidFill>
                  <a:schemeClr val="tx1"/>
                </a:solidFill>
                <a:latin typeface="+mn-lt"/>
                <a:ea typeface="+mn-ea"/>
                <a:cs typeface="+mn-cs"/>
              </a:rPr>
              <a:t>process object.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98</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A Windows process must contain at least one thread to execute. That thread</a:t>
            </a:r>
          </a:p>
          <a:p>
            <a:r>
              <a:rPr lang="en-US" sz="1200" kern="1200" baseline="0" dirty="0" smtClean="0">
                <a:solidFill>
                  <a:schemeClr val="tx1"/>
                </a:solidFill>
                <a:latin typeface="+mn-lt"/>
                <a:ea typeface="+mn-ea"/>
                <a:cs typeface="+mn-cs"/>
              </a:rPr>
              <a:t>may then create other threads. In a multiprocessor system, multiple threads from</a:t>
            </a:r>
          </a:p>
          <a:p>
            <a:r>
              <a:rPr lang="en-US" sz="1200" kern="1200" baseline="0" dirty="0" smtClean="0">
                <a:solidFill>
                  <a:schemeClr val="tx1"/>
                </a:solidFill>
                <a:latin typeface="+mn-lt"/>
                <a:ea typeface="+mn-ea"/>
                <a:cs typeface="+mn-cs"/>
              </a:rPr>
              <a:t>the same process may execute in parallel. Table 4.4 defines the thread object attributes.</a:t>
            </a:r>
          </a:p>
          <a:p>
            <a:r>
              <a:rPr lang="en-US" sz="1200" kern="1200" baseline="0" dirty="0" smtClean="0">
                <a:solidFill>
                  <a:schemeClr val="tx1"/>
                </a:solidFill>
                <a:latin typeface="+mn-lt"/>
                <a:ea typeface="+mn-ea"/>
                <a:cs typeface="+mn-cs"/>
              </a:rPr>
              <a:t>Note that some of the attributes of a thread resemble those of a process. In</a:t>
            </a:r>
          </a:p>
          <a:p>
            <a:r>
              <a:rPr lang="en-US" sz="1200" kern="1200" baseline="0" dirty="0" smtClean="0">
                <a:solidFill>
                  <a:schemeClr val="tx1"/>
                </a:solidFill>
                <a:latin typeface="+mn-lt"/>
                <a:ea typeface="+mn-ea"/>
                <a:cs typeface="+mn-cs"/>
              </a:rPr>
              <a:t>those cases, the thread attribute value is derived from the process attribute value.</a:t>
            </a:r>
          </a:p>
          <a:p>
            <a:r>
              <a:rPr lang="en-US" sz="1200" kern="1200" baseline="0" dirty="0" smtClean="0">
                <a:solidFill>
                  <a:schemeClr val="tx1"/>
                </a:solidFill>
                <a:latin typeface="+mn-lt"/>
                <a:ea typeface="+mn-ea"/>
                <a:cs typeface="+mn-cs"/>
              </a:rPr>
              <a:t>For example, the thread processor affinity  is the set of processors in a multiprocessor</a:t>
            </a:r>
          </a:p>
          <a:p>
            <a:r>
              <a:rPr lang="en-US" sz="1200" kern="1200" baseline="0" dirty="0" smtClean="0">
                <a:solidFill>
                  <a:schemeClr val="tx1"/>
                </a:solidFill>
                <a:latin typeface="+mn-lt"/>
                <a:ea typeface="+mn-ea"/>
                <a:cs typeface="+mn-cs"/>
              </a:rPr>
              <a:t>system that may execute this thread; this set is equal to or a subset of the process</a:t>
            </a:r>
          </a:p>
          <a:p>
            <a:r>
              <a:rPr lang="en-US" sz="1200" kern="1200" baseline="0" dirty="0" smtClean="0">
                <a:solidFill>
                  <a:schemeClr val="tx1"/>
                </a:solidFill>
                <a:latin typeface="+mn-lt"/>
                <a:ea typeface="+mn-ea"/>
                <a:cs typeface="+mn-cs"/>
              </a:rPr>
              <a:t>processor affinity.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Note that one of the attributes of a thread object is context, which contains the</a:t>
            </a:r>
          </a:p>
          <a:p>
            <a:r>
              <a:rPr lang="en-US" sz="1200" kern="1200" baseline="0" dirty="0" smtClean="0">
                <a:solidFill>
                  <a:schemeClr val="tx1"/>
                </a:solidFill>
                <a:latin typeface="+mn-lt"/>
                <a:ea typeface="+mn-ea"/>
                <a:cs typeface="+mn-cs"/>
              </a:rPr>
              <a:t>values of the processor registers when the thread last ran. This information enables</a:t>
            </a:r>
          </a:p>
          <a:p>
            <a:r>
              <a:rPr lang="en-US" sz="1200" kern="1200" baseline="0" dirty="0" smtClean="0">
                <a:solidFill>
                  <a:schemeClr val="tx1"/>
                </a:solidFill>
                <a:latin typeface="+mn-lt"/>
                <a:ea typeface="+mn-ea"/>
                <a:cs typeface="+mn-cs"/>
              </a:rPr>
              <a:t>threads to be suspended and resumed. Furthermore, it is possible to alter the behavior</a:t>
            </a:r>
          </a:p>
          <a:p>
            <a:r>
              <a:rPr lang="en-US" sz="1200" kern="1200" baseline="0" dirty="0" smtClean="0">
                <a:solidFill>
                  <a:schemeClr val="tx1"/>
                </a:solidFill>
                <a:latin typeface="+mn-lt"/>
                <a:ea typeface="+mn-ea"/>
                <a:cs typeface="+mn-cs"/>
              </a:rPr>
              <a:t>of a thread by altering its context while it is suspended.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5A412CC-97EE-49DD-9A8B-0C3AE89F16C7}" type="datetimeFigureOut">
              <a:rPr lang="en-US"/>
              <a:pPr>
                <a:defRPr/>
              </a:pPr>
              <a:t>16-01-21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858EC8E-1171-46D3-BB9C-E76E2EDA8E3F}"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86B47B0-2ECC-4E1B-B552-DF2EDC1D421D}" type="datetimeFigureOut">
              <a:rPr lang="en-US"/>
              <a:pPr>
                <a:defRPr/>
              </a:pPr>
              <a:t>16-01-21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47609671-C39D-4B40-9BE0-D936833A2F8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3CEC188-96E0-4868-A8FA-49FE779E336A}" type="datetimeFigureOut">
              <a:rPr lang="en-US"/>
              <a:pPr>
                <a:defRPr/>
              </a:pPr>
              <a:t>16-01-21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66307808-BABC-4730-BF31-D5862FFC7FB8}"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fld id="{B8755DAD-523A-4D93-913A-309E85F914FE}" type="datetimeFigureOut">
              <a:rPr lang="en-US" smtClean="0"/>
              <a:pPr>
                <a:defRPr/>
              </a:pPr>
              <a:t>16-01-21</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D0884869-B25C-4578-8BC2-8D4E9232F63C}"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pPr/>
              <a:t>16-01-21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FFF1679-83E0-4571-98D7-4BB535B5F505}" type="slidenum">
              <a:rPr/>
              <a:pPr/>
              <a:t>‹#›</a:t>
            </a:fld>
            <a:endParaRPr/>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F45EF95E-8170-4B8F-9F2B-868618BF1688}" type="datetimeFigureOut">
              <a:rPr lang="en-US" smtClean="0"/>
              <a:pPr>
                <a:defRPr/>
              </a:pPr>
              <a:t>16-01-21</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13FF1C51-8566-4549-A1BC-4215581B4BEE}" type="slidenum">
              <a:rPr lang="en-US" smtClean="0"/>
              <a:pPr>
                <a:defRPr/>
              </a:pPr>
              <a:t>‹#›</a:t>
            </a:fld>
            <a:endParaRPr lang="en-US" dirty="0"/>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335577D5-CE87-409F-B11E-E4AAFA458694}" type="datetimeFigureOut">
              <a:rPr lang="en-US" smtClean="0"/>
              <a:pPr>
                <a:defRPr/>
              </a:pPr>
              <a:t>16-01-21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05B382D0-6287-4D06-8660-66459861A2E9}"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08AB541C-39E2-4ABD-8F26-B054FDDF66A4}" type="datetimeFigureOut">
              <a:rPr lang="en-US" smtClean="0"/>
              <a:pPr>
                <a:defRPr/>
              </a:pPr>
              <a:t>16-01-21</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13C966AC-1F3B-4B3D-973B-B23837B04496}"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C66A413-49FB-4888-9F11-441202D20B06}" type="datetimeFigureOut">
              <a:rPr lang="en-US" smtClean="0"/>
              <a:pPr>
                <a:defRPr/>
              </a:pPr>
              <a:t>16-01-21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F6211F-5278-4B8E-96CF-461F9E543AC9}"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C66A413-49FB-4888-9F11-441202D20B06}" type="datetimeFigureOut">
              <a:rPr lang="en-US" smtClean="0"/>
              <a:pPr>
                <a:defRPr/>
              </a:pPr>
              <a:t>16-01-21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F6211F-5278-4B8E-96CF-461F9E543AC9}"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C66A413-49FB-4888-9F11-441202D20B06}" type="datetimeFigureOut">
              <a:rPr lang="en-US" smtClean="0"/>
              <a:pPr>
                <a:defRPr/>
              </a:pPr>
              <a:t>16-01-21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F6211F-5278-4B8E-96CF-461F9E543AC9}"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F2A8192-F19D-4D3E-A320-9FA6BC4ED825}" type="datetimeFigureOut">
              <a:rPr lang="en-US"/>
              <a:pPr>
                <a:defRPr/>
              </a:pPr>
              <a:t>16-01-21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B218911-2E00-4AF1-A4F5-64BB56B771CA}"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1CEE1D48-728D-4D8C-A393-20E76C4AE54B}" type="datetimeFigureOut">
              <a:rPr lang="en-US" smtClean="0"/>
              <a:pPr>
                <a:defRPr/>
              </a:pPr>
              <a:t>16-01-21</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83341592-6554-482E-89C6-70009B565581}"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9636BC3C-719B-42BE-BB90-45DEAD4A49BF}" type="datetimeFigureOut">
              <a:rPr lang="en-US" smtClean="0"/>
              <a:pPr>
                <a:defRPr/>
              </a:pPr>
              <a:t>16-01-21</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691A038-A212-40E3-97EA-B3C2AAB29878}"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227D828D-3325-4AE7-B947-FD6CE0C77806}" type="datetimeFigureOut">
              <a:rPr lang="en-US" smtClean="0"/>
              <a:pPr>
                <a:defRPr/>
              </a:pPr>
              <a:t>16-01-21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8DFFDD09-5401-43DD-9D21-39E6F6F5F899}"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DA48362F-C984-499B-A5AD-CCC7A2DF7F3D}" type="datetimeFigureOut">
              <a:rPr lang="en-US" smtClean="0"/>
              <a:pPr>
                <a:defRPr/>
              </a:pPr>
              <a:t>16-01-21</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2A50F2F0-C1E0-4407-97E8-C859ED725D26}"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dirty="0" smtClean="0"/>
              <a:t>Click icon to add picture</a:t>
            </a:r>
            <a:endParaRPr dirty="0"/>
          </a:p>
        </p:txBody>
      </p:sp>
    </p:spTree>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90744AA8-12BA-404B-91B1-5792E60D08F7}" type="datetimeFigureOut">
              <a:rPr lang="en-US" smtClean="0"/>
              <a:pPr>
                <a:defRPr/>
              </a:pPr>
              <a:t>16-01-21</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D320D82-ADCE-4DF0-BB8C-D438A455B46F}"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3B68F0ED-C657-4D15-8B18-3D7673C71715}" type="datetimeFigureOut">
              <a:rPr lang="en-US" smtClean="0"/>
              <a:pPr>
                <a:defRPr/>
              </a:pPr>
              <a:t>16-01-21</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DDC7F0D-6920-4708-9B29-4BBAA354F139}"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F2DBC42-8A0F-4C56-87A9-861B12363C09}" type="datetimeFigureOut">
              <a:rPr lang="en-US"/>
              <a:pPr>
                <a:defRPr/>
              </a:pPr>
              <a:t>16-01-21</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6735068-BD0A-4769-B0ED-BC9178C28D4E}"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EF5960E-B2F4-4222-B34F-37B317FCED92}" type="datetimeFigureOut">
              <a:rPr lang="en-US"/>
              <a:pPr>
                <a:defRPr/>
              </a:pPr>
              <a:t>16-01-21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0412D202-9CB7-4AA3-8392-91713E932CE9}"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F43AE6D-F035-42D0-A08C-6AF318ED7ECA}" type="datetimeFigureOut">
              <a:rPr lang="en-US"/>
              <a:pPr>
                <a:defRPr/>
              </a:pPr>
              <a:t>16-01-21</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DFBEC64-3B96-40E2-BB51-2BFA4C732427}"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F9C9054-A1E2-44C3-BDAA-F71D32FF0031}" type="datetimeFigureOut">
              <a:rPr lang="en-US"/>
              <a:pPr>
                <a:defRPr/>
              </a:pPr>
              <a:t>16-01-21</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E86A33BB-380D-4808-B45C-DF9583064DAA}"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6F3D7FD-AC18-441B-93D1-7E1CBC7A088C}" type="datetimeFigureOut">
              <a:rPr lang="en-US"/>
              <a:pPr>
                <a:defRPr/>
              </a:pPr>
              <a:t>16-01-21</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FDC68AA-9F9C-4D36-A856-C77A640380DA}"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C00F255-8746-49B3-8D07-6620A1F1FC32}" type="datetimeFigureOut">
              <a:rPr lang="en-US"/>
              <a:pPr>
                <a:defRPr/>
              </a:pPr>
              <a:t>16-01-21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414CD6E-A0B3-4429-9019-071CBE34D641}"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30D90C3-402D-483E-8AA7-AB60BBE1AC05}" type="datetimeFigureOut">
              <a:rPr lang="en-US"/>
              <a:pPr>
                <a:defRPr/>
              </a:pPr>
              <a:t>16-01-21</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B093133-C805-422B-9705-D56F310862E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60BE7AC0-50A6-4DB1-AE0D-F4A2731C8663}" type="datetimeFigureOut">
              <a:rPr lang="en-US"/>
              <a:pPr>
                <a:defRPr/>
              </a:pPr>
              <a:t>16-01-21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EBEA4FE-042C-4C31-965A-79D3153CB5D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ransition xmlns:p14="http://schemas.microsoft.com/office/powerpoint/2010/main"/>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7C66A413-49FB-4888-9F11-441202D20B06}" type="datetimeFigureOut">
              <a:rPr lang="en-US" smtClean="0"/>
              <a:pPr>
                <a:defRPr/>
              </a:pPr>
              <a:t>16-01-21</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FDF6211F-5278-4B8E-96CF-461F9E543AC9}"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Lst>
  <p:transition xmlns:p14="http://schemas.microsoft.com/office/powerpoint/2010/mai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6.emf"/></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8" Type="http://schemas.openxmlformats.org/officeDocument/2006/relationships/image" Target="../media/image60.wmf"/><Relationship Id="rId9" Type="http://schemas.openxmlformats.org/officeDocument/2006/relationships/image" Target="../media/image82.wmf"/><Relationship Id="rId1" Type="http://schemas.openxmlformats.org/officeDocument/2006/relationships/slideLayout" Target="../slideLayouts/slideLayout2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1.xml"/><Relationship Id="rId3" Type="http://schemas.openxmlformats.org/officeDocument/2006/relationships/image" Target="../media/image83.emf"/></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1" Type="http://schemas.openxmlformats.org/officeDocument/2006/relationships/slideLayout" Target="../slideLayouts/slideLayout2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3.xml"/><Relationship Id="rId3" Type="http://schemas.openxmlformats.org/officeDocument/2006/relationships/image" Target="../media/image84.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4.xml"/><Relationship Id="rId3" Type="http://schemas.openxmlformats.org/officeDocument/2006/relationships/image" Target="../media/image85.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5.xml"/><Relationship Id="rId3" Type="http://schemas.openxmlformats.org/officeDocument/2006/relationships/image" Target="../media/image8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6.xml"/><Relationship Id="rId3" Type="http://schemas.openxmlformats.org/officeDocument/2006/relationships/image" Target="../media/image87.emf"/></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25.xml"/><Relationship Id="rId4" Type="http://schemas.openxmlformats.org/officeDocument/2006/relationships/diagramLayout" Target="../diagrams/layout25.xml"/><Relationship Id="rId5" Type="http://schemas.openxmlformats.org/officeDocument/2006/relationships/diagramQuickStyle" Target="../diagrams/quickStyle25.xml"/><Relationship Id="rId6" Type="http://schemas.openxmlformats.org/officeDocument/2006/relationships/diagramColors" Target="../diagrams/colors25.xml"/><Relationship Id="rId7" Type="http://schemas.microsoft.com/office/2007/relationships/diagramDrawing" Target="../diagrams/drawing25.xml"/><Relationship Id="rId1" Type="http://schemas.openxmlformats.org/officeDocument/2006/relationships/slideLayout" Target="../slideLayouts/slideLayout2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26.xml"/><Relationship Id="rId4" Type="http://schemas.openxmlformats.org/officeDocument/2006/relationships/diagramLayout" Target="../diagrams/layout26.xml"/><Relationship Id="rId5" Type="http://schemas.openxmlformats.org/officeDocument/2006/relationships/diagramQuickStyle" Target="../diagrams/quickStyle26.xml"/><Relationship Id="rId6" Type="http://schemas.openxmlformats.org/officeDocument/2006/relationships/diagramColors" Target="../diagrams/colors26.xml"/><Relationship Id="rId7" Type="http://schemas.microsoft.com/office/2007/relationships/diagramDrawing" Target="../diagrams/drawing26.xml"/><Relationship Id="rId8" Type="http://schemas.openxmlformats.org/officeDocument/2006/relationships/image" Target="../media/image88.wmf"/><Relationship Id="rId1" Type="http://schemas.openxmlformats.org/officeDocument/2006/relationships/slideLayout" Target="../slideLayouts/slideLayout20.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7.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0.xml"/><Relationship Id="rId3" Type="http://schemas.openxmlformats.org/officeDocument/2006/relationships/image" Target="../media/image89.emf"/></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27.xml"/><Relationship Id="rId4" Type="http://schemas.openxmlformats.org/officeDocument/2006/relationships/diagramLayout" Target="../diagrams/layout27.xml"/><Relationship Id="rId5" Type="http://schemas.openxmlformats.org/officeDocument/2006/relationships/diagramQuickStyle" Target="../diagrams/quickStyle27.xml"/><Relationship Id="rId6" Type="http://schemas.openxmlformats.org/officeDocument/2006/relationships/diagramColors" Target="../diagrams/colors27.xml"/><Relationship Id="rId7" Type="http://schemas.microsoft.com/office/2007/relationships/diagramDrawing" Target="../diagrams/drawing27.xml"/><Relationship Id="rId1" Type="http://schemas.openxmlformats.org/officeDocument/2006/relationships/slideLayout" Target="../slideLayouts/slideLayout20.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4.xml"/><Relationship Id="rId3" Type="http://schemas.openxmlformats.org/officeDocument/2006/relationships/image" Target="../media/image90.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5.xml"/><Relationship Id="rId3" Type="http://schemas.openxmlformats.org/officeDocument/2006/relationships/image" Target="../media/image91.emf"/></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28.xml"/><Relationship Id="rId4" Type="http://schemas.openxmlformats.org/officeDocument/2006/relationships/diagramLayout" Target="../diagrams/layout28.xml"/><Relationship Id="rId5" Type="http://schemas.openxmlformats.org/officeDocument/2006/relationships/diagramQuickStyle" Target="../diagrams/quickStyle28.xml"/><Relationship Id="rId6" Type="http://schemas.openxmlformats.org/officeDocument/2006/relationships/diagramColors" Target="../diagrams/colors28.xml"/><Relationship Id="rId7" Type="http://schemas.microsoft.com/office/2007/relationships/diagramDrawing" Target="../diagrams/drawing28.xml"/><Relationship Id="rId1" Type="http://schemas.openxmlformats.org/officeDocument/2006/relationships/slideLayout" Target="../slideLayouts/slideLayout1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7.xml"/><Relationship Id="rId3" Type="http://schemas.openxmlformats.org/officeDocument/2006/relationships/image" Target="../media/image92.wmf"/></Relationships>
</file>

<file path=ppt/slides/_rels/slide118.xml.rels><?xml version="1.0" encoding="UTF-8" standalone="yes"?>
<Relationships xmlns="http://schemas.openxmlformats.org/package/2006/relationships"><Relationship Id="rId3" Type="http://schemas.openxmlformats.org/officeDocument/2006/relationships/image" Target="../media/image93.wmf"/><Relationship Id="rId4" Type="http://schemas.openxmlformats.org/officeDocument/2006/relationships/image" Target="../media/image94.gif"/><Relationship Id="rId1" Type="http://schemas.openxmlformats.org/officeDocument/2006/relationships/slideLayout" Target="../slideLayouts/slideLayout20.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package" Target="../embeddings/Microsoft_Word_Document1.docx"/><Relationship Id="rId5" Type="http://schemas.openxmlformats.org/officeDocument/2006/relationships/image" Target="../media/image19.png"/><Relationship Id="rId1" Type="http://schemas.openxmlformats.org/officeDocument/2006/relationships/vmlDrawing" Target="../drawings/vmlDrawing1.vml"/><Relationship Id="rId2"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wmf"/><Relationship Id="rId4" Type="http://schemas.openxmlformats.org/officeDocument/2006/relationships/image" Target="../media/image22.emf"/><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wmf"/><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3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package" Target="../embeddings/Microsoft_Word_Document2.docx"/><Relationship Id="rId5" Type="http://schemas.openxmlformats.org/officeDocument/2006/relationships/image" Target="../media/image31.png"/><Relationship Id="rId1" Type="http://schemas.openxmlformats.org/officeDocument/2006/relationships/vmlDrawing" Target="../drawings/vmlDrawing2.vml"/><Relationship Id="rId2"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3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3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3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3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1" Type="http://schemas.openxmlformats.org/officeDocument/2006/relationships/diagramColors" Target="../diagrams/colors10.xml"/><Relationship Id="rId12" Type="http://schemas.microsoft.com/office/2007/relationships/diagramDrawing" Target="../diagrams/drawing10.xml"/><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diagramData" Target="../diagrams/data10.xml"/><Relationship Id="rId9" Type="http://schemas.openxmlformats.org/officeDocument/2006/relationships/diagramLayout" Target="../diagrams/layout10.xml"/><Relationship Id="rId10" Type="http://schemas.openxmlformats.org/officeDocument/2006/relationships/diagramQuickStyle" Target="../diagrams/quickStyl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3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38.emf"/></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39.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4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4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wmf"/><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4.emf"/><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4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emf"/><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8.emf"/><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5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52.emf"/></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3.emf"/><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package" Target="../embeddings/Microsoft_Word_Document3.docx"/><Relationship Id="rId5" Type="http://schemas.openxmlformats.org/officeDocument/2006/relationships/image" Target="../media/image54.png"/><Relationship Id="rId6" Type="http://schemas.openxmlformats.org/officeDocument/2006/relationships/image" Target="../media/image1.jpeg"/><Relationship Id="rId1" Type="http://schemas.openxmlformats.org/officeDocument/2006/relationships/vmlDrawing" Target="../drawings/vmlDrawing3.vml"/><Relationship Id="rId2"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image" Target="../media/image55.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image" Target="../media/image56.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 Id="rId3" Type="http://schemas.openxmlformats.org/officeDocument/2006/relationships/image" Target="../media/image57.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6.xml"/><Relationship Id="rId3" Type="http://schemas.openxmlformats.org/officeDocument/2006/relationships/image" Target="../media/image58.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 Id="rId3" Type="http://schemas.openxmlformats.org/officeDocument/2006/relationships/image" Target="../media/image59.wmf"/></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image" Target="../media/image60.wmf"/><Relationship Id="rId1" Type="http://schemas.openxmlformats.org/officeDocument/2006/relationships/slideLayout" Target="../slideLayouts/slideLayout2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 Id="rId3" Type="http://schemas.openxmlformats.org/officeDocument/2006/relationships/image" Target="../media/image61.em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11.wmf"/><Relationship Id="rId9" Type="http://schemas.openxmlformats.org/officeDocument/2006/relationships/image" Target="../media/image12.wmf"/><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 Id="rId3" Type="http://schemas.openxmlformats.org/officeDocument/2006/relationships/image" Target="../media/image62.wmf"/></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8" Type="http://schemas.openxmlformats.org/officeDocument/2006/relationships/image" Target="../media/image63.wmf"/><Relationship Id="rId1" Type="http://schemas.openxmlformats.org/officeDocument/2006/relationships/slideLayout" Target="../slideLayouts/slideLayout2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 Id="rId3" Type="http://schemas.openxmlformats.org/officeDocument/2006/relationships/image" Target="../media/image64.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5.xml"/><Relationship Id="rId3" Type="http://schemas.openxmlformats.org/officeDocument/2006/relationships/image" Target="../media/image65.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2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8.xml"/><Relationship Id="rId3" Type="http://schemas.openxmlformats.org/officeDocument/2006/relationships/image" Target="../media/image6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9.xml"/><Relationship Id="rId3" Type="http://schemas.openxmlformats.org/officeDocument/2006/relationships/image" Target="../media/image67.emf"/></Relationships>
</file>

<file path=ppt/slides/_rels/slide8.x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emf"/><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image" Target="../media/image68.wmf"/><Relationship Id="rId1" Type="http://schemas.openxmlformats.org/officeDocument/2006/relationships/slideLayout" Target="../slideLayouts/slideLayout2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 Id="rId3" Type="http://schemas.openxmlformats.org/officeDocument/2006/relationships/image" Target="../media/image21.wmf"/></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8" Type="http://schemas.openxmlformats.org/officeDocument/2006/relationships/image" Target="../media/image69.wmf"/><Relationship Id="rId1" Type="http://schemas.openxmlformats.org/officeDocument/2006/relationships/slideLayout" Target="../slideLayouts/slideLayout2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 Id="rId3" Type="http://schemas.openxmlformats.org/officeDocument/2006/relationships/image" Target="../media/image7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Relationship Id="rId3" Type="http://schemas.openxmlformats.org/officeDocument/2006/relationships/image" Target="../media/image60.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5.xml"/><Relationship Id="rId3" Type="http://schemas.openxmlformats.org/officeDocument/2006/relationships/image" Target="../media/image71.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6.xml"/><Relationship Id="rId3" Type="http://schemas.openxmlformats.org/officeDocument/2006/relationships/image" Target="../media/image72.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7.xml"/><Relationship Id="rId3" Type="http://schemas.openxmlformats.org/officeDocument/2006/relationships/image" Target="../media/image73.emf"/></Relationships>
</file>

<file path=ppt/slides/_rels/slide88.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emf"/><Relationship Id="rId1" Type="http://schemas.openxmlformats.org/officeDocument/2006/relationships/slideLayout" Target="../slideLayouts/slideLayout2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9.xml"/><Relationship Id="rId3" Type="http://schemas.openxmlformats.org/officeDocument/2006/relationships/image" Target="../media/image7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1.xml"/><Relationship Id="rId3" Type="http://schemas.openxmlformats.org/officeDocument/2006/relationships/image" Target="../media/image77.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8" Type="http://schemas.openxmlformats.org/officeDocument/2006/relationships/image" Target="../media/image78.wmf"/><Relationship Id="rId1" Type="http://schemas.openxmlformats.org/officeDocument/2006/relationships/slideLayout" Target="../slideLayouts/slideLayout2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6.xml"/><Relationship Id="rId3" Type="http://schemas.openxmlformats.org/officeDocument/2006/relationships/image" Target="../media/image79.emf"/></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20.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80.emf"/><Relationship Id="rId1" Type="http://schemas.openxmlformats.org/officeDocument/2006/relationships/slideLayout" Target="../slideLayouts/slideLayout2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9.xml"/><Relationship Id="rId3" Type="http://schemas.openxmlformats.org/officeDocument/2006/relationships/image" Target="../media/image8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pPr eaLnBrk="1" hangingPunct="1"/>
            <a:r>
              <a:rPr lang="en-US" dirty="0" smtClean="0"/>
              <a:t>Chapter 3</a:t>
            </a:r>
            <a:br>
              <a:rPr lang="en-US" dirty="0" smtClean="0"/>
            </a:br>
            <a:r>
              <a:rPr lang="en-US" dirty="0" smtClean="0"/>
              <a:t>Process Description and Control</a:t>
            </a:r>
          </a:p>
        </p:txBody>
      </p:sp>
      <p:sp>
        <p:nvSpPr>
          <p:cNvPr id="6" name="Text Placeholder 5"/>
          <p:cNvSpPr>
            <a:spLocks noGrp="1"/>
          </p:cNvSpPr>
          <p:nvPr>
            <p:ph type="body" idx="1"/>
          </p:nvPr>
        </p:nvSpPr>
        <p:spPr/>
        <p:txBody>
          <a:bodyPr/>
          <a:lstStyle/>
          <a:p>
            <a:r>
              <a:rPr lang="en-US" dirty="0" smtClean="0"/>
              <a:t>Eighth Edition</a:t>
            </a:r>
          </a:p>
          <a:p>
            <a:r>
              <a:rPr lang="en-US" dirty="0" smtClean="0"/>
              <a:t>By William Stallings</a:t>
            </a:r>
          </a:p>
          <a:p>
            <a:endParaRPr lang="en-US" dirty="0"/>
          </a:p>
        </p:txBody>
      </p:sp>
      <p:sp>
        <p:nvSpPr>
          <p:cNvPr id="7" name="TextBox 6"/>
          <p:cNvSpPr txBox="1"/>
          <p:nvPr/>
        </p:nvSpPr>
        <p:spPr>
          <a:xfrm>
            <a:off x="457200" y="1676400"/>
            <a:ext cx="2209800" cy="2886944"/>
          </a:xfrm>
          <a:prstGeom prst="rect">
            <a:avLst/>
          </a:prstGeom>
          <a:noFill/>
        </p:spPr>
        <p:txBody>
          <a:bodyPr wrap="square" rtlCol="0">
            <a:spAutoFit/>
          </a:bodyPr>
          <a:lstStyle/>
          <a:p>
            <a:pPr algn="ctr" fontAlgn="auto">
              <a:spcBef>
                <a:spcPct val="20000"/>
              </a:spcBef>
              <a:spcAft>
                <a:spcPts val="0"/>
              </a:spcAft>
              <a:defRPr/>
            </a:pPr>
            <a:r>
              <a:rPr lang="en-US" sz="3200" i="1" dirty="0" smtClean="0">
                <a:solidFill>
                  <a:schemeClr val="bg2">
                    <a:lumMod val="25000"/>
                  </a:schemeClr>
                </a:solidFill>
                <a:latin typeface="+mn-lt"/>
              </a:rPr>
              <a:t>Operating Systems:</a:t>
            </a:r>
            <a:br>
              <a:rPr lang="en-US" sz="3200" i="1" dirty="0" smtClean="0">
                <a:solidFill>
                  <a:schemeClr val="bg2">
                    <a:lumMod val="25000"/>
                  </a:schemeClr>
                </a:solidFill>
                <a:latin typeface="+mn-lt"/>
              </a:rPr>
            </a:br>
            <a:r>
              <a:rPr lang="en-US" sz="3200" i="1" dirty="0" smtClean="0">
                <a:solidFill>
                  <a:schemeClr val="bg2">
                    <a:lumMod val="25000"/>
                  </a:schemeClr>
                </a:solidFill>
                <a:latin typeface="+mn-lt"/>
              </a:rPr>
              <a:t>Internals and Design Principles</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43200" y="838200"/>
            <a:ext cx="3949700" cy="55849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1"/>
            <a:ext cx="7824788" cy="1143000"/>
          </a:xfrm>
        </p:spPr>
        <p:txBody>
          <a:bodyPr/>
          <a:lstStyle/>
          <a:p>
            <a:r>
              <a:rPr lang="en-US" b="1" dirty="0" smtClean="0">
                <a:solidFill>
                  <a:schemeClr val="accent6">
                    <a:lumMod val="75000"/>
                  </a:schemeClr>
                </a:solidFill>
              </a:rPr>
              <a:t>Multithreaded Process</a:t>
            </a:r>
            <a:endParaRPr lang="en-US" b="1" dirty="0">
              <a:solidFill>
                <a:schemeClr val="accent6">
                  <a:lumMod val="75000"/>
                </a:schemeClr>
              </a:solidFill>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4257247889"/>
              </p:ext>
            </p:extLst>
          </p:nvPr>
        </p:nvGraphicFramePr>
        <p:xfrm>
          <a:off x="1143000" y="2133600"/>
          <a:ext cx="7315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rot="633825">
            <a:off x="6248400" y="3581400"/>
            <a:ext cx="1078630" cy="1016000"/>
          </a:xfrm>
          <a:prstGeom prst="rect">
            <a:avLst/>
          </a:prstGeom>
        </p:spPr>
      </p:pic>
      <p:pic>
        <p:nvPicPr>
          <p:cNvPr id="6" name="Picture 5"/>
          <p:cNvPicPr>
            <a:picLocks noChangeAspect="1"/>
          </p:cNvPicPr>
          <p:nvPr/>
        </p:nvPicPr>
        <p:blipFill>
          <a:blip r:embed="rId9"/>
          <a:stretch>
            <a:fillRect/>
          </a:stretch>
        </p:blipFill>
        <p:spPr>
          <a:xfrm rot="20945615">
            <a:off x="911088" y="2400341"/>
            <a:ext cx="1371600" cy="1706880"/>
          </a:xfrm>
          <a:prstGeom prst="rect">
            <a:avLst/>
          </a:prstGeom>
        </p:spPr>
      </p:pic>
    </p:spTree>
    <p:extLst>
      <p:ext uri="{BB962C8B-B14F-4D97-AF65-F5344CB8AC3E}">
        <p14:creationId xmlns:p14="http://schemas.microsoft.com/office/powerpoint/2010/main" val="23544118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1.pdf"/>
          <p:cNvPicPr>
            <a:picLocks noChangeAspect="1"/>
          </p:cNvPicPr>
          <p:nvPr/>
        </p:nvPicPr>
        <p:blipFill>
          <a:blip r:embed="rId3"/>
          <a:srcRect l="8182" t="15294" r="9091" b="7059"/>
          <a:stretch>
            <a:fillRect/>
          </a:stretch>
        </p:blipFill>
        <p:spPr>
          <a:xfrm>
            <a:off x="465042" y="651469"/>
            <a:ext cx="8145558" cy="5907665"/>
          </a:xfrm>
          <a:prstGeom prst="rect">
            <a:avLst/>
          </a:prstGeom>
        </p:spPr>
      </p:pic>
    </p:spTree>
    <p:extLst>
      <p:ext uri="{BB962C8B-B14F-4D97-AF65-F5344CB8AC3E}">
        <p14:creationId xmlns:p14="http://schemas.microsoft.com/office/powerpoint/2010/main" val="28603393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p:transition>
        <p:cut/>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228600"/>
            <a:ext cx="8229600" cy="1600200"/>
          </a:xfrm>
        </p:spPr>
        <p:txBody>
          <a:bodyPr/>
          <a:lstStyle/>
          <a:p>
            <a:pPr algn="ctr"/>
            <a:r>
              <a:rPr lang="en-NZ" b="1" dirty="0" smtClean="0">
                <a:solidFill>
                  <a:schemeClr val="accent6">
                    <a:lumMod val="50000"/>
                  </a:schemeClr>
                </a:solidFill>
              </a:rPr>
              <a:t>Solaris Process</a:t>
            </a:r>
            <a:endParaRPr lang="en-NZ" b="1" dirty="0">
              <a:solidFill>
                <a:schemeClr val="accent6">
                  <a:lumMod val="50000"/>
                </a:schemeClr>
              </a:solidFill>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3628907585"/>
              </p:ext>
            </p:extLst>
          </p:nvPr>
        </p:nvGraphicFramePr>
        <p:xfrm>
          <a:off x="533400" y="2209800"/>
          <a:ext cx="80772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685800" y="1447800"/>
            <a:ext cx="7162800" cy="492443"/>
          </a:xfrm>
          <a:prstGeom prst="rect">
            <a:avLst/>
          </a:prstGeom>
          <a:noFill/>
        </p:spPr>
        <p:txBody>
          <a:bodyPr wrap="square" rtlCol="0">
            <a:spAutoFit/>
          </a:bodyPr>
          <a:lstStyle/>
          <a:p>
            <a:pPr>
              <a:buFont typeface="Wingdings" charset="2"/>
              <a:buChar char="✽"/>
            </a:pPr>
            <a:r>
              <a:rPr lang="en-NZ" sz="2600" dirty="0" smtClean="0">
                <a:latin typeface="+mn-lt"/>
              </a:rPr>
              <a:t>makes use of four thread-related concepts</a:t>
            </a:r>
            <a:r>
              <a:rPr lang="en-NZ" sz="2200" dirty="0" smtClean="0"/>
              <a:t>:</a:t>
            </a:r>
          </a:p>
        </p:txBody>
      </p:sp>
    </p:spTree>
    <p:extLst>
      <p:ext uri="{BB962C8B-B14F-4D97-AF65-F5344CB8AC3E}">
        <p14:creationId xmlns:p14="http://schemas.microsoft.com/office/powerpoint/2010/main" val="14790403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2.pdf"/>
          <p:cNvPicPr>
            <a:picLocks noChangeAspect="1"/>
          </p:cNvPicPr>
          <p:nvPr/>
        </p:nvPicPr>
        <p:blipFill>
          <a:blip r:embed="rId3"/>
          <a:srcRect t="20000" b="20909"/>
          <a:stretch>
            <a:fillRect/>
          </a:stretch>
        </p:blipFill>
        <p:spPr>
          <a:xfrm>
            <a:off x="445773" y="484273"/>
            <a:ext cx="8164827" cy="6243739"/>
          </a:xfrm>
          <a:prstGeom prst="rect">
            <a:avLst/>
          </a:prstGeom>
        </p:spPr>
      </p:pic>
    </p:spTree>
    <p:extLst>
      <p:ext uri="{BB962C8B-B14F-4D97-AF65-F5344CB8AC3E}">
        <p14:creationId xmlns:p14="http://schemas.microsoft.com/office/powerpoint/2010/main" val="32426367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p:transition spd="slow">
        <p:split orient="vert"/>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3.pdf"/>
          <p:cNvPicPr>
            <a:picLocks noChangeAspect="1"/>
          </p:cNvPicPr>
          <p:nvPr/>
        </p:nvPicPr>
        <p:blipFill>
          <a:blip r:embed="rId3"/>
          <a:srcRect l="11818" t="7059" r="10000" b="10588"/>
          <a:stretch>
            <a:fillRect/>
          </a:stretch>
        </p:blipFill>
        <p:spPr>
          <a:xfrm>
            <a:off x="838200" y="533400"/>
            <a:ext cx="7456383" cy="6069046"/>
          </a:xfrm>
          <a:prstGeom prst="rect">
            <a:avLst/>
          </a:prstGeom>
        </p:spPr>
      </p:pic>
    </p:spTree>
    <p:extLst>
      <p:ext uri="{BB962C8B-B14F-4D97-AF65-F5344CB8AC3E}">
        <p14:creationId xmlns:p14="http://schemas.microsoft.com/office/powerpoint/2010/main" val="286668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96348"/>
          </a:xfrm>
        </p:spPr>
        <p:txBody>
          <a:bodyPr/>
          <a:lstStyle/>
          <a:p>
            <a:pPr algn="l"/>
            <a:r>
              <a:rPr lang="en-US" sz="4000" b="1" dirty="0" smtClean="0">
                <a:solidFill>
                  <a:schemeClr val="accent6">
                    <a:lumMod val="50000"/>
                  </a:schemeClr>
                </a:solidFill>
              </a:rPr>
              <a:t>A Lightweight Process (LWP) Data Structure Includes:</a:t>
            </a:r>
            <a:endParaRPr lang="en-US" sz="4000" b="1" dirty="0">
              <a:solidFill>
                <a:schemeClr val="accent6">
                  <a:lumMod val="50000"/>
                </a:schemeClr>
              </a:solidFill>
            </a:endParaRPr>
          </a:p>
        </p:txBody>
      </p:sp>
      <p:sp>
        <p:nvSpPr>
          <p:cNvPr id="3" name="Content Placeholder 2"/>
          <p:cNvSpPr>
            <a:spLocks noGrp="1"/>
          </p:cNvSpPr>
          <p:nvPr>
            <p:ph idx="4294967295"/>
          </p:nvPr>
        </p:nvSpPr>
        <p:spPr>
          <a:xfrm>
            <a:off x="914400" y="2286000"/>
            <a:ext cx="8229600" cy="4953000"/>
          </a:xfrm>
        </p:spPr>
        <p:txBody>
          <a:bodyPr/>
          <a:lstStyle/>
          <a:p>
            <a:r>
              <a:rPr lang="en-NZ" dirty="0" smtClean="0"/>
              <a:t>An LWP identifier</a:t>
            </a:r>
          </a:p>
          <a:p>
            <a:r>
              <a:rPr lang="en-NZ" dirty="0" smtClean="0"/>
              <a:t>The priority of this LWP </a:t>
            </a:r>
          </a:p>
          <a:p>
            <a:r>
              <a:rPr lang="en-NZ" dirty="0" smtClean="0"/>
              <a:t> A signal mask </a:t>
            </a:r>
          </a:p>
          <a:p>
            <a:r>
              <a:rPr lang="en-NZ" dirty="0" smtClean="0"/>
              <a:t>Saved values of user-level registers </a:t>
            </a:r>
          </a:p>
          <a:p>
            <a:r>
              <a:rPr lang="en-NZ" dirty="0" smtClean="0"/>
              <a:t>The kernel stack for this LWP</a:t>
            </a:r>
          </a:p>
          <a:p>
            <a:r>
              <a:rPr lang="en-NZ" dirty="0" smtClean="0"/>
              <a:t>Resource usage and profiling data</a:t>
            </a:r>
          </a:p>
          <a:p>
            <a:r>
              <a:rPr lang="en-NZ" dirty="0" smtClean="0"/>
              <a:t>Pointer to the corresponding kernel thread</a:t>
            </a:r>
          </a:p>
          <a:p>
            <a:r>
              <a:rPr lang="en-NZ" dirty="0" smtClean="0"/>
              <a:t>Pointer to the process structure</a:t>
            </a:r>
            <a:endParaRPr lang="en-US" dirty="0"/>
          </a:p>
        </p:txBody>
      </p:sp>
      <p:pic>
        <p:nvPicPr>
          <p:cNvPr id="9" name="Picture 8"/>
          <p:cNvPicPr>
            <a:picLocks noChangeAspect="1"/>
          </p:cNvPicPr>
          <p:nvPr/>
        </p:nvPicPr>
        <p:blipFill>
          <a:blip r:embed="rId3"/>
          <a:stretch>
            <a:fillRect/>
          </a:stretch>
        </p:blipFill>
        <p:spPr>
          <a:xfrm>
            <a:off x="6248400" y="2667000"/>
            <a:ext cx="2285714" cy="2285714"/>
          </a:xfrm>
          <a:prstGeom prst="rect">
            <a:avLst/>
          </a:prstGeom>
        </p:spPr>
      </p:pic>
    </p:spTree>
    <p:extLst>
      <p:ext uri="{BB962C8B-B14F-4D97-AF65-F5344CB8AC3E}">
        <p14:creationId xmlns:p14="http://schemas.microsoft.com/office/powerpoint/2010/main" val="24150777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4.pdf"/>
          <p:cNvPicPr>
            <a:picLocks noChangeAspect="1"/>
          </p:cNvPicPr>
          <p:nvPr/>
        </p:nvPicPr>
        <p:blipFill>
          <a:blip r:embed="rId3"/>
          <a:srcRect t="24545" b="12727"/>
          <a:stretch>
            <a:fillRect/>
          </a:stretch>
        </p:blipFill>
        <p:spPr>
          <a:xfrm>
            <a:off x="685800" y="425057"/>
            <a:ext cx="7924800" cy="6432943"/>
          </a:xfrm>
          <a:prstGeom prst="rect">
            <a:avLst/>
          </a:prstGeom>
        </p:spPr>
      </p:pic>
    </p:spTree>
    <p:extLst>
      <p:ext uri="{BB962C8B-B14F-4D97-AF65-F5344CB8AC3E}">
        <p14:creationId xmlns:p14="http://schemas.microsoft.com/office/powerpoint/2010/main" val="185877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58200" cy="1323041"/>
          </a:xfrm>
        </p:spPr>
        <p:txBody>
          <a:bodyPr/>
          <a:lstStyle/>
          <a:p>
            <a:pPr algn="ctr"/>
            <a:r>
              <a:rPr lang="en-US" b="1" dirty="0" smtClean="0">
                <a:solidFill>
                  <a:schemeClr val="accent1">
                    <a:lumMod val="75000"/>
                  </a:schemeClr>
                </a:solidFill>
              </a:rPr>
              <a:t>Interrupts as Threads</a:t>
            </a:r>
            <a:endParaRPr lang="en-US" b="1" dirty="0">
              <a:solidFill>
                <a:schemeClr val="accent1">
                  <a:lumMod val="75000"/>
                </a:schemeClr>
              </a:solidFill>
            </a:endParaRPr>
          </a:p>
        </p:txBody>
      </p:sp>
      <p:sp>
        <p:nvSpPr>
          <p:cNvPr id="3" name="Content Placeholder 2"/>
          <p:cNvSpPr>
            <a:spLocks noGrp="1"/>
          </p:cNvSpPr>
          <p:nvPr>
            <p:ph idx="4294967295"/>
          </p:nvPr>
        </p:nvSpPr>
        <p:spPr>
          <a:xfrm>
            <a:off x="533400" y="1143000"/>
            <a:ext cx="8229600" cy="4953000"/>
          </a:xfrm>
        </p:spPr>
        <p:txBody>
          <a:bodyPr/>
          <a:lstStyle/>
          <a:p>
            <a:endParaRPr lang="en-US" dirty="0" smtClean="0"/>
          </a:p>
          <a:p>
            <a:endParaRPr lang="en-US" dirty="0" smtClean="0"/>
          </a:p>
          <a:p>
            <a:pPr>
              <a:buSzPct val="110000"/>
              <a:buFont typeface="Wingdings" charset="2"/>
              <a:buChar char="§"/>
            </a:pPr>
            <a:r>
              <a:rPr lang="en-US" sz="2800" dirty="0" smtClean="0"/>
              <a:t>Most operating systems contain two fundamental forms of concurrent activity:</a:t>
            </a:r>
          </a:p>
        </p:txBody>
      </p:sp>
      <p:graphicFrame>
        <p:nvGraphicFramePr>
          <p:cNvPr id="4" name="Diagram 3"/>
          <p:cNvGraphicFramePr/>
          <p:nvPr>
            <p:extLst>
              <p:ext uri="{D42A27DB-BD31-4B8C-83A1-F6EECF244321}">
                <p14:modId xmlns:p14="http://schemas.microsoft.com/office/powerpoint/2010/main" val="189568757"/>
              </p:ext>
            </p:extLst>
          </p:nvPr>
        </p:nvGraphicFramePr>
        <p:xfrm>
          <a:off x="381000" y="3276600"/>
          <a:ext cx="8305800"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135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053388" cy="1524000"/>
          </a:xfrm>
        </p:spPr>
        <p:txBody>
          <a:bodyPr/>
          <a:lstStyle/>
          <a:p>
            <a:pPr algn="l"/>
            <a:r>
              <a:rPr lang="en-US" b="1" dirty="0" smtClean="0">
                <a:solidFill>
                  <a:schemeClr val="accent6">
                    <a:lumMod val="75000"/>
                  </a:schemeClr>
                </a:solidFill>
              </a:rPr>
              <a:t>Solaris Solution</a:t>
            </a:r>
            <a:endParaRPr lang="en-US" b="1" dirty="0">
              <a:solidFill>
                <a:schemeClr val="accent6">
                  <a:lumMod val="75000"/>
                </a:schemeClr>
              </a:solidFill>
            </a:endParaRPr>
          </a:p>
        </p:txBody>
      </p:sp>
      <p:sp>
        <p:nvSpPr>
          <p:cNvPr id="3" name="Content Placeholder 2"/>
          <p:cNvSpPr>
            <a:spLocks noGrp="1"/>
          </p:cNvSpPr>
          <p:nvPr>
            <p:ph idx="4294967295"/>
          </p:nvPr>
        </p:nvSpPr>
        <p:spPr>
          <a:xfrm>
            <a:off x="838200" y="2362200"/>
            <a:ext cx="7620000" cy="3840163"/>
          </a:xfrm>
        </p:spPr>
        <p:txBody>
          <a:bodyPr>
            <a:noAutofit/>
          </a:bodyPr>
          <a:lstStyle/>
          <a:p>
            <a:pPr>
              <a:buSzPct val="150000"/>
              <a:buFont typeface="Wingdings" charset="2"/>
              <a:buChar char="§"/>
            </a:pPr>
            <a:r>
              <a:rPr lang="en-US" sz="2800" dirty="0" smtClean="0"/>
              <a:t>Solaris employs a set of kernel threads to handle interrupts</a:t>
            </a:r>
          </a:p>
          <a:p>
            <a:pPr lvl="2"/>
            <a:r>
              <a:rPr lang="en-US" sz="2400" dirty="0" smtClean="0"/>
              <a:t>an interrupt thread has its own identifier, priority, context, and stack</a:t>
            </a:r>
          </a:p>
          <a:p>
            <a:pPr lvl="2"/>
            <a:r>
              <a:rPr lang="en-US" sz="2400" dirty="0" smtClean="0"/>
              <a:t>the kernel controls access to data structures and synchronizes among interrupt threads using mutual exclusion primitives</a:t>
            </a:r>
          </a:p>
          <a:p>
            <a:pPr lvl="2"/>
            <a:r>
              <a:rPr lang="en-US" sz="2400" dirty="0" smtClean="0"/>
              <a:t>interrupt threads are assigned higher priorities than all other types of kernel threads</a:t>
            </a:r>
            <a:endParaRPr lang="en-US" sz="2400" dirty="0"/>
          </a:p>
        </p:txBody>
      </p:sp>
    </p:spTree>
    <p:extLst>
      <p:ext uri="{BB962C8B-B14F-4D97-AF65-F5344CB8AC3E}">
        <p14:creationId xmlns:p14="http://schemas.microsoft.com/office/powerpoint/2010/main" val="546923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824788" cy="1447800"/>
          </a:xfrm>
        </p:spPr>
        <p:txBody>
          <a:bodyPr/>
          <a:lstStyle/>
          <a:p>
            <a:pPr algn="ctr"/>
            <a:r>
              <a:rPr lang="en-US" b="1" dirty="0" smtClean="0">
                <a:solidFill>
                  <a:schemeClr val="accent6">
                    <a:lumMod val="75000"/>
                  </a:schemeClr>
                </a:solidFill>
              </a:rPr>
              <a:t>Linux Tasks</a:t>
            </a:r>
            <a:endParaRPr lang="en-US" b="1" dirty="0">
              <a:solidFill>
                <a:schemeClr val="accent6">
                  <a:lumMod val="75000"/>
                </a:schemeClr>
              </a:solidFill>
            </a:endParaRPr>
          </a:p>
        </p:txBody>
      </p:sp>
      <p:graphicFrame>
        <p:nvGraphicFramePr>
          <p:cNvPr id="5" name="Content Placeholder 4"/>
          <p:cNvGraphicFramePr>
            <a:graphicFrameLocks noGrp="1"/>
          </p:cNvGraphicFramePr>
          <p:nvPr>
            <p:ph idx="4294967295"/>
          </p:nvPr>
        </p:nvGraphicFramePr>
        <p:xfrm>
          <a:off x="304800" y="2057400"/>
          <a:ext cx="8534400"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3733800" y="3733800"/>
            <a:ext cx="1765300" cy="1638300"/>
          </a:xfrm>
          <a:prstGeom prst="rect">
            <a:avLst/>
          </a:prstGeom>
        </p:spPr>
      </p:pic>
    </p:spTree>
    <p:extLst>
      <p:ext uri="{BB962C8B-B14F-4D97-AF65-F5344CB8AC3E}">
        <p14:creationId xmlns:p14="http://schemas.microsoft.com/office/powerpoint/2010/main" val="22902028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58813" y="456253"/>
            <a:ext cx="7824788" cy="1143948"/>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Two-State Process Model</a:t>
            </a:r>
          </a:p>
        </p:txBody>
      </p:sp>
      <p:pic>
        <p:nvPicPr>
          <p:cNvPr id="5" name="Picture 4" descr="f5.pdf"/>
          <p:cNvPicPr>
            <a:picLocks noChangeAspect="1"/>
          </p:cNvPicPr>
          <p:nvPr/>
        </p:nvPicPr>
        <p:blipFill>
          <a:blip r:embed="rId3"/>
          <a:srcRect l="14545" t="5882" r="15455" b="57647"/>
          <a:stretch>
            <a:fillRect/>
          </a:stretch>
        </p:blipFill>
        <p:spPr>
          <a:xfrm>
            <a:off x="346605" y="2667000"/>
            <a:ext cx="8797395" cy="3541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5.pdf"/>
          <p:cNvPicPr>
            <a:picLocks noChangeAspect="1"/>
          </p:cNvPicPr>
          <p:nvPr/>
        </p:nvPicPr>
        <p:blipFill>
          <a:blip r:embed="rId3"/>
          <a:srcRect l="14545" t="5882" r="3636" b="9412"/>
          <a:stretch>
            <a:fillRect/>
          </a:stretch>
        </p:blipFill>
        <p:spPr>
          <a:xfrm>
            <a:off x="762000" y="457200"/>
            <a:ext cx="7696084" cy="6156907"/>
          </a:xfrm>
          <a:prstGeom prst="rect">
            <a:avLst/>
          </a:prstGeom>
        </p:spPr>
      </p:pic>
    </p:spTree>
    <p:extLst>
      <p:ext uri="{BB962C8B-B14F-4D97-AF65-F5344CB8AC3E}">
        <p14:creationId xmlns:p14="http://schemas.microsoft.com/office/powerpoint/2010/main" val="55534588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smtClean="0">
                <a:solidFill>
                  <a:schemeClr val="accent6">
                    <a:lumMod val="75000"/>
                  </a:schemeClr>
                </a:solidFill>
              </a:rPr>
              <a:t>Linux Threads</a:t>
            </a:r>
            <a:endParaRPr lang="en-US" b="1" dirty="0">
              <a:solidFill>
                <a:schemeClr val="accent6">
                  <a:lumMod val="75000"/>
                </a:schemeClr>
              </a:solidFill>
            </a:endParaRPr>
          </a:p>
        </p:txBody>
      </p:sp>
      <p:graphicFrame>
        <p:nvGraphicFramePr>
          <p:cNvPr id="4" name="Content Placeholder 3"/>
          <p:cNvGraphicFramePr>
            <a:graphicFrameLocks noGrp="1"/>
          </p:cNvGraphicFramePr>
          <p:nvPr>
            <p:ph idx="4294967295"/>
          </p:nvPr>
        </p:nvGraphicFramePr>
        <p:xfrm>
          <a:off x="838200" y="2209800"/>
          <a:ext cx="75438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65936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lumMod val="75000"/>
                  </a:schemeClr>
                </a:solidFill>
              </a:rPr>
              <a:t>Linux Namespaces</a:t>
            </a:r>
            <a:endParaRPr lang="en-US" b="1" dirty="0">
              <a:solidFill>
                <a:schemeClr val="accent6">
                  <a:lumMod val="75000"/>
                </a:schemeClr>
              </a:solidFill>
            </a:endParaRPr>
          </a:p>
        </p:txBody>
      </p:sp>
      <p:sp>
        <p:nvSpPr>
          <p:cNvPr id="3" name="Content Placeholder 2"/>
          <p:cNvSpPr>
            <a:spLocks noGrp="1"/>
          </p:cNvSpPr>
          <p:nvPr>
            <p:ph sz="half" idx="1"/>
          </p:nvPr>
        </p:nvSpPr>
        <p:spPr>
          <a:xfrm>
            <a:off x="609600" y="2209800"/>
            <a:ext cx="7924800" cy="4495800"/>
          </a:xfrm>
        </p:spPr>
        <p:txBody>
          <a:bodyPr>
            <a:normAutofit fontScale="62500" lnSpcReduction="20000"/>
          </a:bodyPr>
          <a:lstStyle/>
          <a:p>
            <a:r>
              <a:rPr lang="en-US" sz="3027" dirty="0" smtClean="0"/>
              <a:t>A namespace enables a process to have a different view of the system than other processes that have other associated namespaces</a:t>
            </a:r>
          </a:p>
          <a:p>
            <a:r>
              <a:rPr lang="en-US" sz="3027" dirty="0" smtClean="0"/>
              <a:t>One of the overall goals is to support the implementation of control groups, </a:t>
            </a:r>
            <a:r>
              <a:rPr lang="en-US" sz="3027" dirty="0" err="1" smtClean="0"/>
              <a:t>cgroups</a:t>
            </a:r>
            <a:r>
              <a:rPr lang="en-US" sz="3027" dirty="0" smtClean="0"/>
              <a:t>), a tool for lightweight virtualization that provides a process or group of processes with the illusion that they are the only processes on the system</a:t>
            </a:r>
          </a:p>
          <a:p>
            <a:r>
              <a:rPr lang="en-US" sz="3000" dirty="0" smtClean="0"/>
              <a:t>There are currently six namespaces in Linux</a:t>
            </a:r>
          </a:p>
          <a:p>
            <a:pPr lvl="2"/>
            <a:r>
              <a:rPr lang="en-US" sz="3429" dirty="0" err="1" smtClean="0"/>
              <a:t>mnt</a:t>
            </a:r>
            <a:endParaRPr lang="en-US" sz="3429" dirty="0" smtClean="0"/>
          </a:p>
          <a:p>
            <a:pPr lvl="2"/>
            <a:r>
              <a:rPr lang="en-US" sz="3429" dirty="0" err="1" smtClean="0"/>
              <a:t>pid</a:t>
            </a:r>
            <a:endParaRPr lang="en-US" sz="3429" dirty="0" smtClean="0"/>
          </a:p>
          <a:p>
            <a:pPr lvl="2"/>
            <a:r>
              <a:rPr lang="en-US" sz="3429" dirty="0" smtClean="0"/>
              <a:t>net</a:t>
            </a:r>
          </a:p>
          <a:p>
            <a:pPr lvl="2"/>
            <a:r>
              <a:rPr lang="en-US" sz="3429" dirty="0" err="1" smtClean="0"/>
              <a:t>ipc</a:t>
            </a:r>
            <a:endParaRPr lang="en-US" sz="3429" dirty="0" smtClean="0"/>
          </a:p>
          <a:p>
            <a:pPr lvl="2"/>
            <a:r>
              <a:rPr lang="en-US" sz="3429" dirty="0" err="1" smtClean="0"/>
              <a:t>uts</a:t>
            </a:r>
            <a:endParaRPr lang="en-US" sz="3429" dirty="0" smtClean="0"/>
          </a:p>
          <a:p>
            <a:pPr lvl="2"/>
            <a:r>
              <a:rPr lang="en-US" sz="3429" dirty="0" smtClean="0"/>
              <a:t>user</a:t>
            </a:r>
          </a:p>
          <a:p>
            <a:endParaRPr lang="en-US" dirty="0"/>
          </a:p>
        </p:txBody>
      </p:sp>
    </p:spTree>
    <p:extLst>
      <p:ext uri="{BB962C8B-B14F-4D97-AF65-F5344CB8AC3E}">
        <p14:creationId xmlns:p14="http://schemas.microsoft.com/office/powerpoint/2010/main" val="662535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400" b="1" dirty="0" smtClean="0">
                <a:solidFill>
                  <a:schemeClr val="accent1">
                    <a:lumMod val="75000"/>
                  </a:schemeClr>
                </a:solidFill>
              </a:rPr>
              <a:t>Android Process and </a:t>
            </a:r>
            <a:br>
              <a:rPr lang="en-US" sz="4400" b="1" dirty="0" smtClean="0">
                <a:solidFill>
                  <a:schemeClr val="accent1">
                    <a:lumMod val="75000"/>
                  </a:schemeClr>
                </a:solidFill>
              </a:rPr>
            </a:br>
            <a:r>
              <a:rPr lang="en-US" sz="4400" b="1" dirty="0" smtClean="0">
                <a:solidFill>
                  <a:schemeClr val="accent1">
                    <a:lumMod val="75000"/>
                  </a:schemeClr>
                </a:solidFill>
              </a:rPr>
              <a:t>Thread Management</a:t>
            </a:r>
            <a:endParaRPr lang="en-US" sz="4400" b="1" dirty="0">
              <a:solidFill>
                <a:schemeClr val="accent1">
                  <a:lumMod val="75000"/>
                </a:schemeClr>
              </a:solidFill>
            </a:endParaRPr>
          </a:p>
        </p:txBody>
      </p:sp>
      <p:sp>
        <p:nvSpPr>
          <p:cNvPr id="3" name="Content Placeholder 2"/>
          <p:cNvSpPr>
            <a:spLocks noGrp="1"/>
          </p:cNvSpPr>
          <p:nvPr>
            <p:ph sz="half" idx="1"/>
          </p:nvPr>
        </p:nvSpPr>
        <p:spPr>
          <a:xfrm>
            <a:off x="654050" y="2286000"/>
            <a:ext cx="7848600" cy="4343400"/>
          </a:xfrm>
        </p:spPr>
        <p:txBody>
          <a:bodyPr>
            <a:normAutofit fontScale="77500" lnSpcReduction="20000"/>
          </a:bodyPr>
          <a:lstStyle/>
          <a:p>
            <a:r>
              <a:rPr lang="en-US" sz="2800" dirty="0" smtClean="0"/>
              <a:t>An Android application is the software that implements an app</a:t>
            </a:r>
          </a:p>
          <a:p>
            <a:r>
              <a:rPr lang="en-US" sz="2800" dirty="0" smtClean="0"/>
              <a:t>Each Android application consists of one or more instance of one or more of four types of application components</a:t>
            </a:r>
          </a:p>
          <a:p>
            <a:r>
              <a:rPr lang="en-US" sz="2800" dirty="0" smtClean="0"/>
              <a:t>Each component performs a distinct role in the overall application and even by other applications</a:t>
            </a:r>
          </a:p>
          <a:p>
            <a:r>
              <a:rPr lang="en-US" sz="2800" dirty="0" smtClean="0"/>
              <a:t>Four types of components:</a:t>
            </a:r>
          </a:p>
          <a:p>
            <a:pPr lvl="2"/>
            <a:r>
              <a:rPr lang="en-US" sz="2323" dirty="0" smtClean="0"/>
              <a:t>Activities </a:t>
            </a:r>
          </a:p>
          <a:p>
            <a:pPr lvl="2"/>
            <a:r>
              <a:rPr lang="en-US" sz="2323" dirty="0" smtClean="0"/>
              <a:t>Services</a:t>
            </a:r>
          </a:p>
          <a:p>
            <a:pPr lvl="2"/>
            <a:r>
              <a:rPr lang="en-US" sz="2323" dirty="0" smtClean="0"/>
              <a:t>Content providers</a:t>
            </a:r>
          </a:p>
          <a:p>
            <a:pPr lvl="2"/>
            <a:r>
              <a:rPr lang="en-US" sz="2323" dirty="0" smtClean="0"/>
              <a:t>Broadcast receivers</a:t>
            </a:r>
          </a:p>
          <a:p>
            <a:pPr lvl="2"/>
            <a:endParaRPr lang="en-US" dirty="0"/>
          </a:p>
        </p:txBody>
      </p:sp>
    </p:spTree>
    <p:extLst>
      <p:ext uri="{BB962C8B-B14F-4D97-AF65-F5344CB8AC3E}">
        <p14:creationId xmlns:p14="http://schemas.microsoft.com/office/powerpoint/2010/main" val="3383034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6.pdf"/>
          <p:cNvPicPr>
            <a:picLocks noChangeAspect="1"/>
          </p:cNvPicPr>
          <p:nvPr/>
        </p:nvPicPr>
        <p:blipFill>
          <a:blip r:embed="rId3"/>
          <a:srcRect l="8235" t="9091" r="16471" b="18182"/>
          <a:stretch>
            <a:fillRect/>
          </a:stretch>
        </p:blipFill>
        <p:spPr>
          <a:xfrm>
            <a:off x="1752600" y="609600"/>
            <a:ext cx="4824826" cy="6031120"/>
          </a:xfrm>
          <a:prstGeom prst="rect">
            <a:avLst/>
          </a:prstGeom>
        </p:spPr>
      </p:pic>
    </p:spTree>
    <p:extLst>
      <p:ext uri="{BB962C8B-B14F-4D97-AF65-F5344CB8AC3E}">
        <p14:creationId xmlns:p14="http://schemas.microsoft.com/office/powerpoint/2010/main" val="98506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7.pdf"/>
          <p:cNvPicPr>
            <a:picLocks noChangeAspect="1"/>
          </p:cNvPicPr>
          <p:nvPr/>
        </p:nvPicPr>
        <p:blipFill>
          <a:blip r:embed="rId3"/>
          <a:srcRect t="909" b="4545"/>
          <a:stretch>
            <a:fillRect/>
          </a:stretch>
        </p:blipFill>
        <p:spPr>
          <a:xfrm>
            <a:off x="2362200" y="600549"/>
            <a:ext cx="4859482" cy="5945665"/>
          </a:xfrm>
          <a:prstGeom prst="rect">
            <a:avLst/>
          </a:prstGeom>
        </p:spPr>
      </p:pic>
    </p:spTree>
    <p:extLst>
      <p:ext uri="{BB962C8B-B14F-4D97-AF65-F5344CB8AC3E}">
        <p14:creationId xmlns:p14="http://schemas.microsoft.com/office/powerpoint/2010/main" val="386629881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chemeClr val="accent6">
                    <a:lumMod val="75000"/>
                  </a:schemeClr>
                </a:solidFill>
              </a:rPr>
              <a:t>Processes and Threads</a:t>
            </a:r>
          </a:p>
        </p:txBody>
      </p:sp>
      <p:sp>
        <p:nvSpPr>
          <p:cNvPr id="5" name="Content Placeholder 4"/>
          <p:cNvSpPr>
            <a:spLocks noGrp="1"/>
          </p:cNvSpPr>
          <p:nvPr>
            <p:ph sz="half" idx="14"/>
          </p:nvPr>
        </p:nvSpPr>
        <p:spPr>
          <a:xfrm>
            <a:off x="685800" y="2057400"/>
            <a:ext cx="3352799" cy="4343400"/>
          </a:xfrm>
        </p:spPr>
        <p:txBody>
          <a:bodyPr>
            <a:normAutofit fontScale="77500" lnSpcReduction="20000"/>
          </a:bodyPr>
          <a:lstStyle/>
          <a:p>
            <a:r>
              <a:rPr lang="en-US" sz="2800" dirty="0" smtClean="0"/>
              <a:t>A precedence hierarchy is used to determine which process or processes to kill in order to reclaim needed resources</a:t>
            </a:r>
          </a:p>
          <a:p>
            <a:r>
              <a:rPr lang="en-US" sz="2800" dirty="0" smtClean="0"/>
              <a:t>Processes are killed beginning with the lowest precedence first</a:t>
            </a:r>
          </a:p>
          <a:p>
            <a:r>
              <a:rPr lang="en-US" sz="2811" dirty="0" smtClean="0"/>
              <a:t>The levels of the hierarchy, in descending order of precedence are:</a:t>
            </a:r>
          </a:p>
        </p:txBody>
      </p:sp>
      <p:graphicFrame>
        <p:nvGraphicFramePr>
          <p:cNvPr id="3" name="Diagram 2"/>
          <p:cNvGraphicFramePr/>
          <p:nvPr>
            <p:extLst>
              <p:ext uri="{D42A27DB-BD31-4B8C-83A1-F6EECF244321}">
                <p14:modId xmlns:p14="http://schemas.microsoft.com/office/powerpoint/2010/main" val="3444790611"/>
              </p:ext>
            </p:extLst>
          </p:nvPr>
        </p:nvGraphicFramePr>
        <p:xfrm>
          <a:off x="3276600" y="2133600"/>
          <a:ext cx="6096000" cy="4254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own Arrow 3"/>
          <p:cNvSpPr/>
          <p:nvPr/>
        </p:nvSpPr>
        <p:spPr>
          <a:xfrm>
            <a:off x="7391400" y="3124200"/>
            <a:ext cx="152400" cy="228600"/>
          </a:xfrm>
          <a:prstGeom prst="downArrow">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Down Arrow 5"/>
          <p:cNvSpPr/>
          <p:nvPr/>
        </p:nvSpPr>
        <p:spPr>
          <a:xfrm>
            <a:off x="7391400" y="3733800"/>
            <a:ext cx="152400" cy="228600"/>
          </a:xfrm>
          <a:prstGeom prst="downArrow">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wn Arrow 6"/>
          <p:cNvSpPr/>
          <p:nvPr/>
        </p:nvSpPr>
        <p:spPr>
          <a:xfrm>
            <a:off x="7391400" y="4495800"/>
            <a:ext cx="152400" cy="228600"/>
          </a:xfrm>
          <a:prstGeom prst="downArrow">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own Arrow 7"/>
          <p:cNvSpPr/>
          <p:nvPr/>
        </p:nvSpPr>
        <p:spPr>
          <a:xfrm>
            <a:off x="7391400" y="5181600"/>
            <a:ext cx="152400" cy="228600"/>
          </a:xfrm>
          <a:prstGeom prst="downArrow">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1376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smtClean="0">
                <a:solidFill>
                  <a:schemeClr val="accent1">
                    <a:lumMod val="75000"/>
                  </a:schemeClr>
                </a:solidFill>
              </a:rPr>
              <a:t>Mac OS X Grand Central Dispatch (GCD)</a:t>
            </a:r>
            <a:endParaRPr lang="en-US" sz="4400" b="1" dirty="0">
              <a:solidFill>
                <a:schemeClr val="accent1">
                  <a:lumMod val="75000"/>
                </a:schemeClr>
              </a:solidFill>
            </a:endParaRPr>
          </a:p>
        </p:txBody>
      </p:sp>
      <p:sp>
        <p:nvSpPr>
          <p:cNvPr id="3" name="Content Placeholder 2"/>
          <p:cNvSpPr>
            <a:spLocks noGrp="1"/>
          </p:cNvSpPr>
          <p:nvPr>
            <p:ph idx="4294967295"/>
          </p:nvPr>
        </p:nvSpPr>
        <p:spPr>
          <a:xfrm>
            <a:off x="533400" y="2286000"/>
            <a:ext cx="8229600" cy="5105400"/>
          </a:xfrm>
        </p:spPr>
        <p:txBody>
          <a:bodyPr>
            <a:normAutofit/>
          </a:bodyPr>
          <a:lstStyle/>
          <a:p>
            <a:r>
              <a:rPr lang="en-US" sz="2800" dirty="0" smtClean="0"/>
              <a:t>Provides a pool of available threads</a:t>
            </a:r>
          </a:p>
          <a:p>
            <a:r>
              <a:rPr lang="en-US" sz="2800" dirty="0" smtClean="0"/>
              <a:t>Designers can designate portions of applications, called </a:t>
            </a:r>
            <a:r>
              <a:rPr lang="en-US" sz="2800" i="1" dirty="0" smtClean="0"/>
              <a:t>blocks, </a:t>
            </a:r>
            <a:r>
              <a:rPr lang="en-US" sz="2800" dirty="0" smtClean="0"/>
              <a:t>that can be dispatched independently and run concurrently</a:t>
            </a:r>
          </a:p>
          <a:p>
            <a:r>
              <a:rPr lang="en-US" sz="2800" dirty="0" smtClean="0"/>
              <a:t>Concurrency is based on the number of cores available and the thread capacity of the system</a:t>
            </a:r>
          </a:p>
        </p:txBody>
      </p:sp>
      <p:pic>
        <p:nvPicPr>
          <p:cNvPr id="6" name="Picture 5"/>
          <p:cNvPicPr>
            <a:picLocks noChangeAspect="1"/>
          </p:cNvPicPr>
          <p:nvPr/>
        </p:nvPicPr>
        <p:blipFill>
          <a:blip r:embed="rId3"/>
          <a:stretch>
            <a:fillRect/>
          </a:stretch>
        </p:blipFill>
        <p:spPr>
          <a:xfrm>
            <a:off x="6781800" y="1143000"/>
            <a:ext cx="1738745" cy="1471246"/>
          </a:xfrm>
          <a:prstGeom prst="rect">
            <a:avLst/>
          </a:prstGeom>
        </p:spPr>
      </p:pic>
    </p:spTree>
    <p:extLst>
      <p:ext uri="{BB962C8B-B14F-4D97-AF65-F5344CB8AC3E}">
        <p14:creationId xmlns:p14="http://schemas.microsoft.com/office/powerpoint/2010/main" val="1008448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609600"/>
            <a:ext cx="5638800" cy="1067748"/>
          </a:xfrm>
        </p:spPr>
        <p:txBody>
          <a:bodyPr/>
          <a:lstStyle/>
          <a:p>
            <a:r>
              <a:rPr lang="en-US" sz="6000" b="1" dirty="0" smtClean="0">
                <a:ln>
                  <a:solidFill>
                    <a:schemeClr val="tx2"/>
                  </a:solidFill>
                </a:ln>
                <a:solidFill>
                  <a:schemeClr val="accent1">
                    <a:lumMod val="50000"/>
                  </a:schemeClr>
                </a:solidFill>
              </a:rPr>
              <a:t>Block</a:t>
            </a:r>
            <a:endParaRPr lang="en-US" sz="6000" b="1" dirty="0">
              <a:ln>
                <a:solidFill>
                  <a:schemeClr val="tx2"/>
                </a:solidFill>
              </a:ln>
              <a:solidFill>
                <a:schemeClr val="accent1">
                  <a:lumMod val="50000"/>
                </a:schemeClr>
              </a:solidFill>
            </a:endParaRPr>
          </a:p>
        </p:txBody>
      </p:sp>
      <p:sp>
        <p:nvSpPr>
          <p:cNvPr id="3" name="Content Placeholder 2"/>
          <p:cNvSpPr>
            <a:spLocks noGrp="1"/>
          </p:cNvSpPr>
          <p:nvPr>
            <p:ph idx="4294967295"/>
          </p:nvPr>
        </p:nvSpPr>
        <p:spPr>
          <a:xfrm>
            <a:off x="0" y="1905000"/>
            <a:ext cx="8763000" cy="4953000"/>
          </a:xfrm>
        </p:spPr>
        <p:txBody>
          <a:bodyPr/>
          <a:lstStyle/>
          <a:p>
            <a:pPr lvl="2"/>
            <a:r>
              <a:rPr lang="en-US" sz="2800" dirty="0" smtClean="0"/>
              <a:t>A simple extension to a language</a:t>
            </a:r>
          </a:p>
          <a:p>
            <a:pPr lvl="2"/>
            <a:r>
              <a:rPr lang="en-US" sz="2800" dirty="0" smtClean="0"/>
              <a:t>A block defines a self-contained unit of work</a:t>
            </a:r>
          </a:p>
          <a:p>
            <a:pPr lvl="2"/>
            <a:r>
              <a:rPr lang="en-US" sz="2800" dirty="0" smtClean="0"/>
              <a:t>Enables the programmer to encapsulate complex functions</a:t>
            </a:r>
          </a:p>
          <a:p>
            <a:pPr lvl="2"/>
            <a:r>
              <a:rPr lang="en-US" sz="2800" dirty="0" smtClean="0"/>
              <a:t>Scheduled and dispatched by queues</a:t>
            </a:r>
          </a:p>
          <a:p>
            <a:pPr lvl="2"/>
            <a:r>
              <a:rPr lang="en-US" sz="2800" dirty="0" smtClean="0"/>
              <a:t>Dispatched on a first-in-first-out basis</a:t>
            </a:r>
          </a:p>
          <a:p>
            <a:pPr lvl="2"/>
            <a:r>
              <a:rPr lang="en-US" sz="2800" dirty="0" smtClean="0"/>
              <a:t>Can be associated with an event source, such as a timer, network socket, or file descriptor</a:t>
            </a:r>
          </a:p>
          <a:p>
            <a:pPr lvl="2"/>
            <a:endParaRPr lang="en-US" dirty="0" smtClean="0"/>
          </a:p>
          <a:p>
            <a:pPr lvl="2"/>
            <a:endParaRPr lang="en-US" dirty="0"/>
          </a:p>
        </p:txBody>
      </p:sp>
      <p:pic>
        <p:nvPicPr>
          <p:cNvPr id="6" name="Picture 5"/>
          <p:cNvPicPr>
            <a:picLocks noChangeAspect="1"/>
          </p:cNvPicPr>
          <p:nvPr/>
        </p:nvPicPr>
        <p:blipFill>
          <a:blip r:embed="rId3"/>
          <a:stretch>
            <a:fillRect/>
          </a:stretch>
        </p:blipFill>
        <p:spPr>
          <a:xfrm>
            <a:off x="7061386" y="5257800"/>
            <a:ext cx="2082613" cy="1600200"/>
          </a:xfrm>
          <a:prstGeom prst="rect">
            <a:avLst/>
          </a:prstGeom>
        </p:spPr>
      </p:pic>
      <p:pic>
        <p:nvPicPr>
          <p:cNvPr id="7" name="Picture 6"/>
          <p:cNvPicPr>
            <a:picLocks noChangeAspect="1"/>
          </p:cNvPicPr>
          <p:nvPr/>
        </p:nvPicPr>
        <p:blipFill>
          <a:blip r:embed="rId4"/>
          <a:stretch>
            <a:fillRect/>
          </a:stretch>
        </p:blipFill>
        <p:spPr>
          <a:xfrm>
            <a:off x="685800" y="609600"/>
            <a:ext cx="1143000" cy="1254512"/>
          </a:xfrm>
          <a:prstGeom prst="rect">
            <a:avLst/>
          </a:prstGeom>
        </p:spPr>
      </p:pic>
    </p:spTree>
    <p:extLst>
      <p:ext uri="{BB962C8B-B14F-4D97-AF65-F5344CB8AC3E}">
        <p14:creationId xmlns:p14="http://schemas.microsoft.com/office/powerpoint/2010/main" val="32842781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rPr>
              <a:t>Summary</a:t>
            </a:r>
            <a:endParaRPr lang="en-US" b="1" dirty="0">
              <a:solidFill>
                <a:schemeClr val="accent1">
                  <a:lumMod val="75000"/>
                </a:schemeClr>
              </a:solidFill>
            </a:endParaRPr>
          </a:p>
        </p:txBody>
      </p:sp>
      <p:sp>
        <p:nvSpPr>
          <p:cNvPr id="3" name="Content Placeholder 2"/>
          <p:cNvSpPr>
            <a:spLocks noGrp="1"/>
          </p:cNvSpPr>
          <p:nvPr>
            <p:ph sz="half" idx="1"/>
          </p:nvPr>
        </p:nvSpPr>
        <p:spPr>
          <a:xfrm>
            <a:off x="658904" y="2057400"/>
            <a:ext cx="3657600" cy="4648200"/>
          </a:xfrm>
        </p:spPr>
        <p:txBody>
          <a:bodyPr>
            <a:normAutofit fontScale="77500" lnSpcReduction="20000"/>
          </a:bodyPr>
          <a:lstStyle/>
          <a:p>
            <a:pPr marL="342900" lvl="0" indent="-279400"/>
            <a:r>
              <a:rPr lang="en-US" sz="2162" dirty="0" smtClean="0">
                <a:solidFill>
                  <a:schemeClr val="tx1"/>
                </a:solidFill>
              </a:rPr>
              <a:t>Processes and threads</a:t>
            </a:r>
          </a:p>
          <a:p>
            <a:pPr marL="638175" lvl="1" indent="-279400"/>
            <a:r>
              <a:rPr lang="en-US" sz="1882" dirty="0" smtClean="0">
                <a:solidFill>
                  <a:schemeClr val="tx1"/>
                </a:solidFill>
              </a:rPr>
              <a:t>Multithreading</a:t>
            </a:r>
          </a:p>
          <a:p>
            <a:pPr marL="638175" lvl="1" indent="-279400"/>
            <a:r>
              <a:rPr lang="en-US" sz="1882" dirty="0" smtClean="0">
                <a:solidFill>
                  <a:schemeClr val="tx1"/>
                </a:solidFill>
              </a:rPr>
              <a:t>Thread functionality</a:t>
            </a:r>
          </a:p>
          <a:p>
            <a:pPr marL="342900" lvl="0" indent="-279400"/>
            <a:r>
              <a:rPr lang="en-US" sz="2162" dirty="0" smtClean="0">
                <a:solidFill>
                  <a:schemeClr val="tx1"/>
                </a:solidFill>
              </a:rPr>
              <a:t>Types of threads</a:t>
            </a:r>
          </a:p>
          <a:p>
            <a:pPr marL="638175" lvl="1" indent="-279400"/>
            <a:r>
              <a:rPr lang="en-US" sz="1882" dirty="0" smtClean="0">
                <a:solidFill>
                  <a:schemeClr val="tx1"/>
                </a:solidFill>
              </a:rPr>
              <a:t>User level and kernel level threads</a:t>
            </a:r>
          </a:p>
          <a:p>
            <a:pPr marL="342900" lvl="0" indent="-279400"/>
            <a:r>
              <a:rPr lang="en-US" sz="2162" dirty="0" smtClean="0">
                <a:solidFill>
                  <a:schemeClr val="tx1"/>
                </a:solidFill>
              </a:rPr>
              <a:t>Multicore and multithreading</a:t>
            </a:r>
          </a:p>
          <a:p>
            <a:pPr marL="342900" lvl="0" indent="-279400"/>
            <a:r>
              <a:rPr lang="en-US" sz="2162" dirty="0" smtClean="0">
                <a:solidFill>
                  <a:schemeClr val="tx1"/>
                </a:solidFill>
              </a:rPr>
              <a:t>Windows 8 process and thread management</a:t>
            </a:r>
          </a:p>
          <a:p>
            <a:pPr marL="638175" lvl="1" indent="-279400"/>
            <a:r>
              <a:rPr lang="en-US" sz="1882" dirty="0" smtClean="0">
                <a:solidFill>
                  <a:schemeClr val="tx1"/>
                </a:solidFill>
              </a:rPr>
              <a:t>Changes in Windows 8</a:t>
            </a:r>
          </a:p>
          <a:p>
            <a:pPr marL="638175" lvl="1" indent="-279400"/>
            <a:r>
              <a:rPr lang="en-US" sz="1882" dirty="0" smtClean="0">
                <a:solidFill>
                  <a:schemeClr val="tx1"/>
                </a:solidFill>
              </a:rPr>
              <a:t>Windows process</a:t>
            </a:r>
          </a:p>
          <a:p>
            <a:pPr marL="638175" lvl="1" indent="-279400"/>
            <a:r>
              <a:rPr lang="en-US" sz="1882" dirty="0" smtClean="0">
                <a:solidFill>
                  <a:schemeClr val="tx1"/>
                </a:solidFill>
              </a:rPr>
              <a:t>Process and thread objects</a:t>
            </a:r>
          </a:p>
          <a:p>
            <a:pPr marL="638175" lvl="1" indent="-279400"/>
            <a:r>
              <a:rPr lang="en-US" sz="1882" dirty="0" smtClean="0">
                <a:solidFill>
                  <a:schemeClr val="tx1"/>
                </a:solidFill>
              </a:rPr>
              <a:t>Multithreading</a:t>
            </a:r>
          </a:p>
          <a:p>
            <a:pPr marL="638175" lvl="1" indent="-279400"/>
            <a:r>
              <a:rPr lang="en-US" sz="1882" dirty="0" smtClean="0">
                <a:solidFill>
                  <a:schemeClr val="tx1"/>
                </a:solidFill>
              </a:rPr>
              <a:t>Thread states</a:t>
            </a:r>
          </a:p>
          <a:p>
            <a:pPr marL="638175" lvl="1" indent="-279400"/>
            <a:r>
              <a:rPr lang="en-US" sz="1882" dirty="0" smtClean="0">
                <a:solidFill>
                  <a:schemeClr val="tx1"/>
                </a:solidFill>
              </a:rPr>
              <a:t>Support for OS subsystems</a:t>
            </a:r>
          </a:p>
          <a:p>
            <a:pPr marL="911225" indent="-231775"/>
            <a:endParaRPr lang="en-US" sz="2400" dirty="0" smtClean="0"/>
          </a:p>
        </p:txBody>
      </p:sp>
      <p:sp>
        <p:nvSpPr>
          <p:cNvPr id="5" name="Content Placeholder 4"/>
          <p:cNvSpPr>
            <a:spLocks noGrp="1"/>
          </p:cNvSpPr>
          <p:nvPr>
            <p:ph sz="half" idx="2"/>
          </p:nvPr>
        </p:nvSpPr>
        <p:spPr>
          <a:xfrm>
            <a:off x="4831308" y="2057400"/>
            <a:ext cx="3779292" cy="4648200"/>
          </a:xfrm>
        </p:spPr>
        <p:txBody>
          <a:bodyPr>
            <a:normAutofit fontScale="77500" lnSpcReduction="20000"/>
          </a:bodyPr>
          <a:lstStyle/>
          <a:p>
            <a:r>
              <a:rPr lang="en-US" sz="2118" dirty="0" smtClean="0"/>
              <a:t>Solaris thread and SMP management</a:t>
            </a:r>
          </a:p>
          <a:p>
            <a:pPr marL="638175" lvl="1" indent="-279400"/>
            <a:r>
              <a:rPr lang="en-US" sz="1882" dirty="0" smtClean="0">
                <a:solidFill>
                  <a:schemeClr val="tx1"/>
                </a:solidFill>
              </a:rPr>
              <a:t>Multithreaded architecture</a:t>
            </a:r>
          </a:p>
          <a:p>
            <a:pPr marL="638175" lvl="1" indent="-279400"/>
            <a:r>
              <a:rPr lang="en-US" sz="1882" dirty="0" smtClean="0">
                <a:solidFill>
                  <a:schemeClr val="tx1"/>
                </a:solidFill>
              </a:rPr>
              <a:t>Motivation</a:t>
            </a:r>
          </a:p>
          <a:p>
            <a:pPr marL="638175" lvl="1" indent="-279400"/>
            <a:r>
              <a:rPr lang="en-US" sz="1882" dirty="0" smtClean="0">
                <a:solidFill>
                  <a:schemeClr val="tx1"/>
                </a:solidFill>
              </a:rPr>
              <a:t>Process structure</a:t>
            </a:r>
          </a:p>
          <a:p>
            <a:pPr marL="638175" lvl="1" indent="-279400"/>
            <a:r>
              <a:rPr lang="en-US" sz="1882" dirty="0" smtClean="0">
                <a:solidFill>
                  <a:schemeClr val="tx1"/>
                </a:solidFill>
              </a:rPr>
              <a:t>Thread execution</a:t>
            </a:r>
          </a:p>
          <a:p>
            <a:pPr marL="638175" lvl="1" indent="-279400"/>
            <a:r>
              <a:rPr lang="en-US" sz="1882" dirty="0" smtClean="0">
                <a:solidFill>
                  <a:schemeClr val="tx1"/>
                </a:solidFill>
              </a:rPr>
              <a:t>Interrupts as threads</a:t>
            </a:r>
          </a:p>
          <a:p>
            <a:r>
              <a:rPr lang="en-US" sz="2118" dirty="0" smtClean="0"/>
              <a:t>Linux process and thread management</a:t>
            </a:r>
          </a:p>
          <a:p>
            <a:pPr lvl="1"/>
            <a:r>
              <a:rPr lang="en-US" sz="1882" dirty="0" smtClean="0"/>
              <a:t>Tasks/threads/namespaces</a:t>
            </a:r>
          </a:p>
          <a:p>
            <a:r>
              <a:rPr lang="en-US" sz="2118" dirty="0" smtClean="0"/>
              <a:t>Android process and thread management</a:t>
            </a:r>
          </a:p>
          <a:p>
            <a:pPr lvl="1"/>
            <a:r>
              <a:rPr lang="en-US" sz="1882" dirty="0" smtClean="0"/>
              <a:t>Android applications</a:t>
            </a:r>
          </a:p>
          <a:p>
            <a:pPr lvl="1"/>
            <a:r>
              <a:rPr lang="en-US" sz="1882" dirty="0" smtClean="0"/>
              <a:t>Activities</a:t>
            </a:r>
          </a:p>
          <a:p>
            <a:pPr lvl="1"/>
            <a:r>
              <a:rPr lang="en-US" sz="1882" dirty="0" smtClean="0"/>
              <a:t>Processes and threads</a:t>
            </a:r>
          </a:p>
          <a:p>
            <a:r>
              <a:rPr lang="en-US" sz="2118" dirty="0" smtClean="0"/>
              <a:t>Mac OS X grand central dispatch</a:t>
            </a:r>
          </a:p>
        </p:txBody>
      </p:sp>
    </p:spTree>
    <p:extLst>
      <p:ext uri="{BB962C8B-B14F-4D97-AF65-F5344CB8AC3E}">
        <p14:creationId xmlns:p14="http://schemas.microsoft.com/office/powerpoint/2010/main" val="14895748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f5.pdf"/>
          <p:cNvPicPr>
            <a:picLocks noChangeAspect="1"/>
          </p:cNvPicPr>
          <p:nvPr/>
        </p:nvPicPr>
        <p:blipFill>
          <a:blip r:embed="rId3"/>
          <a:srcRect l="14545" t="45882" r="19091" b="7059"/>
          <a:stretch>
            <a:fillRect/>
          </a:stretch>
        </p:blipFill>
        <p:spPr>
          <a:xfrm>
            <a:off x="228600" y="1143000"/>
            <a:ext cx="8572988" cy="4697439"/>
          </a:xfrm>
          <a:prstGeom prst="rect">
            <a:avLst/>
          </a:prstGeom>
        </p:spPr>
      </p:pic>
    </p:spTree>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p:cNvGraphicFramePr>
            <a:graphicFrameLocks noChangeAspect="1"/>
          </p:cNvGraphicFramePr>
          <p:nvPr/>
        </p:nvGraphicFramePr>
        <p:xfrm>
          <a:off x="457200" y="2590800"/>
          <a:ext cx="8153400" cy="3702050"/>
        </p:xfrm>
        <a:graphic>
          <a:graphicData uri="http://schemas.openxmlformats.org/presentationml/2006/ole">
            <mc:AlternateContent xmlns:mc="http://schemas.openxmlformats.org/markup-compatibility/2006">
              <mc:Choice xmlns:v="urn:schemas-microsoft-com:vml" Requires="v">
                <p:oleObj spid="_x0000_s61451" name="Document" r:id="rId4" imgW="24076190" imgH="10717460" progId="Word.Document.12">
                  <p:embed/>
                </p:oleObj>
              </mc:Choice>
              <mc:Fallback>
                <p:oleObj name="Document" r:id="rId4" imgW="24076190" imgH="10717460" progId="Word.Document.12">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590800"/>
                        <a:ext cx="8153400" cy="370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 name="Title 12"/>
          <p:cNvSpPr>
            <a:spLocks noGrp="1"/>
          </p:cNvSpPr>
          <p:nvPr>
            <p:ph type="title"/>
          </p:nvPr>
        </p:nvSpPr>
        <p:spPr>
          <a:xfrm>
            <a:off x="457200" y="685800"/>
            <a:ext cx="8077200" cy="1371600"/>
          </a:xfrm>
        </p:spPr>
        <p:txBody>
          <a:bodyPr/>
          <a:lstStyle/>
          <a:p>
            <a:pPr algn="ctr"/>
            <a:r>
              <a:rPr lang="en-US" b="1" dirty="0" smtClean="0">
                <a:solidFill>
                  <a:schemeClr val="accent1">
                    <a:lumMod val="75000"/>
                  </a:schemeClr>
                </a:solidFill>
              </a:rPr>
              <a:t>Table 3.1   Reasons for Process Creation</a:t>
            </a:r>
            <a:endParaRPr lang="en-US" b="1" dirty="0">
              <a:solidFill>
                <a:schemeClr val="accent1">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457200"/>
            <a:ext cx="8534400" cy="1220787"/>
          </a:xfrm>
        </p:spPr>
        <p:txBody>
          <a:bodyPr/>
          <a:lstStyle/>
          <a:p>
            <a:pPr algn="ctr"/>
            <a:r>
              <a:rPr lang="en-NZ" b="1" dirty="0" smtClean="0">
                <a:ln w="1905"/>
                <a:solidFill>
                  <a:schemeClr val="accent1">
                    <a:lumMod val="75000"/>
                  </a:schemeClr>
                </a:solidFill>
                <a:effectLst>
                  <a:innerShdw blurRad="69850" dist="43180" dir="5400000">
                    <a:srgbClr val="000000">
                      <a:alpha val="65000"/>
                    </a:srgbClr>
                  </a:innerShdw>
                </a:effectLst>
              </a:rPr>
              <a:t>Process Creation</a:t>
            </a:r>
            <a:endParaRPr lang="en-NZ" b="1" dirty="0">
              <a:ln w="1905"/>
              <a:solidFill>
                <a:schemeClr val="accent1">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38120031"/>
              </p:ext>
            </p:extLst>
          </p:nvPr>
        </p:nvGraphicFramePr>
        <p:xfrm>
          <a:off x="533400" y="1981200"/>
          <a:ext cx="80010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b="1" dirty="0" smtClean="0">
                <a:solidFill>
                  <a:schemeClr val="accent1">
                    <a:lumMod val="75000"/>
                  </a:schemeClr>
                </a:solidFill>
              </a:rPr>
              <a:t>Process Termination</a:t>
            </a:r>
            <a:endParaRPr lang="en-NZ" b="1" dirty="0">
              <a:solidFill>
                <a:schemeClr val="accent1">
                  <a:lumMod val="75000"/>
                </a:schemeClr>
              </a:solidFill>
            </a:endParaRPr>
          </a:p>
        </p:txBody>
      </p:sp>
      <p:sp>
        <p:nvSpPr>
          <p:cNvPr id="3" name="Content Placeholder 2"/>
          <p:cNvSpPr>
            <a:spLocks noGrp="1"/>
          </p:cNvSpPr>
          <p:nvPr>
            <p:ph sz="half" idx="1"/>
          </p:nvPr>
        </p:nvSpPr>
        <p:spPr>
          <a:xfrm>
            <a:off x="658904" y="2286000"/>
            <a:ext cx="7723096" cy="3840163"/>
          </a:xfrm>
        </p:spPr>
        <p:txBody>
          <a:bodyPr>
            <a:normAutofit/>
          </a:bodyPr>
          <a:lstStyle/>
          <a:p>
            <a:r>
              <a:rPr lang="en-NZ" sz="2400" dirty="0" smtClean="0"/>
              <a:t>There must be a means for a process to indicate its completion</a:t>
            </a:r>
          </a:p>
          <a:p>
            <a:r>
              <a:rPr lang="en-NZ" sz="2400" dirty="0" smtClean="0"/>
              <a:t>A batch job should include a HALT instruction or an explicit OS service call for termination</a:t>
            </a:r>
          </a:p>
          <a:p>
            <a:r>
              <a:rPr lang="en-NZ" sz="2400" dirty="0" smtClean="0"/>
              <a:t>For an interactive application, the action of the user will indicate when the process is completed  (e.g. log off, quitting an application)</a:t>
            </a:r>
          </a:p>
        </p:txBody>
      </p:sp>
      <p:pic>
        <p:nvPicPr>
          <p:cNvPr id="4" name="Picture 3"/>
          <p:cNvPicPr>
            <a:picLocks noChangeAspect="1"/>
          </p:cNvPicPr>
          <p:nvPr/>
        </p:nvPicPr>
        <p:blipFill>
          <a:blip r:embed="rId3"/>
          <a:stretch>
            <a:fillRect/>
          </a:stretch>
        </p:blipFill>
        <p:spPr>
          <a:xfrm>
            <a:off x="7391400" y="5105400"/>
            <a:ext cx="1523733" cy="15237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838200"/>
            <a:ext cx="2057400" cy="923330"/>
          </a:xfrm>
          <a:prstGeom prst="rect">
            <a:avLst/>
          </a:prstGeom>
          <a:noFill/>
        </p:spPr>
        <p:txBody>
          <a:bodyPr wrap="square" rtlCol="0">
            <a:spAutoFit/>
          </a:bodyPr>
          <a:lstStyle/>
          <a:p>
            <a:r>
              <a:rPr lang="en-US" sz="3600" b="1" dirty="0" smtClean="0">
                <a:solidFill>
                  <a:schemeClr val="accent1">
                    <a:lumMod val="75000"/>
                  </a:schemeClr>
                </a:solidFill>
                <a:latin typeface="+mn-lt"/>
                <a:ea typeface="+mj-ea"/>
                <a:cs typeface="+mj-cs"/>
              </a:rPr>
              <a:t>Table</a:t>
            </a:r>
            <a:r>
              <a:rPr lang="en-US" b="1" dirty="0" smtClean="0">
                <a:latin typeface="+mn-lt"/>
              </a:rPr>
              <a:t> </a:t>
            </a:r>
            <a:r>
              <a:rPr lang="en-US" sz="3600" b="1" dirty="0" smtClean="0">
                <a:solidFill>
                  <a:schemeClr val="accent1">
                    <a:lumMod val="75000"/>
                  </a:schemeClr>
                </a:solidFill>
                <a:latin typeface="+mn-lt"/>
                <a:ea typeface="+mj-ea"/>
                <a:cs typeface="+mj-cs"/>
              </a:rPr>
              <a:t>3.2</a:t>
            </a:r>
          </a:p>
          <a:p>
            <a:endParaRPr lang="en-US" dirty="0"/>
          </a:p>
        </p:txBody>
      </p:sp>
      <p:sp>
        <p:nvSpPr>
          <p:cNvPr id="7" name="TextBox 6"/>
          <p:cNvSpPr txBox="1"/>
          <p:nvPr/>
        </p:nvSpPr>
        <p:spPr>
          <a:xfrm>
            <a:off x="533400" y="1752600"/>
            <a:ext cx="1981200" cy="1246495"/>
          </a:xfrm>
          <a:prstGeom prst="rect">
            <a:avLst/>
          </a:prstGeom>
          <a:noFill/>
        </p:spPr>
        <p:txBody>
          <a:bodyPr wrap="square" rtlCol="0">
            <a:spAutoFit/>
          </a:bodyPr>
          <a:lstStyle/>
          <a:p>
            <a:pPr algn="ctr"/>
            <a:r>
              <a:rPr lang="en-US" sz="2500" b="1" dirty="0" smtClean="0">
                <a:solidFill>
                  <a:schemeClr val="accent1">
                    <a:lumMod val="75000"/>
                  </a:schemeClr>
                </a:solidFill>
                <a:latin typeface="+mn-lt"/>
              </a:rPr>
              <a:t>Reasons for Process Termination</a:t>
            </a:r>
            <a:endParaRPr lang="en-US" sz="2500" dirty="0">
              <a:latin typeface="+mn-lt"/>
            </a:endParaRPr>
          </a:p>
        </p:txBody>
      </p:sp>
      <p:pic>
        <p:nvPicPr>
          <p:cNvPr id="8" name="Picture 7"/>
          <p:cNvPicPr>
            <a:picLocks noChangeAspect="1"/>
          </p:cNvPicPr>
          <p:nvPr/>
        </p:nvPicPr>
        <p:blipFill>
          <a:blip r:embed="rId3"/>
          <a:stretch>
            <a:fillRect/>
          </a:stretch>
        </p:blipFill>
        <p:spPr>
          <a:xfrm>
            <a:off x="762000" y="4191000"/>
            <a:ext cx="1197411" cy="1221359"/>
          </a:xfrm>
          <a:prstGeom prst="rect">
            <a:avLst/>
          </a:prstGeom>
        </p:spPr>
      </p:pic>
      <p:pic>
        <p:nvPicPr>
          <p:cNvPr id="9" name="Picture 8"/>
          <p:cNvPicPr>
            <a:picLocks noChangeAspect="1"/>
          </p:cNvPicPr>
          <p:nvPr/>
        </p:nvPicPr>
        <p:blipFill>
          <a:blip r:embed="rId4"/>
          <a:stretch>
            <a:fillRect/>
          </a:stretch>
        </p:blipFill>
        <p:spPr>
          <a:xfrm>
            <a:off x="3124200" y="609600"/>
            <a:ext cx="5562600" cy="5867721"/>
          </a:xfrm>
          <a:prstGeom prst="rect">
            <a:avLst/>
          </a:prstGeom>
        </p:spPr>
      </p:pic>
      <p:sp>
        <p:nvSpPr>
          <p:cNvPr id="10" name="TextBox 9"/>
          <p:cNvSpPr txBox="1"/>
          <p:nvPr/>
        </p:nvSpPr>
        <p:spPr>
          <a:xfrm>
            <a:off x="304800" y="6096000"/>
            <a:ext cx="1910774" cy="707886"/>
          </a:xfrm>
          <a:prstGeom prst="rect">
            <a:avLst/>
          </a:prstGeom>
          <a:noFill/>
        </p:spPr>
        <p:txBody>
          <a:bodyPr wrap="square" rtlCol="0">
            <a:spAutoFit/>
          </a:bodyPr>
          <a:lstStyle/>
          <a:p>
            <a:r>
              <a:rPr lang="en-US" sz="1100" dirty="0" smtClean="0">
                <a:latin typeface="+mn-lt"/>
              </a:rPr>
              <a:t>(Table is located on page 115</a:t>
            </a:r>
          </a:p>
          <a:p>
            <a:r>
              <a:rPr lang="en-US" sz="1100" dirty="0" smtClean="0">
                <a:latin typeface="+mn-lt"/>
              </a:rPr>
              <a:t> in the textbook)</a:t>
            </a:r>
          </a:p>
          <a:p>
            <a:endParaRPr lang="en-US" dirty="0"/>
          </a:p>
        </p:txBody>
      </p:sp>
    </p:spTree>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762000"/>
            <a:ext cx="8153400" cy="762000"/>
          </a:xfrm>
        </p:spPr>
        <p:txBody>
          <a:bodyPr/>
          <a:lstStyle/>
          <a:p>
            <a:pPr algn="ctr"/>
            <a:r>
              <a:rPr lang="en-US" sz="5400" b="1" dirty="0" smtClean="0">
                <a:effectLst>
                  <a:outerShdw blurRad="38100" dist="38100" dir="2700000" algn="tl">
                    <a:srgbClr val="000000">
                      <a:alpha val="43137"/>
                    </a:srgbClr>
                  </a:outerShdw>
                </a:effectLst>
              </a:rPr>
              <a:t>Five-State Process Model</a:t>
            </a:r>
          </a:p>
        </p:txBody>
      </p:sp>
      <p:pic>
        <p:nvPicPr>
          <p:cNvPr id="5" name="Picture 4" descr="f6.pdf"/>
          <p:cNvPicPr>
            <a:picLocks noChangeAspect="1"/>
          </p:cNvPicPr>
          <p:nvPr/>
        </p:nvPicPr>
        <p:blipFill>
          <a:blip r:embed="rId3"/>
          <a:srcRect l="6364" t="24706" r="8182" b="16471"/>
          <a:stretch>
            <a:fillRect/>
          </a:stretch>
        </p:blipFill>
        <p:spPr>
          <a:xfrm>
            <a:off x="457200" y="2057400"/>
            <a:ext cx="8297901" cy="44137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f7.pdf"/>
          <p:cNvPicPr>
            <a:picLocks noChangeAspect="1"/>
          </p:cNvPicPr>
          <p:nvPr/>
        </p:nvPicPr>
        <p:blipFill>
          <a:blip r:embed="rId3"/>
          <a:stretch>
            <a:fillRect/>
          </a:stretch>
        </p:blipFill>
        <p:spPr>
          <a:xfrm>
            <a:off x="152400" y="60960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8.pdf"/>
          <p:cNvPicPr>
            <a:picLocks noChangeAspect="1"/>
          </p:cNvPicPr>
          <p:nvPr/>
        </p:nvPicPr>
        <p:blipFill>
          <a:blip r:embed="rId3"/>
          <a:stretch>
            <a:fillRect/>
          </a:stretch>
        </p:blipFill>
        <p:spPr>
          <a:xfrm>
            <a:off x="1981200" y="273424"/>
            <a:ext cx="5088082" cy="65845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Summary of Earlier Concepts</a:t>
            </a:r>
          </a:p>
        </p:txBody>
      </p:sp>
      <p:sp>
        <p:nvSpPr>
          <p:cNvPr id="6147" name="Content Placeholder 2"/>
          <p:cNvSpPr>
            <a:spLocks noGrp="1"/>
          </p:cNvSpPr>
          <p:nvPr>
            <p:ph sz="half" idx="1"/>
          </p:nvPr>
        </p:nvSpPr>
        <p:spPr>
          <a:xfrm>
            <a:off x="658904" y="2057400"/>
            <a:ext cx="3657600" cy="4068763"/>
          </a:xfrm>
        </p:spPr>
        <p:txBody>
          <a:bodyPr/>
          <a:lstStyle/>
          <a:p>
            <a:pPr>
              <a:lnSpc>
                <a:spcPct val="80000"/>
              </a:lnSpc>
              <a:buNone/>
            </a:pPr>
            <a:endParaRPr lang="en-US" dirty="0" smtClean="0"/>
          </a:p>
          <a:p>
            <a:pPr lvl="1">
              <a:lnSpc>
                <a:spcPct val="80000"/>
              </a:lnSpc>
            </a:pPr>
            <a:r>
              <a:rPr lang="en-US" sz="2200" dirty="0" smtClean="0"/>
              <a:t>A computer platform consists of a collection of hardware resources</a:t>
            </a:r>
          </a:p>
          <a:p>
            <a:pPr lvl="1">
              <a:lnSpc>
                <a:spcPct val="80000"/>
              </a:lnSpc>
            </a:pPr>
            <a:endParaRPr lang="en-US" sz="2200" dirty="0" smtClean="0"/>
          </a:p>
          <a:p>
            <a:pPr lvl="1">
              <a:lnSpc>
                <a:spcPct val="80000"/>
              </a:lnSpc>
            </a:pPr>
            <a:r>
              <a:rPr lang="en-US" sz="2200" dirty="0" smtClean="0"/>
              <a:t>Computer applications are developed to perform some task</a:t>
            </a:r>
          </a:p>
          <a:p>
            <a:pPr lvl="1">
              <a:lnSpc>
                <a:spcPct val="80000"/>
              </a:lnSpc>
            </a:pPr>
            <a:endParaRPr lang="en-US" sz="2200" dirty="0" smtClean="0"/>
          </a:p>
          <a:p>
            <a:pPr lvl="1">
              <a:lnSpc>
                <a:spcPct val="80000"/>
              </a:lnSpc>
            </a:pPr>
            <a:r>
              <a:rPr lang="en-US" sz="2200" dirty="0" smtClean="0"/>
              <a:t>It is inefficient for applications to be written directly for a given hardware platform</a:t>
            </a:r>
          </a:p>
          <a:p>
            <a:pPr lvl="1">
              <a:lnSpc>
                <a:spcPct val="80000"/>
              </a:lnSpc>
            </a:pPr>
            <a:endParaRPr lang="en-US" dirty="0" smtClean="0"/>
          </a:p>
          <a:p>
            <a:endParaRPr lang="en-US" dirty="0" smtClean="0"/>
          </a:p>
        </p:txBody>
      </p:sp>
      <p:sp>
        <p:nvSpPr>
          <p:cNvPr id="4" name="Content Placeholder 3"/>
          <p:cNvSpPr>
            <a:spLocks noGrp="1"/>
          </p:cNvSpPr>
          <p:nvPr>
            <p:ph sz="half" idx="2"/>
          </p:nvPr>
        </p:nvSpPr>
        <p:spPr>
          <a:xfrm>
            <a:off x="4831308" y="2286000"/>
            <a:ext cx="3657600" cy="4038600"/>
          </a:xfrm>
        </p:spPr>
        <p:txBody>
          <a:bodyPr>
            <a:noAutofit/>
          </a:bodyPr>
          <a:lstStyle/>
          <a:p>
            <a:r>
              <a:rPr lang="en-US" sz="2200" dirty="0" smtClean="0"/>
              <a:t>The OS was developed to provide a convenient, feature-rich, secure, and consistent interface for applications to use</a:t>
            </a:r>
          </a:p>
          <a:p>
            <a:r>
              <a:rPr lang="en-US" sz="2200" dirty="0" smtClean="0"/>
              <a:t>We can think of the OS as providing a uniform, abstract representation of resources that can be requested and accessed by applications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58813" y="456253"/>
            <a:ext cx="7824788" cy="1220148"/>
          </a:xfrm>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Suspended Processes</a:t>
            </a:r>
          </a:p>
        </p:txBody>
      </p:sp>
      <p:sp>
        <p:nvSpPr>
          <p:cNvPr id="29699" name="Content Placeholder 2"/>
          <p:cNvSpPr>
            <a:spLocks noGrp="1"/>
          </p:cNvSpPr>
          <p:nvPr>
            <p:ph sz="half" idx="1"/>
          </p:nvPr>
        </p:nvSpPr>
        <p:spPr>
          <a:xfrm>
            <a:off x="654050" y="2286000"/>
            <a:ext cx="7848600" cy="4038599"/>
          </a:xfrm>
        </p:spPr>
        <p:txBody>
          <a:bodyPr>
            <a:normAutofit/>
          </a:bodyPr>
          <a:lstStyle/>
          <a:p>
            <a:pPr marL="282575" lvl="1" indent="-282575">
              <a:lnSpc>
                <a:spcPct val="90000"/>
              </a:lnSpc>
              <a:spcBef>
                <a:spcPts val="1800"/>
              </a:spcBef>
            </a:pPr>
            <a:r>
              <a:rPr lang="en-US" sz="2800" dirty="0" smtClean="0"/>
              <a:t>Swapping</a:t>
            </a:r>
          </a:p>
          <a:p>
            <a:pPr marL="847725" lvl="3">
              <a:lnSpc>
                <a:spcPct val="90000"/>
              </a:lnSpc>
              <a:spcBef>
                <a:spcPts val="1800"/>
              </a:spcBef>
            </a:pPr>
            <a:r>
              <a:rPr lang="en-US" dirty="0" smtClean="0"/>
              <a:t>involves moving part of all of a process from main memory to disk</a:t>
            </a:r>
          </a:p>
          <a:p>
            <a:pPr marL="847725" lvl="3">
              <a:lnSpc>
                <a:spcPct val="90000"/>
              </a:lnSpc>
              <a:spcBef>
                <a:spcPts val="1800"/>
              </a:spcBef>
            </a:pPr>
            <a:r>
              <a:rPr lang="en-US" dirty="0" smtClean="0"/>
              <a:t>when none of the processes in main memory is in the Ready state, the OS swaps one of the blocked processes out on to disk into a suspend queue</a:t>
            </a:r>
          </a:p>
        </p:txBody>
      </p:sp>
      <p:pic>
        <p:nvPicPr>
          <p:cNvPr id="6" name="Picture 5"/>
          <p:cNvPicPr>
            <a:picLocks noChangeAspect="1"/>
          </p:cNvPicPr>
          <p:nvPr/>
        </p:nvPicPr>
        <p:blipFill>
          <a:blip r:embed="rId3"/>
          <a:stretch>
            <a:fillRect/>
          </a:stretch>
        </p:blipFill>
        <p:spPr>
          <a:xfrm rot="2409488">
            <a:off x="965948" y="544582"/>
            <a:ext cx="952107" cy="1216839"/>
          </a:xfrm>
          <a:prstGeom prst="rect">
            <a:avLst/>
          </a:prstGeom>
        </p:spPr>
      </p:pic>
      <p:pic>
        <p:nvPicPr>
          <p:cNvPr id="7" name="Picture 6"/>
          <p:cNvPicPr>
            <a:picLocks noChangeAspect="1"/>
          </p:cNvPicPr>
          <p:nvPr/>
        </p:nvPicPr>
        <p:blipFill>
          <a:blip r:embed="rId4"/>
          <a:stretch>
            <a:fillRect/>
          </a:stretch>
        </p:blipFill>
        <p:spPr>
          <a:xfrm>
            <a:off x="4495800" y="4495800"/>
            <a:ext cx="1789471" cy="990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a:blip r:embed="rId3"/>
          <a:srcRect t="4545" b="65455"/>
          <a:stretch>
            <a:fillRect/>
          </a:stretch>
        </p:blipFill>
        <p:spPr>
          <a:xfrm>
            <a:off x="267401" y="1219200"/>
            <a:ext cx="9028999" cy="3505200"/>
          </a:xfrm>
          <a:prstGeom prst="rect">
            <a:avLst/>
          </a:prstGeom>
        </p:spPr>
      </p:pic>
      <p:pic>
        <p:nvPicPr>
          <p:cNvPr id="7" name="Picture 6" descr="f9.pdf"/>
          <p:cNvPicPr>
            <a:picLocks noChangeAspect="1"/>
          </p:cNvPicPr>
          <p:nvPr/>
        </p:nvPicPr>
        <p:blipFill>
          <a:blip r:embed="rId4"/>
          <a:srcRect t="81818" b="11818"/>
          <a:stretch>
            <a:fillRect/>
          </a:stretch>
        </p:blipFill>
        <p:spPr>
          <a:xfrm>
            <a:off x="457200" y="5486400"/>
            <a:ext cx="8354717" cy="688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a:blip r:embed="rId3"/>
          <a:srcRect t="34545" b="12727"/>
          <a:stretch>
            <a:fillRect/>
          </a:stretch>
        </p:blipFill>
        <p:spPr>
          <a:xfrm>
            <a:off x="457200" y="838200"/>
            <a:ext cx="8139731" cy="5554127"/>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Characteristics of a Suspended Process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p:txBody>
          <a:bodyPr>
            <a:normAutofit/>
          </a:bodyPr>
          <a:lstStyle/>
          <a:p>
            <a:r>
              <a:rPr lang="en-US" sz="2400" dirty="0" smtClean="0"/>
              <a:t>The process may or may not be waiting on an event</a:t>
            </a:r>
          </a:p>
        </p:txBody>
      </p:sp>
      <p:sp>
        <p:nvSpPr>
          <p:cNvPr id="4" name="Content Placeholder 3"/>
          <p:cNvSpPr>
            <a:spLocks noGrp="1"/>
          </p:cNvSpPr>
          <p:nvPr>
            <p:ph sz="half" idx="13"/>
          </p:nvPr>
        </p:nvSpPr>
        <p:spPr>
          <a:xfrm>
            <a:off x="4828032" y="4038600"/>
            <a:ext cx="3657600" cy="2093166"/>
          </a:xfrm>
        </p:spPr>
        <p:txBody>
          <a:bodyPr>
            <a:normAutofit/>
          </a:bodyPr>
          <a:lstStyle/>
          <a:p>
            <a:r>
              <a:rPr lang="en-US" sz="2400" dirty="0" smtClean="0"/>
              <a:t>The process may not be removed from this state until the agent explicitly orders the removal</a:t>
            </a:r>
          </a:p>
        </p:txBody>
      </p:sp>
      <p:sp>
        <p:nvSpPr>
          <p:cNvPr id="5" name="Content Placeholder 4"/>
          <p:cNvSpPr>
            <a:spLocks noGrp="1"/>
          </p:cNvSpPr>
          <p:nvPr>
            <p:ph sz="half" idx="14"/>
          </p:nvPr>
        </p:nvSpPr>
        <p:spPr/>
        <p:txBody>
          <a:bodyPr>
            <a:normAutofit/>
          </a:bodyPr>
          <a:lstStyle/>
          <a:p>
            <a:r>
              <a:rPr lang="en-US" sz="2400" dirty="0" smtClean="0"/>
              <a:t>The process is not immediately available for execution</a:t>
            </a:r>
          </a:p>
        </p:txBody>
      </p:sp>
      <p:sp>
        <p:nvSpPr>
          <p:cNvPr id="6" name="Content Placeholder 5"/>
          <p:cNvSpPr>
            <a:spLocks noGrp="1"/>
          </p:cNvSpPr>
          <p:nvPr>
            <p:ph sz="half" idx="15"/>
          </p:nvPr>
        </p:nvSpPr>
        <p:spPr>
          <a:xfrm>
            <a:off x="609600" y="3886200"/>
            <a:ext cx="3657600" cy="2667000"/>
          </a:xfrm>
        </p:spPr>
        <p:txBody>
          <a:bodyPr>
            <a:noAutofit/>
          </a:bodyPr>
          <a:lstStyle/>
          <a:p>
            <a:r>
              <a:rPr lang="en-US" sz="2400" dirty="0" smtClean="0"/>
              <a:t>The process was placed in a suspended state by an agent: either itself, a parent process, or the OS, for the purpose of preventing its execution</a:t>
            </a:r>
            <a:endParaRPr lang="en-US" sz="24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81000" y="685800"/>
            <a:ext cx="8382000" cy="609600"/>
          </a:xfrm>
        </p:spPr>
        <p:txBody>
          <a:bodyPr/>
          <a:lstStyle/>
          <a:p>
            <a:pPr algn="ctr"/>
            <a:r>
              <a:rPr lang="en-US" sz="3200" dirty="0" smtClean="0">
                <a:effectLst>
                  <a:outerShdw blurRad="38100" dist="38100" dir="2700000" algn="tl">
                    <a:srgbClr val="000000">
                      <a:alpha val="43137"/>
                    </a:srgbClr>
                  </a:outerShdw>
                </a:effectLst>
              </a:rPr>
              <a:t>Table 3.3    Reasons for Process Suspension </a:t>
            </a:r>
          </a:p>
        </p:txBody>
      </p:sp>
      <p:graphicFrame>
        <p:nvGraphicFramePr>
          <p:cNvPr id="78850" name="Object 2"/>
          <p:cNvGraphicFramePr>
            <a:graphicFrameLocks noChangeAspect="1"/>
          </p:cNvGraphicFramePr>
          <p:nvPr/>
        </p:nvGraphicFramePr>
        <p:xfrm>
          <a:off x="838200" y="1371600"/>
          <a:ext cx="7620000" cy="5114794"/>
        </p:xfrm>
        <a:graphic>
          <a:graphicData uri="http://schemas.openxmlformats.org/presentationml/2006/ole">
            <mc:AlternateContent xmlns:mc="http://schemas.openxmlformats.org/markup-compatibility/2006">
              <mc:Choice xmlns:v="urn:schemas-microsoft-com:vml" Requires="v">
                <p:oleObj spid="_x0000_s78859" name="Document" r:id="rId4" imgW="22247619" imgH="14933333" progId="Word.Document.12">
                  <p:embed/>
                </p:oleObj>
              </mc:Choice>
              <mc:Fallback>
                <p:oleObj name="Document" r:id="rId4" imgW="22247619" imgH="14933333" progId="Word.Document.12">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371600"/>
                        <a:ext cx="7620000" cy="5114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p:transition spd="slow">
        <p:split orient="vert"/>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0.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mv="urn:schemas-microsoft-com:mac:vml" xmlns="">
      <p:transition spd="slow">
        <p:circl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1.pdf"/>
          <p:cNvPicPr>
            <a:picLocks noChangeAspect="1"/>
          </p:cNvPicPr>
          <p:nvPr/>
        </p:nvPicPr>
        <p:blipFill>
          <a:blip r:embed="rId3"/>
          <a:srcRect l="10909" t="4706" r="12727" b="4706"/>
          <a:stretch>
            <a:fillRect/>
          </a:stretch>
        </p:blipFill>
        <p:spPr>
          <a:xfrm>
            <a:off x="1295400" y="609600"/>
            <a:ext cx="6517350" cy="59741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58813" y="456252"/>
            <a:ext cx="7824788" cy="1220147"/>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Memory Tables</a:t>
            </a:r>
          </a:p>
        </p:txBody>
      </p:sp>
      <p:sp>
        <p:nvSpPr>
          <p:cNvPr id="35843" name="Content Placeholder 2"/>
          <p:cNvSpPr>
            <a:spLocks noGrp="1"/>
          </p:cNvSpPr>
          <p:nvPr>
            <p:ph sz="half" idx="1"/>
          </p:nvPr>
        </p:nvSpPr>
        <p:spPr/>
        <p:txBody>
          <a:bodyPr>
            <a:normAutofit/>
          </a:bodyPr>
          <a:lstStyle/>
          <a:p>
            <a:r>
              <a:rPr lang="en-NZ" sz="2200" dirty="0" smtClean="0"/>
              <a:t>Used to keep track of both main (real) and secondary (virtual)  memory</a:t>
            </a:r>
          </a:p>
          <a:p>
            <a:r>
              <a:rPr lang="en-NZ" sz="2200" dirty="0" smtClean="0"/>
              <a:t>Processes are maintained on secondary memory using some sort of virtual memory or simple swapping mechanism </a:t>
            </a:r>
          </a:p>
        </p:txBody>
      </p:sp>
      <p:graphicFrame>
        <p:nvGraphicFramePr>
          <p:cNvPr id="5" name="Diagram 4"/>
          <p:cNvGraphicFramePr/>
          <p:nvPr>
            <p:extLst>
              <p:ext uri="{D42A27DB-BD31-4B8C-83A1-F6EECF244321}">
                <p14:modId xmlns:p14="http://schemas.microsoft.com/office/powerpoint/2010/main" val="1560866638"/>
              </p:ext>
            </p:extLst>
          </p:nvPr>
        </p:nvGraphicFramePr>
        <p:xfrm>
          <a:off x="4495800" y="2209800"/>
          <a:ext cx="41148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658813" y="456253"/>
            <a:ext cx="7824788" cy="1143948"/>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I/O Tables</a:t>
            </a:r>
          </a:p>
        </p:txBody>
      </p:sp>
      <p:sp>
        <p:nvSpPr>
          <p:cNvPr id="36867" name="Content Placeholder 2"/>
          <p:cNvSpPr>
            <a:spLocks noGrp="1"/>
          </p:cNvSpPr>
          <p:nvPr>
            <p:ph sz="half" idx="1"/>
          </p:nvPr>
        </p:nvSpPr>
        <p:spPr/>
        <p:txBody>
          <a:bodyPr>
            <a:normAutofit/>
          </a:bodyPr>
          <a:lstStyle/>
          <a:p>
            <a:r>
              <a:rPr lang="en-NZ" sz="2200" dirty="0" smtClean="0"/>
              <a:t>Used by the OS to manage the I/O devices and channels of the computer system</a:t>
            </a:r>
            <a:endParaRPr lang="en-US" sz="2200" dirty="0" smtClean="0"/>
          </a:p>
          <a:p>
            <a:r>
              <a:rPr lang="en-US" sz="2200" dirty="0" smtClean="0"/>
              <a:t>At any given time, an I/O device may be available or assigned to a particular process</a:t>
            </a:r>
          </a:p>
        </p:txBody>
      </p:sp>
      <p:graphicFrame>
        <p:nvGraphicFramePr>
          <p:cNvPr id="5" name="Diagram 4"/>
          <p:cNvGraphicFramePr/>
          <p:nvPr>
            <p:extLst>
              <p:ext uri="{D42A27DB-BD31-4B8C-83A1-F6EECF244321}">
                <p14:modId xmlns:p14="http://schemas.microsoft.com/office/powerpoint/2010/main" val="2733243097"/>
              </p:ext>
            </p:extLst>
          </p:nvPr>
        </p:nvGraphicFramePr>
        <p:xfrm>
          <a:off x="4648200" y="2209800"/>
          <a:ext cx="3733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658813" y="456253"/>
            <a:ext cx="7824788" cy="1296348"/>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File Tables</a:t>
            </a:r>
          </a:p>
        </p:txBody>
      </p:sp>
      <p:sp>
        <p:nvSpPr>
          <p:cNvPr id="4" name="Content Placeholder 3"/>
          <p:cNvSpPr>
            <a:spLocks noGrp="1"/>
          </p:cNvSpPr>
          <p:nvPr>
            <p:ph sz="half" idx="2"/>
          </p:nvPr>
        </p:nvSpPr>
        <p:spPr>
          <a:xfrm>
            <a:off x="914400" y="4267200"/>
            <a:ext cx="7315200" cy="2209800"/>
          </a:xfrm>
        </p:spPr>
        <p:txBody>
          <a:bodyPr/>
          <a:lstStyle/>
          <a:p>
            <a:r>
              <a:rPr lang="en-US" dirty="0" smtClean="0"/>
              <a:t>Information may be maintained and used by a file management system</a:t>
            </a:r>
          </a:p>
          <a:p>
            <a:pPr lvl="2"/>
            <a:r>
              <a:rPr lang="en-US" dirty="0" smtClean="0"/>
              <a:t>in which case the OS has little or no knowledge of files</a:t>
            </a:r>
          </a:p>
          <a:p>
            <a:pPr marL="282575" lvl="2">
              <a:spcBef>
                <a:spcPts val="1800"/>
              </a:spcBef>
            </a:pPr>
            <a:r>
              <a:rPr lang="en-US" dirty="0" smtClean="0"/>
              <a:t>In other operating systems, much of the detail of file management is managed by the OS itself</a:t>
            </a:r>
          </a:p>
        </p:txBody>
      </p:sp>
      <p:graphicFrame>
        <p:nvGraphicFramePr>
          <p:cNvPr id="5" name="Diagram 4"/>
          <p:cNvGraphicFramePr/>
          <p:nvPr/>
        </p:nvGraphicFramePr>
        <p:xfrm>
          <a:off x="1524000" y="12192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algn="ctr"/>
            <a:r>
              <a:rPr lang="en-US" dirty="0" smtClean="0">
                <a:solidFill>
                  <a:schemeClr val="accent1">
                    <a:lumMod val="50000"/>
                  </a:schemeClr>
                </a:solidFill>
              </a:rPr>
              <a:t>OS Management of Application Execution</a:t>
            </a:r>
          </a:p>
        </p:txBody>
      </p:sp>
      <p:sp>
        <p:nvSpPr>
          <p:cNvPr id="8195" name="Content Placeholder 2"/>
          <p:cNvSpPr>
            <a:spLocks noGrp="1"/>
          </p:cNvSpPr>
          <p:nvPr>
            <p:ph sz="half" idx="1"/>
          </p:nvPr>
        </p:nvSpPr>
        <p:spPr>
          <a:xfrm>
            <a:off x="609600" y="2286000"/>
            <a:ext cx="7848600" cy="3809999"/>
          </a:xfrm>
        </p:spPr>
        <p:txBody>
          <a:bodyPr>
            <a:normAutofit lnSpcReduction="10000"/>
          </a:bodyPr>
          <a:lstStyle/>
          <a:p>
            <a:r>
              <a:rPr lang="en-US" sz="3200" dirty="0" smtClean="0"/>
              <a:t>Resources are made available to multiple applications</a:t>
            </a:r>
          </a:p>
          <a:p>
            <a:r>
              <a:rPr lang="en-US" sz="3200" dirty="0" smtClean="0"/>
              <a:t>The processor is switched among multiple applications so all will appear to be progressing</a:t>
            </a:r>
          </a:p>
          <a:p>
            <a:r>
              <a:rPr lang="en-US" sz="3200" dirty="0" smtClean="0"/>
              <a:t>The processor and I/O devices can be used efficiently</a:t>
            </a:r>
          </a:p>
          <a:p>
            <a:endParaRPr lang="en-US"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58813" y="456253"/>
            <a:ext cx="7824788" cy="1220148"/>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Tables</a:t>
            </a:r>
          </a:p>
        </p:txBody>
      </p:sp>
      <p:sp>
        <p:nvSpPr>
          <p:cNvPr id="38915" name="Content Placeholder 2"/>
          <p:cNvSpPr>
            <a:spLocks noGrp="1"/>
          </p:cNvSpPr>
          <p:nvPr>
            <p:ph sz="half" idx="1"/>
          </p:nvPr>
        </p:nvSpPr>
        <p:spPr>
          <a:xfrm>
            <a:off x="609600" y="2286000"/>
            <a:ext cx="7924800" cy="3840163"/>
          </a:xfrm>
        </p:spPr>
        <p:txBody>
          <a:bodyPr>
            <a:noAutofit/>
          </a:bodyPr>
          <a:lstStyle/>
          <a:p>
            <a:r>
              <a:rPr lang="en-US" sz="3000" dirty="0" smtClean="0"/>
              <a:t>Must be maintained to manage processes</a:t>
            </a:r>
          </a:p>
          <a:p>
            <a:r>
              <a:rPr lang="en-US" sz="3000" dirty="0" smtClean="0"/>
              <a:t>There must be some reference to memory,    I/O, and files, directly or indirectly</a:t>
            </a:r>
          </a:p>
          <a:p>
            <a:r>
              <a:rPr lang="en-US" sz="3000" dirty="0" smtClean="0"/>
              <a:t>The tables themselves must be accessible by the OS and therefore are subject to memory management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253"/>
            <a:ext cx="8229599" cy="12201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Control Structures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Diagram 3"/>
          <p:cNvGraphicFramePr/>
          <p:nvPr/>
        </p:nvGraphicFramePr>
        <p:xfrm>
          <a:off x="1524000" y="2514600"/>
          <a:ext cx="6705600" cy="347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1"/>
            <a:ext cx="7824788" cy="13716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Control Structures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Text Placeholder 4"/>
          <p:cNvSpPr>
            <a:spLocks noGrp="1"/>
          </p:cNvSpPr>
          <p:nvPr>
            <p:ph type="body" idx="1"/>
          </p:nvPr>
        </p:nvSpPr>
        <p:spPr/>
        <p:txBody>
          <a:bodyPr/>
          <a:lstStyle/>
          <a:p>
            <a:r>
              <a:rPr lang="en-US" dirty="0" smtClean="0"/>
              <a:t>Process Location</a:t>
            </a:r>
          </a:p>
        </p:txBody>
      </p:sp>
      <p:sp>
        <p:nvSpPr>
          <p:cNvPr id="3" name="Content Placeholder 2"/>
          <p:cNvSpPr>
            <a:spLocks noGrp="1"/>
          </p:cNvSpPr>
          <p:nvPr>
            <p:ph sz="half" idx="2"/>
          </p:nvPr>
        </p:nvSpPr>
        <p:spPr>
          <a:xfrm>
            <a:off x="381000" y="2514600"/>
            <a:ext cx="4038600" cy="3886200"/>
          </a:xfrm>
        </p:spPr>
        <p:txBody>
          <a:bodyPr>
            <a:normAutofit lnSpcReduction="10000"/>
          </a:bodyPr>
          <a:lstStyle/>
          <a:p>
            <a:pPr>
              <a:buNone/>
            </a:pPr>
            <a:endParaRPr lang="en-US" dirty="0" smtClean="0"/>
          </a:p>
          <a:p>
            <a:pPr lvl="1"/>
            <a:r>
              <a:rPr lang="en-US" dirty="0" smtClean="0"/>
              <a:t>A process must include a program or set of programs to be executed</a:t>
            </a:r>
          </a:p>
          <a:p>
            <a:pPr lvl="1"/>
            <a:r>
              <a:rPr lang="en-US" dirty="0" smtClean="0"/>
              <a:t>A process will consist of at least sufficient memory to hold the programs and data of that process</a:t>
            </a:r>
          </a:p>
          <a:p>
            <a:pPr lvl="1"/>
            <a:r>
              <a:rPr lang="en-US" dirty="0" smtClean="0"/>
              <a:t>The execution of a program typically involves a stack that is used to keep track of procedure calls and parameter passing between procedures </a:t>
            </a:r>
          </a:p>
        </p:txBody>
      </p:sp>
      <p:sp>
        <p:nvSpPr>
          <p:cNvPr id="6" name="Text Placeholder 5"/>
          <p:cNvSpPr>
            <a:spLocks noGrp="1"/>
          </p:cNvSpPr>
          <p:nvPr>
            <p:ph type="body" sz="quarter" idx="3"/>
          </p:nvPr>
        </p:nvSpPr>
        <p:spPr/>
        <p:txBody>
          <a:bodyPr/>
          <a:lstStyle/>
          <a:p>
            <a:r>
              <a:rPr lang="en-US" dirty="0" smtClean="0"/>
              <a:t>Process Attributes</a:t>
            </a:r>
            <a:endParaRPr lang="en-US" dirty="0"/>
          </a:p>
        </p:txBody>
      </p:sp>
      <p:sp>
        <p:nvSpPr>
          <p:cNvPr id="4" name="Content Placeholder 3"/>
          <p:cNvSpPr>
            <a:spLocks noGrp="1"/>
          </p:cNvSpPr>
          <p:nvPr>
            <p:ph sz="quarter" idx="4"/>
          </p:nvPr>
        </p:nvSpPr>
        <p:spPr>
          <a:xfrm>
            <a:off x="4648200" y="2797174"/>
            <a:ext cx="3962400" cy="3679825"/>
          </a:xfrm>
        </p:spPr>
        <p:txBody>
          <a:bodyPr>
            <a:normAutofit/>
          </a:bodyPr>
          <a:lstStyle/>
          <a:p>
            <a:pPr lvl="1"/>
            <a:r>
              <a:rPr lang="en-US" dirty="0" smtClean="0"/>
              <a:t>Each process has associated with it a number of attributes that are used by the OS for process control</a:t>
            </a:r>
          </a:p>
          <a:p>
            <a:pPr lvl="1"/>
            <a:r>
              <a:rPr lang="en-US" dirty="0" smtClean="0"/>
              <a:t>The collection of program, data, stack, and attributes is referred to as the process image</a:t>
            </a:r>
          </a:p>
          <a:p>
            <a:pPr lvl="1"/>
            <a:r>
              <a:rPr lang="en-US" dirty="0" smtClean="0"/>
              <a:t>Process image location will depend on the memory management scheme being used</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685800"/>
            <a:ext cx="8305800" cy="1323439"/>
          </a:xfrm>
          <a:prstGeom prst="rect">
            <a:avLst/>
          </a:prstGeom>
        </p:spPr>
        <p:txBody>
          <a:bodyPr wrap="square">
            <a:spAutoFit/>
          </a:bodyPr>
          <a:lstStyle/>
          <a:p>
            <a:pPr algn="ctr"/>
            <a:r>
              <a:rPr lang="en-US" sz="4000" dirty="0" smtClean="0">
                <a:solidFill>
                  <a:schemeClr val="accent1">
                    <a:lumMod val="75000"/>
                  </a:schemeClr>
                </a:solidFill>
                <a:effectLst>
                  <a:outerShdw blurRad="50800" dist="38100" dir="2700000" algn="tl" rotWithShape="0">
                    <a:prstClr val="black">
                      <a:alpha val="40000"/>
                    </a:prstClr>
                  </a:outerShdw>
                </a:effectLst>
                <a:latin typeface="+mj-lt"/>
                <a:ea typeface="+mj-ea"/>
                <a:cs typeface="+mj-cs"/>
              </a:rPr>
              <a:t>Table 3.4   </a:t>
            </a:r>
          </a:p>
          <a:p>
            <a:pPr algn="ctr"/>
            <a:r>
              <a:rPr lang="en-US" sz="4000" dirty="0" smtClean="0">
                <a:solidFill>
                  <a:schemeClr val="accent1">
                    <a:lumMod val="75000"/>
                  </a:schemeClr>
                </a:solidFill>
                <a:effectLst>
                  <a:outerShdw blurRad="50800" dist="38100" dir="2700000" algn="tl" rotWithShape="0">
                    <a:prstClr val="black">
                      <a:alpha val="40000"/>
                    </a:prstClr>
                  </a:outerShdw>
                </a:effectLst>
                <a:latin typeface="+mj-lt"/>
                <a:ea typeface="+mj-ea"/>
                <a:cs typeface="+mj-cs"/>
              </a:rPr>
              <a:t>Typical Elements of a Process Image </a:t>
            </a:r>
          </a:p>
        </p:txBody>
      </p:sp>
      <p:pic>
        <p:nvPicPr>
          <p:cNvPr id="5" name="Picture 4"/>
          <p:cNvPicPr>
            <a:picLocks noChangeAspect="1"/>
          </p:cNvPicPr>
          <p:nvPr/>
        </p:nvPicPr>
        <p:blipFill>
          <a:blip r:embed="rId3"/>
          <a:stretch>
            <a:fillRect/>
          </a:stretch>
        </p:blipFill>
        <p:spPr>
          <a:xfrm>
            <a:off x="381000" y="2362200"/>
            <a:ext cx="8364728" cy="39705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467600" y="838200"/>
            <a:ext cx="1371600" cy="3657600"/>
          </a:xfrm>
        </p:spPr>
        <p:txBody>
          <a:bodyPr/>
          <a:lstStyle/>
          <a:p>
            <a:pPr algn="ctr">
              <a:lnSpc>
                <a:spcPct val="150000"/>
              </a:lnSpc>
            </a:pPr>
            <a:r>
              <a:rPr lang="en-US" sz="2000" dirty="0" smtClean="0">
                <a:solidFill>
                  <a:schemeClr val="accent1">
                    <a:lumMod val="75000"/>
                  </a:schemeClr>
                </a:solidFill>
              </a:rPr>
              <a:t>Table 3.5  </a:t>
            </a:r>
            <a:br>
              <a:rPr lang="en-US" sz="2000" dirty="0" smtClean="0">
                <a:solidFill>
                  <a:schemeClr val="accent1">
                    <a:lumMod val="75000"/>
                  </a:schemeClr>
                </a:solidFill>
              </a:rPr>
            </a:br>
            <a:r>
              <a:rPr lang="en-US" sz="2000" dirty="0" smtClean="0">
                <a:solidFill>
                  <a:schemeClr val="accent1">
                    <a:lumMod val="75000"/>
                  </a:schemeClr>
                </a:solidFill>
              </a:rPr>
              <a:t> Typical Elements of a Process Control Block </a:t>
            </a:r>
            <a:br>
              <a:rPr lang="en-US" sz="2000" dirty="0" smtClean="0">
                <a:solidFill>
                  <a:schemeClr val="accent1">
                    <a:lumMod val="75000"/>
                  </a:schemeClr>
                </a:solidFill>
              </a:rPr>
            </a:br>
            <a:r>
              <a:rPr lang="en-US" sz="1400" dirty="0" smtClean="0">
                <a:solidFill>
                  <a:schemeClr val="accent1">
                    <a:lumMod val="75000"/>
                  </a:schemeClr>
                </a:solidFill>
              </a:rPr>
              <a:t>(page 1 of 2) </a:t>
            </a:r>
            <a:endParaRPr lang="en-NZ" sz="2000" dirty="0">
              <a:solidFill>
                <a:schemeClr val="accent1">
                  <a:lumMod val="75000"/>
                </a:schemeClr>
              </a:solidFill>
            </a:endParaRPr>
          </a:p>
        </p:txBody>
      </p:sp>
      <p:pic>
        <p:nvPicPr>
          <p:cNvPr id="6" name="Picture 5"/>
          <p:cNvPicPr>
            <a:picLocks noChangeAspect="1"/>
          </p:cNvPicPr>
          <p:nvPr/>
        </p:nvPicPr>
        <p:blipFill>
          <a:blip r:embed="rId3"/>
          <a:stretch>
            <a:fillRect/>
          </a:stretch>
        </p:blipFill>
        <p:spPr>
          <a:xfrm>
            <a:off x="457202" y="914400"/>
            <a:ext cx="7001464" cy="5480049"/>
          </a:xfrm>
          <a:prstGeom prst="rect">
            <a:avLst/>
          </a:prstGeom>
        </p:spPr>
      </p:pic>
      <p:sp>
        <p:nvSpPr>
          <p:cNvPr id="8" name="TextBox 7"/>
          <p:cNvSpPr txBox="1"/>
          <p:nvPr/>
        </p:nvSpPr>
        <p:spPr>
          <a:xfrm>
            <a:off x="7543800" y="5867400"/>
            <a:ext cx="1631898" cy="877163"/>
          </a:xfrm>
          <a:prstGeom prst="rect">
            <a:avLst/>
          </a:prstGeom>
          <a:noFill/>
        </p:spPr>
        <p:txBody>
          <a:bodyPr wrap="square" rtlCol="0">
            <a:spAutoFit/>
          </a:bodyPr>
          <a:lstStyle/>
          <a:p>
            <a:r>
              <a:rPr lang="en-US" sz="1100" dirty="0" smtClean="0">
                <a:latin typeface="+mn-lt"/>
              </a:rPr>
              <a:t>(Table is located </a:t>
            </a:r>
          </a:p>
          <a:p>
            <a:r>
              <a:rPr lang="en-US" sz="1100" dirty="0" smtClean="0">
                <a:latin typeface="+mn-lt"/>
              </a:rPr>
              <a:t>on page 129 in the textbook)</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mv="urn:schemas-microsoft-com:mac:vml" xmlns="">
      <p:transition spd="slow">
        <p:dissolv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00800" y="838200"/>
            <a:ext cx="2209800" cy="3810000"/>
          </a:xfrm>
        </p:spPr>
        <p:txBody>
          <a:bodyPr/>
          <a:lstStyle/>
          <a:p>
            <a:pPr algn="ctr">
              <a:lnSpc>
                <a:spcPct val="150000"/>
              </a:lnSpc>
            </a:pPr>
            <a:r>
              <a:rPr lang="en-US" sz="2400" dirty="0" smtClean="0">
                <a:solidFill>
                  <a:schemeClr val="accent1">
                    <a:lumMod val="75000"/>
                  </a:schemeClr>
                </a:solidFill>
              </a:rPr>
              <a:t>Table 3.5  </a:t>
            </a:r>
            <a:br>
              <a:rPr lang="en-US" sz="2400" dirty="0" smtClean="0">
                <a:solidFill>
                  <a:schemeClr val="accent1">
                    <a:lumMod val="75000"/>
                  </a:schemeClr>
                </a:solidFill>
              </a:rPr>
            </a:br>
            <a:r>
              <a:rPr lang="en-US" sz="2400" dirty="0" smtClean="0">
                <a:solidFill>
                  <a:schemeClr val="accent1">
                    <a:lumMod val="75000"/>
                  </a:schemeClr>
                </a:solidFill>
              </a:rPr>
              <a:t> Typical Elements of a Process Control Block </a:t>
            </a:r>
            <a:br>
              <a:rPr lang="en-US" sz="2400" dirty="0" smtClean="0">
                <a:solidFill>
                  <a:schemeClr val="accent1">
                    <a:lumMod val="75000"/>
                  </a:schemeClr>
                </a:solidFill>
              </a:rPr>
            </a:br>
            <a:r>
              <a:rPr lang="en-US" sz="1600" dirty="0" smtClean="0">
                <a:solidFill>
                  <a:schemeClr val="accent1">
                    <a:lumMod val="75000"/>
                  </a:schemeClr>
                </a:solidFill>
              </a:rPr>
              <a:t>(page 2 of 2) </a:t>
            </a:r>
            <a:endParaRPr lang="en-NZ" sz="2400" dirty="0">
              <a:solidFill>
                <a:schemeClr val="accent1">
                  <a:lumMod val="75000"/>
                </a:schemeClr>
              </a:solidFill>
            </a:endParaRPr>
          </a:p>
        </p:txBody>
      </p:sp>
      <p:pic>
        <p:nvPicPr>
          <p:cNvPr id="7" name="Picture 6"/>
          <p:cNvPicPr>
            <a:picLocks noChangeAspect="1"/>
          </p:cNvPicPr>
          <p:nvPr/>
        </p:nvPicPr>
        <p:blipFill>
          <a:blip r:embed="rId3"/>
          <a:stretch>
            <a:fillRect/>
          </a:stretch>
        </p:blipFill>
        <p:spPr>
          <a:xfrm>
            <a:off x="457200" y="609600"/>
            <a:ext cx="5568108" cy="5850038"/>
          </a:xfrm>
          <a:prstGeom prst="rect">
            <a:avLst/>
          </a:prstGeom>
        </p:spPr>
      </p:pic>
      <p:sp>
        <p:nvSpPr>
          <p:cNvPr id="8" name="TextBox 7"/>
          <p:cNvSpPr txBox="1"/>
          <p:nvPr/>
        </p:nvSpPr>
        <p:spPr>
          <a:xfrm>
            <a:off x="6858000" y="6019800"/>
            <a:ext cx="1905000" cy="707886"/>
          </a:xfrm>
          <a:prstGeom prst="rect">
            <a:avLst/>
          </a:prstGeom>
          <a:noFill/>
        </p:spPr>
        <p:txBody>
          <a:bodyPr wrap="square" rtlCol="0">
            <a:spAutoFit/>
          </a:bodyPr>
          <a:lstStyle/>
          <a:p>
            <a:r>
              <a:rPr lang="en-US" sz="1100" dirty="0" smtClean="0">
                <a:latin typeface="+mn-lt"/>
              </a:rPr>
              <a:t>(Table is located </a:t>
            </a:r>
          </a:p>
          <a:p>
            <a:r>
              <a:rPr lang="en-US" sz="1100" dirty="0" smtClean="0">
                <a:latin typeface="+mn-lt"/>
              </a:rPr>
              <a:t>on page 129 in the textbook)</a:t>
            </a:r>
          </a:p>
          <a:p>
            <a:endParaRPr lang="en-US" dirty="0"/>
          </a:p>
        </p:txBody>
      </p:sp>
    </p:spTree>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Identification</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2"/>
          </p:nvPr>
        </p:nvSpPr>
        <p:spPr>
          <a:xfrm>
            <a:off x="663388" y="2286000"/>
            <a:ext cx="3657600" cy="4267200"/>
          </a:xfrm>
        </p:spPr>
        <p:txBody>
          <a:bodyPr>
            <a:normAutofit/>
          </a:bodyPr>
          <a:lstStyle/>
          <a:p>
            <a:r>
              <a:rPr lang="en-NZ" dirty="0" smtClean="0"/>
              <a:t>Each process is assigned a unique numeric identifier</a:t>
            </a:r>
          </a:p>
          <a:p>
            <a:pPr lvl="1"/>
            <a:r>
              <a:rPr lang="en-NZ" dirty="0" smtClean="0"/>
              <a:t>otherwise there must be a mapping that allows the OS to locate the appropriate tables based on the process identifier</a:t>
            </a:r>
          </a:p>
          <a:p>
            <a:r>
              <a:rPr lang="en-NZ" dirty="0" smtClean="0"/>
              <a:t>Many of the tables controlled by the OS may use process identifiers to cross-reference process tables</a:t>
            </a:r>
          </a:p>
          <a:p>
            <a:endParaRPr lang="en-NZ" dirty="0"/>
          </a:p>
        </p:txBody>
      </p:sp>
      <p:sp>
        <p:nvSpPr>
          <p:cNvPr id="6" name="Content Placeholder 5"/>
          <p:cNvSpPr>
            <a:spLocks noGrp="1"/>
          </p:cNvSpPr>
          <p:nvPr>
            <p:ph sz="quarter" idx="4"/>
          </p:nvPr>
        </p:nvSpPr>
        <p:spPr>
          <a:xfrm>
            <a:off x="4828032" y="2133600"/>
            <a:ext cx="3657600" cy="4724400"/>
          </a:xfrm>
        </p:spPr>
        <p:txBody>
          <a:bodyPr>
            <a:normAutofit fontScale="92500" lnSpcReduction="20000"/>
          </a:bodyPr>
          <a:lstStyle/>
          <a:p>
            <a:r>
              <a:rPr lang="en-US" sz="1946" dirty="0" smtClean="0"/>
              <a:t>Memory tables may be organized to provide a map of main memory with an indication of which process is assigned to each region</a:t>
            </a:r>
          </a:p>
          <a:p>
            <a:pPr lvl="1"/>
            <a:r>
              <a:rPr lang="en-US" dirty="0" smtClean="0"/>
              <a:t>similar references will appear in    I/O and file tables</a:t>
            </a:r>
          </a:p>
          <a:p>
            <a:r>
              <a:rPr lang="en-US" sz="1946" dirty="0" smtClean="0"/>
              <a:t>When processes communicate with one another, the process identifier informs the OS of the destination of a particular communication</a:t>
            </a:r>
          </a:p>
          <a:p>
            <a:r>
              <a:rPr lang="en-US" sz="2000" dirty="0" smtClean="0"/>
              <a:t>When processes are allowed to create other processes, identifiers indicate the parent and descendents of each process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381000" y="456253"/>
            <a:ext cx="8382000" cy="1143948"/>
          </a:xfrm>
        </p:spPr>
        <p:txBody>
          <a:bodyPr/>
          <a:lstStyle/>
          <a:p>
            <a:pPr algn="ct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Processor State Information</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578100659"/>
              </p:ext>
            </p:extLst>
          </p:nvPr>
        </p:nvGraphicFramePr>
        <p:xfrm>
          <a:off x="4468995" y="2272043"/>
          <a:ext cx="4191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p:cNvGraphicFramePr/>
          <p:nvPr>
            <p:extLst>
              <p:ext uri="{D42A27DB-BD31-4B8C-83A1-F6EECF244321}">
                <p14:modId xmlns:p14="http://schemas.microsoft.com/office/powerpoint/2010/main" val="1137790804"/>
              </p:ext>
            </p:extLst>
          </p:nvPr>
        </p:nvGraphicFramePr>
        <p:xfrm>
          <a:off x="533400" y="2133600"/>
          <a:ext cx="3657600" cy="3886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2.pdf"/>
          <p:cNvPicPr>
            <a:picLocks noChangeAspect="1"/>
          </p:cNvPicPr>
          <p:nvPr/>
        </p:nvPicPr>
        <p:blipFill>
          <a:blip r:embed="rId3"/>
          <a:srcRect t="6364" b="38182"/>
          <a:stretch>
            <a:fillRect/>
          </a:stretch>
        </p:blipFill>
        <p:spPr>
          <a:xfrm>
            <a:off x="383437" y="381000"/>
            <a:ext cx="8760563" cy="6286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3401" y="1143000"/>
            <a:ext cx="2362200" cy="3970318"/>
          </a:xfrm>
          <a:prstGeom prst="rect">
            <a:avLst/>
          </a:prstGeom>
        </p:spPr>
        <p:txBody>
          <a:bodyPr wrap="square">
            <a:spAutoFit/>
          </a:bodyPr>
          <a:lstStyle/>
          <a:p>
            <a:pPr algn="ctr"/>
            <a:r>
              <a:rPr lang="en-US" sz="2800" b="1" dirty="0" smtClean="0">
                <a:solidFill>
                  <a:schemeClr val="accent1">
                    <a:lumMod val="75000"/>
                  </a:schemeClr>
                </a:solidFill>
                <a:effectLst>
                  <a:outerShdw blurRad="38100" dist="38100" dir="2700000" algn="tl">
                    <a:srgbClr val="000000">
                      <a:alpha val="43137"/>
                    </a:srgbClr>
                  </a:outerShdw>
                </a:effectLst>
                <a:latin typeface="+mn-lt"/>
              </a:rPr>
              <a:t>Table 3.6</a:t>
            </a:r>
          </a:p>
          <a:p>
            <a:pPr algn="ctr"/>
            <a:endParaRPr lang="en-US" sz="2800" b="1" dirty="0" smtClean="0">
              <a:solidFill>
                <a:schemeClr val="accent1">
                  <a:lumMod val="75000"/>
                </a:schemeClr>
              </a:solidFill>
              <a:effectLst>
                <a:outerShdw blurRad="38100" dist="38100" dir="2700000" algn="tl">
                  <a:srgbClr val="000000">
                    <a:alpha val="43137"/>
                  </a:srgbClr>
                </a:outerShdw>
              </a:effectLst>
              <a:latin typeface="+mn-lt"/>
            </a:endParaRPr>
          </a:p>
          <a:p>
            <a:pPr algn="ctr"/>
            <a:r>
              <a:rPr lang="en-US" sz="2800" b="1" dirty="0" smtClean="0">
                <a:solidFill>
                  <a:schemeClr val="accent1">
                    <a:lumMod val="75000"/>
                  </a:schemeClr>
                </a:solidFill>
                <a:effectLst>
                  <a:outerShdw blurRad="38100" dist="38100" dir="2700000" algn="tl">
                    <a:srgbClr val="000000">
                      <a:alpha val="43137"/>
                    </a:srgbClr>
                  </a:outerShdw>
                </a:effectLst>
                <a:latin typeface="+mn-lt"/>
              </a:rPr>
              <a:t>Pentium</a:t>
            </a:r>
          </a:p>
          <a:p>
            <a:pPr algn="ctr"/>
            <a:endParaRPr lang="en-US" sz="2800" b="1" dirty="0" smtClean="0">
              <a:solidFill>
                <a:schemeClr val="accent1">
                  <a:lumMod val="75000"/>
                </a:schemeClr>
              </a:solidFill>
              <a:effectLst>
                <a:outerShdw blurRad="38100" dist="38100" dir="2700000" algn="tl">
                  <a:srgbClr val="000000">
                    <a:alpha val="43137"/>
                  </a:srgbClr>
                </a:outerShdw>
              </a:effectLst>
              <a:latin typeface="+mn-lt"/>
            </a:endParaRPr>
          </a:p>
          <a:p>
            <a:pPr algn="ctr"/>
            <a:r>
              <a:rPr lang="en-US" sz="2800" b="1" dirty="0" smtClean="0">
                <a:solidFill>
                  <a:schemeClr val="accent1">
                    <a:lumMod val="75000"/>
                  </a:schemeClr>
                </a:solidFill>
                <a:effectLst>
                  <a:outerShdw blurRad="38100" dist="38100" dir="2700000" algn="tl">
                    <a:srgbClr val="000000">
                      <a:alpha val="43137"/>
                    </a:srgbClr>
                  </a:outerShdw>
                </a:effectLst>
                <a:latin typeface="+mn-lt"/>
              </a:rPr>
              <a:t>EFLAGS </a:t>
            </a:r>
          </a:p>
          <a:p>
            <a:pPr algn="ctr"/>
            <a:endParaRPr lang="en-US" sz="2800" b="1" dirty="0" smtClean="0">
              <a:solidFill>
                <a:schemeClr val="accent1">
                  <a:lumMod val="75000"/>
                </a:schemeClr>
              </a:solidFill>
              <a:effectLst>
                <a:outerShdw blurRad="38100" dist="38100" dir="2700000" algn="tl">
                  <a:srgbClr val="000000">
                    <a:alpha val="43137"/>
                  </a:srgbClr>
                </a:outerShdw>
              </a:effectLst>
              <a:latin typeface="+mn-lt"/>
            </a:endParaRPr>
          </a:p>
          <a:p>
            <a:pPr algn="ctr"/>
            <a:r>
              <a:rPr lang="en-US" sz="2800" b="1" dirty="0" smtClean="0">
                <a:solidFill>
                  <a:schemeClr val="accent1">
                    <a:lumMod val="75000"/>
                  </a:schemeClr>
                </a:solidFill>
                <a:effectLst>
                  <a:outerShdw blurRad="38100" dist="38100" dir="2700000" algn="tl">
                    <a:srgbClr val="000000">
                      <a:alpha val="43137"/>
                    </a:srgbClr>
                  </a:outerShdw>
                </a:effectLst>
                <a:latin typeface="+mn-lt"/>
              </a:rPr>
              <a:t>Register </a:t>
            </a:r>
          </a:p>
          <a:p>
            <a:pPr algn="ctr"/>
            <a:endParaRPr lang="en-US" sz="2800" b="1" dirty="0" smtClean="0">
              <a:solidFill>
                <a:schemeClr val="accent1">
                  <a:lumMod val="75000"/>
                </a:schemeClr>
              </a:solidFill>
              <a:effectLst>
                <a:outerShdw blurRad="38100" dist="38100" dir="2700000" algn="tl">
                  <a:srgbClr val="000000">
                    <a:alpha val="43137"/>
                  </a:srgbClr>
                </a:outerShdw>
              </a:effectLst>
              <a:latin typeface="+mn-lt"/>
            </a:endParaRPr>
          </a:p>
          <a:p>
            <a:pPr algn="ctr"/>
            <a:r>
              <a:rPr lang="en-US" sz="2800" b="1" dirty="0" smtClean="0">
                <a:solidFill>
                  <a:schemeClr val="accent1">
                    <a:lumMod val="75000"/>
                  </a:schemeClr>
                </a:solidFill>
                <a:effectLst>
                  <a:outerShdw blurRad="38100" dist="38100" dir="2700000" algn="tl">
                    <a:srgbClr val="000000">
                      <a:alpha val="43137"/>
                    </a:srgbClr>
                  </a:outerShdw>
                </a:effectLst>
                <a:latin typeface="+mn-lt"/>
              </a:rPr>
              <a:t>Bits</a:t>
            </a:r>
            <a:endParaRPr lang="en-US" sz="2800" b="1" dirty="0">
              <a:solidFill>
                <a:schemeClr val="accent1">
                  <a:lumMod val="75000"/>
                </a:schemeClr>
              </a:solidFill>
              <a:effectLst>
                <a:outerShdw blurRad="38100" dist="38100" dir="2700000" algn="tl">
                  <a:srgbClr val="000000">
                    <a:alpha val="43137"/>
                  </a:srgbClr>
                </a:outerShdw>
              </a:effectLst>
              <a:latin typeface="+mn-lt"/>
            </a:endParaRPr>
          </a:p>
        </p:txBody>
      </p:sp>
      <p:pic>
        <p:nvPicPr>
          <p:cNvPr id="4" name="Picture 3"/>
          <p:cNvPicPr>
            <a:picLocks noChangeAspect="1"/>
          </p:cNvPicPr>
          <p:nvPr/>
        </p:nvPicPr>
        <p:blipFill>
          <a:blip r:embed="rId3"/>
          <a:stretch>
            <a:fillRect/>
          </a:stretch>
        </p:blipFill>
        <p:spPr>
          <a:xfrm>
            <a:off x="3810000" y="533400"/>
            <a:ext cx="4697686" cy="5862321"/>
          </a:xfrm>
          <a:prstGeom prst="rect">
            <a:avLst/>
          </a:prstGeom>
        </p:spPr>
      </p:pic>
      <p:sp>
        <p:nvSpPr>
          <p:cNvPr id="5" name="TextBox 4"/>
          <p:cNvSpPr txBox="1"/>
          <p:nvPr/>
        </p:nvSpPr>
        <p:spPr>
          <a:xfrm>
            <a:off x="381000" y="6248400"/>
            <a:ext cx="3276600" cy="261610"/>
          </a:xfrm>
          <a:prstGeom prst="rect">
            <a:avLst/>
          </a:prstGeom>
          <a:noFill/>
        </p:spPr>
        <p:txBody>
          <a:bodyPr wrap="square" rtlCol="0">
            <a:spAutoFit/>
          </a:bodyPr>
          <a:lstStyle/>
          <a:p>
            <a:pPr algn="ctr"/>
            <a:r>
              <a:rPr lang="en-US" sz="1100" dirty="0" smtClean="0">
                <a:latin typeface="+mn-lt"/>
              </a:rPr>
              <a:t>(Table is located on page 131 in the textbook)</a:t>
            </a:r>
            <a:endParaRPr lang="en-US" sz="11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58813" y="456252"/>
            <a:ext cx="7824788" cy="1143947"/>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Process Elements</a:t>
            </a:r>
          </a:p>
        </p:txBody>
      </p:sp>
      <p:sp>
        <p:nvSpPr>
          <p:cNvPr id="10243" name="Content Placeholder 2"/>
          <p:cNvSpPr>
            <a:spLocks noGrp="1"/>
          </p:cNvSpPr>
          <p:nvPr>
            <p:ph sz="half" idx="1"/>
          </p:nvPr>
        </p:nvSpPr>
        <p:spPr>
          <a:xfrm>
            <a:off x="658904" y="2286000"/>
            <a:ext cx="7799296" cy="4191000"/>
          </a:xfrm>
        </p:spPr>
        <p:txBody>
          <a:bodyPr>
            <a:normAutofit/>
          </a:bodyPr>
          <a:lstStyle/>
          <a:p>
            <a:pPr>
              <a:lnSpc>
                <a:spcPct val="90000"/>
              </a:lnSpc>
            </a:pPr>
            <a:r>
              <a:rPr lang="en-US" sz="2200" dirty="0" smtClean="0"/>
              <a:t>Two essential elements of a process are:</a:t>
            </a:r>
          </a:p>
          <a:p>
            <a:pPr marL="282575" lvl="2">
              <a:spcBef>
                <a:spcPts val="1800"/>
              </a:spcBef>
            </a:pPr>
            <a:endParaRPr lang="en-US" sz="2200" dirty="0" smtClean="0"/>
          </a:p>
          <a:p>
            <a:pPr marL="282575" lvl="2">
              <a:spcBef>
                <a:spcPts val="1800"/>
              </a:spcBef>
            </a:pPr>
            <a:endParaRPr lang="en-US" sz="2200" dirty="0" smtClean="0"/>
          </a:p>
          <a:p>
            <a:pPr marL="282575" lvl="2">
              <a:spcBef>
                <a:spcPts val="1800"/>
              </a:spcBef>
            </a:pPr>
            <a:endParaRPr lang="en-US" sz="2200" dirty="0" smtClean="0"/>
          </a:p>
          <a:p>
            <a:pPr marL="282575" lvl="2">
              <a:spcBef>
                <a:spcPts val="1800"/>
              </a:spcBef>
              <a:buNone/>
            </a:pPr>
            <a:endParaRPr lang="en-US" sz="2200" dirty="0" smtClean="0"/>
          </a:p>
          <a:p>
            <a:pPr marL="282575" lvl="2">
              <a:spcBef>
                <a:spcPts val="1800"/>
              </a:spcBef>
              <a:buNone/>
            </a:pPr>
            <a:endParaRPr lang="en-US" sz="2200" dirty="0" smtClean="0"/>
          </a:p>
          <a:p>
            <a:pPr marL="282575" lvl="2">
              <a:spcBef>
                <a:spcPts val="1800"/>
              </a:spcBef>
              <a:buSzPct val="25000"/>
            </a:pPr>
            <a:r>
              <a:rPr lang="en-US" sz="2000" dirty="0" smtClean="0"/>
              <a:t>when the processor begins to execute the program code, we refer to this executing entity as a </a:t>
            </a:r>
            <a:r>
              <a:rPr lang="en-US" sz="2200" b="1" i="1" dirty="0" smtClean="0">
                <a:solidFill>
                  <a:schemeClr val="accent1"/>
                </a:solidFill>
              </a:rPr>
              <a:t>process</a:t>
            </a:r>
          </a:p>
        </p:txBody>
      </p:sp>
      <p:graphicFrame>
        <p:nvGraphicFramePr>
          <p:cNvPr id="4" name="Diagram 3"/>
          <p:cNvGraphicFramePr/>
          <p:nvPr/>
        </p:nvGraphicFramePr>
        <p:xfrm>
          <a:off x="533400" y="2895600"/>
          <a:ext cx="8153400" cy="264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Control</a:t>
            </a:r>
            <a:b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Information</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09600" y="2514600"/>
            <a:ext cx="7848600" cy="2819399"/>
          </a:xfrm>
        </p:spPr>
        <p:txBody>
          <a:bodyPr>
            <a:noAutofit/>
          </a:bodyPr>
          <a:lstStyle/>
          <a:p>
            <a:r>
              <a:rPr lang="en-NZ" sz="2800" dirty="0" smtClean="0"/>
              <a:t>The additional information                         needed by the OS to control                             and coordinate the various                             active processes</a:t>
            </a:r>
          </a:p>
        </p:txBody>
      </p:sp>
      <p:pic>
        <p:nvPicPr>
          <p:cNvPr id="6" name="Picture 5"/>
          <p:cNvPicPr>
            <a:picLocks noChangeAspect="1"/>
          </p:cNvPicPr>
          <p:nvPr/>
        </p:nvPicPr>
        <p:blipFill>
          <a:blip r:embed="rId3"/>
          <a:stretch>
            <a:fillRect/>
          </a:stretch>
        </p:blipFill>
        <p:spPr>
          <a:xfrm>
            <a:off x="6858000" y="3124200"/>
            <a:ext cx="1878013" cy="332770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3.pdf"/>
          <p:cNvPicPr>
            <a:picLocks noChangeAspect="1"/>
          </p:cNvPicPr>
          <p:nvPr/>
        </p:nvPicPr>
        <p:blipFill>
          <a:blip r:embed="rId3"/>
          <a:srcRect l="5455" t="7059" r="6364" b="4706"/>
          <a:stretch>
            <a:fillRect/>
          </a:stretch>
        </p:blipFill>
        <p:spPr>
          <a:xfrm>
            <a:off x="838200" y="685800"/>
            <a:ext cx="7652154" cy="59166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mv="urn:schemas-microsoft-com:mac:vml" xmlns="">
      <p:transition>
        <p:cut/>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4.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7824788" cy="1169693"/>
          </a:xfrm>
        </p:spPr>
        <p:txBody>
          <a:bodyPr/>
          <a:lstStyle/>
          <a:p>
            <a:pPr algn="l"/>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Role of the </a:t>
            </a:r>
            <a:b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Control Block</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85800" y="2362200"/>
            <a:ext cx="7848600" cy="4114799"/>
          </a:xfrm>
        </p:spPr>
        <p:txBody>
          <a:bodyPr>
            <a:normAutofit/>
          </a:bodyPr>
          <a:lstStyle/>
          <a:p>
            <a:r>
              <a:rPr lang="en-NZ" dirty="0" smtClean="0"/>
              <a:t>The most important data structure in an OS</a:t>
            </a:r>
          </a:p>
          <a:p>
            <a:pPr marL="681038" lvl="1" indent="-215900"/>
            <a:r>
              <a:rPr lang="en-NZ" dirty="0" smtClean="0"/>
              <a:t> contains all of the information about a process that is needed by the OS</a:t>
            </a:r>
          </a:p>
          <a:p>
            <a:pPr marL="681038" lvl="1" indent="-215900"/>
            <a:r>
              <a:rPr lang="en-NZ" dirty="0" smtClean="0"/>
              <a:t>blocks are read and/or modified by virtually every module in the OS</a:t>
            </a:r>
          </a:p>
          <a:p>
            <a:pPr marL="681038" lvl="1" indent="-215900"/>
            <a:r>
              <a:rPr lang="en-NZ" dirty="0" smtClean="0"/>
              <a:t>defines the state of the OS</a:t>
            </a:r>
          </a:p>
          <a:p>
            <a:r>
              <a:rPr lang="en-NZ" dirty="0" smtClean="0"/>
              <a:t>Difficulty is not access, but protection</a:t>
            </a:r>
          </a:p>
          <a:p>
            <a:pPr marL="681038" lvl="1" indent="-215900"/>
            <a:r>
              <a:rPr lang="en-NZ" dirty="0" smtClean="0"/>
              <a:t>a bug in a single routine could damage process control blocks, which could destroy the system’s ability to manage the affected processes</a:t>
            </a:r>
          </a:p>
          <a:p>
            <a:pPr marL="681038" lvl="1" indent="-215900"/>
            <a:r>
              <a:rPr lang="en-NZ" dirty="0" smtClean="0"/>
              <a:t>a design change in the structure or semantics of the process control block could affect a number of modules in the OS</a:t>
            </a:r>
          </a:p>
          <a:p>
            <a:pPr lvl="1"/>
            <a:endParaRPr lang="en-NZ"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658813" y="456253"/>
            <a:ext cx="7824788" cy="11439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Modes of Execution</a:t>
            </a:r>
          </a:p>
        </p:txBody>
      </p:sp>
      <p:sp>
        <p:nvSpPr>
          <p:cNvPr id="4" name="Text Placeholder 3"/>
          <p:cNvSpPr>
            <a:spLocks noGrp="1"/>
          </p:cNvSpPr>
          <p:nvPr>
            <p:ph type="body" idx="1"/>
          </p:nvPr>
        </p:nvSpPr>
        <p:spPr/>
        <p:txBody>
          <a:bodyPr/>
          <a:lstStyle/>
          <a:p>
            <a:r>
              <a:rPr lang="en-US" dirty="0" smtClean="0"/>
              <a:t>User Mode</a:t>
            </a:r>
            <a:endParaRPr lang="en-US" dirty="0"/>
          </a:p>
        </p:txBody>
      </p:sp>
      <p:sp>
        <p:nvSpPr>
          <p:cNvPr id="47107" name="Content Placeholder 2"/>
          <p:cNvSpPr>
            <a:spLocks noGrp="1"/>
          </p:cNvSpPr>
          <p:nvPr>
            <p:ph sz="half" idx="2"/>
          </p:nvPr>
        </p:nvSpPr>
        <p:spPr>
          <a:xfrm>
            <a:off x="685800" y="2514600"/>
            <a:ext cx="3657600" cy="3810000"/>
          </a:xfrm>
        </p:spPr>
        <p:txBody>
          <a:bodyPr>
            <a:normAutofit/>
          </a:bodyPr>
          <a:lstStyle/>
          <a:p>
            <a:pPr>
              <a:buNone/>
            </a:pPr>
            <a:endParaRPr lang="en-US" sz="2400" dirty="0" smtClean="0"/>
          </a:p>
          <a:p>
            <a:pPr lvl="1"/>
            <a:r>
              <a:rPr lang="en-US" sz="2400" dirty="0" smtClean="0"/>
              <a:t>less-privileged mode</a:t>
            </a:r>
          </a:p>
          <a:p>
            <a:pPr lvl="1"/>
            <a:r>
              <a:rPr lang="en-US" sz="2400" dirty="0" smtClean="0"/>
              <a:t>user programs typically execute in this mode</a:t>
            </a:r>
          </a:p>
        </p:txBody>
      </p:sp>
      <p:sp>
        <p:nvSpPr>
          <p:cNvPr id="5" name="Text Placeholder 4"/>
          <p:cNvSpPr>
            <a:spLocks noGrp="1"/>
          </p:cNvSpPr>
          <p:nvPr>
            <p:ph type="body" sz="quarter" idx="3"/>
          </p:nvPr>
        </p:nvSpPr>
        <p:spPr/>
        <p:txBody>
          <a:bodyPr/>
          <a:lstStyle/>
          <a:p>
            <a:r>
              <a:rPr lang="en-US" dirty="0" smtClean="0"/>
              <a:t>System Mode</a:t>
            </a:r>
            <a:endParaRPr lang="en-US" dirty="0"/>
          </a:p>
        </p:txBody>
      </p:sp>
      <p:sp>
        <p:nvSpPr>
          <p:cNvPr id="6" name="Content Placeholder 5"/>
          <p:cNvSpPr>
            <a:spLocks noGrp="1"/>
          </p:cNvSpPr>
          <p:nvPr>
            <p:ph sz="quarter" idx="4"/>
          </p:nvPr>
        </p:nvSpPr>
        <p:spPr>
          <a:xfrm>
            <a:off x="4800600" y="2438400"/>
            <a:ext cx="3657600" cy="3176588"/>
          </a:xfrm>
        </p:spPr>
        <p:txBody>
          <a:bodyPr/>
          <a:lstStyle/>
          <a:p>
            <a:pPr>
              <a:buFont typeface="Wingdings" pitchFamily="2" charset="2"/>
              <a:buNone/>
            </a:pPr>
            <a:endParaRPr lang="en-US" sz="2400" dirty="0" smtClean="0"/>
          </a:p>
          <a:p>
            <a:pPr lvl="1"/>
            <a:r>
              <a:rPr lang="en-US" sz="2400" dirty="0" smtClean="0"/>
              <a:t>more-privileged mode</a:t>
            </a:r>
          </a:p>
          <a:p>
            <a:pPr lvl="1"/>
            <a:r>
              <a:rPr lang="en-US" sz="2400" dirty="0" smtClean="0"/>
              <a:t>also referred to as control mode or kernel mode</a:t>
            </a:r>
          </a:p>
          <a:p>
            <a:pPr lvl="1"/>
            <a:r>
              <a:rPr lang="en-US" sz="2400" dirty="0" smtClean="0"/>
              <a:t>kernel of the operating system</a:t>
            </a:r>
          </a:p>
          <a:p>
            <a:endParaRPr lang="en-US" dirty="0"/>
          </a:p>
        </p:txBody>
      </p:sp>
      <p:pic>
        <p:nvPicPr>
          <p:cNvPr id="7" name="Picture 6"/>
          <p:cNvPicPr>
            <a:picLocks noChangeAspect="1"/>
          </p:cNvPicPr>
          <p:nvPr/>
        </p:nvPicPr>
        <p:blipFill>
          <a:blip r:embed="rId3"/>
          <a:stretch>
            <a:fillRect/>
          </a:stretch>
        </p:blipFill>
        <p:spPr>
          <a:xfrm>
            <a:off x="1905000" y="4876800"/>
            <a:ext cx="1470025" cy="1470025"/>
          </a:xfrm>
          <a:prstGeom prst="rect">
            <a:avLst/>
          </a:prstGeom>
        </p:spPr>
      </p:pic>
      <p:pic>
        <p:nvPicPr>
          <p:cNvPr id="9" name="Picture 8"/>
          <p:cNvPicPr>
            <a:picLocks noChangeAspect="1"/>
          </p:cNvPicPr>
          <p:nvPr/>
        </p:nvPicPr>
        <p:blipFill>
          <a:blip r:embed="rId4"/>
          <a:stretch>
            <a:fillRect/>
          </a:stretch>
        </p:blipFill>
        <p:spPr>
          <a:xfrm>
            <a:off x="7467600" y="5029200"/>
            <a:ext cx="1529739" cy="160972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920568" y="685800"/>
            <a:ext cx="6613831" cy="304800"/>
          </a:xfrm>
          <a:prstGeom prst="rect">
            <a:avLst/>
          </a:prstGeom>
          <a:blipFill rotWithShape="1">
            <a:blip r:embed="rId3"/>
            <a:tile tx="0" ty="0" sx="100000" sy="100000" flip="none" algn="tl"/>
          </a:blipFill>
        </p:spPr>
        <p:txBody>
          <a:bodyPr wrap="square" rtlCol="0">
            <a:spAutoFit/>
          </a:bodyPr>
          <a:lstStyle/>
          <a:p>
            <a:endParaRPr lang="en-US" dirty="0"/>
          </a:p>
        </p:txBody>
      </p:sp>
      <p:sp>
        <p:nvSpPr>
          <p:cNvPr id="12" name="TextBox 11"/>
          <p:cNvSpPr txBox="1"/>
          <p:nvPr/>
        </p:nvSpPr>
        <p:spPr>
          <a:xfrm>
            <a:off x="152400" y="1524000"/>
            <a:ext cx="1532491" cy="3116238"/>
          </a:xfrm>
          <a:prstGeom prst="rect">
            <a:avLst/>
          </a:prstGeom>
          <a:noFill/>
        </p:spPr>
        <p:txBody>
          <a:bodyPr wrap="square" rtlCol="0">
            <a:spAutoFit/>
          </a:bodyPr>
          <a:lstStyle/>
          <a:p>
            <a:pPr algn="ctr"/>
            <a:r>
              <a:rPr lang="en-US" b="1" kern="600" dirty="0" smtClean="0">
                <a:solidFill>
                  <a:schemeClr val="accent1">
                    <a:lumMod val="75000"/>
                  </a:schemeClr>
                </a:solidFill>
                <a:latin typeface="+mn-lt"/>
              </a:rPr>
              <a:t>Table 3.7</a:t>
            </a:r>
          </a:p>
          <a:p>
            <a:pPr algn="ctr"/>
            <a:r>
              <a:rPr lang="en-US" b="1" kern="600" dirty="0" smtClean="0">
                <a:solidFill>
                  <a:schemeClr val="accent1">
                    <a:lumMod val="75000"/>
                  </a:schemeClr>
                </a:solidFill>
                <a:latin typeface="+mn-lt"/>
              </a:rPr>
              <a:t>   </a:t>
            </a:r>
          </a:p>
          <a:p>
            <a:pPr algn="ctr">
              <a:lnSpc>
                <a:spcPct val="150000"/>
              </a:lnSpc>
              <a:spcAft>
                <a:spcPts val="0"/>
              </a:spcAft>
            </a:pPr>
            <a:r>
              <a:rPr lang="en-US" b="1" kern="600" dirty="0" smtClean="0">
                <a:solidFill>
                  <a:schemeClr val="accent1">
                    <a:lumMod val="75000"/>
                  </a:schemeClr>
                </a:solidFill>
                <a:latin typeface="+mn-lt"/>
              </a:rPr>
              <a:t>Typical </a:t>
            </a:r>
          </a:p>
          <a:p>
            <a:pPr algn="ctr">
              <a:lnSpc>
                <a:spcPct val="150000"/>
              </a:lnSpc>
              <a:spcAft>
                <a:spcPts val="0"/>
              </a:spcAft>
            </a:pPr>
            <a:r>
              <a:rPr lang="en-US" b="1" kern="600" dirty="0" smtClean="0">
                <a:solidFill>
                  <a:schemeClr val="accent1">
                    <a:lumMod val="75000"/>
                  </a:schemeClr>
                </a:solidFill>
                <a:latin typeface="+mn-lt"/>
              </a:rPr>
              <a:t>Functions</a:t>
            </a:r>
          </a:p>
          <a:p>
            <a:pPr algn="ctr">
              <a:lnSpc>
                <a:spcPct val="150000"/>
              </a:lnSpc>
              <a:spcAft>
                <a:spcPts val="0"/>
              </a:spcAft>
            </a:pPr>
            <a:r>
              <a:rPr lang="en-US" b="1" kern="600" dirty="0" smtClean="0">
                <a:solidFill>
                  <a:schemeClr val="accent1">
                    <a:lumMod val="75000"/>
                  </a:schemeClr>
                </a:solidFill>
                <a:latin typeface="+mn-lt"/>
              </a:rPr>
              <a:t> of an </a:t>
            </a:r>
          </a:p>
          <a:p>
            <a:pPr algn="ctr">
              <a:lnSpc>
                <a:spcPct val="150000"/>
              </a:lnSpc>
              <a:spcAft>
                <a:spcPts val="0"/>
              </a:spcAft>
            </a:pPr>
            <a:r>
              <a:rPr lang="en-US" b="1" kern="600" dirty="0" smtClean="0">
                <a:solidFill>
                  <a:schemeClr val="accent1">
                    <a:lumMod val="75000"/>
                  </a:schemeClr>
                </a:solidFill>
                <a:latin typeface="+mn-lt"/>
              </a:rPr>
              <a:t>Operating</a:t>
            </a:r>
          </a:p>
          <a:p>
            <a:pPr algn="ctr">
              <a:lnSpc>
                <a:spcPct val="150000"/>
              </a:lnSpc>
              <a:spcAft>
                <a:spcPts val="0"/>
              </a:spcAft>
            </a:pPr>
            <a:r>
              <a:rPr lang="en-US" b="1" kern="600" dirty="0" smtClean="0">
                <a:solidFill>
                  <a:schemeClr val="accent1">
                    <a:lumMod val="75000"/>
                  </a:schemeClr>
                </a:solidFill>
                <a:latin typeface="+mn-lt"/>
              </a:rPr>
              <a:t> System</a:t>
            </a:r>
          </a:p>
          <a:p>
            <a:pPr algn="ctr">
              <a:lnSpc>
                <a:spcPct val="150000"/>
              </a:lnSpc>
              <a:spcAft>
                <a:spcPts val="0"/>
              </a:spcAft>
            </a:pPr>
            <a:r>
              <a:rPr lang="en-US" b="1" kern="600" dirty="0" smtClean="0">
                <a:solidFill>
                  <a:schemeClr val="accent1">
                    <a:lumMod val="75000"/>
                  </a:schemeClr>
                </a:solidFill>
                <a:latin typeface="+mn-lt"/>
              </a:rPr>
              <a:t> Kernel</a:t>
            </a:r>
            <a:r>
              <a:rPr lang="en-US" kern="600" dirty="0" smtClean="0">
                <a:solidFill>
                  <a:schemeClr val="accent1">
                    <a:lumMod val="75000"/>
                  </a:schemeClr>
                </a:solidFill>
                <a:latin typeface="+mn-lt"/>
              </a:rPr>
              <a:t> </a:t>
            </a:r>
            <a:endParaRPr lang="en-US" kern="600" dirty="0">
              <a:solidFill>
                <a:schemeClr val="accent1">
                  <a:lumMod val="75000"/>
                </a:schemeClr>
              </a:solidFill>
              <a:latin typeface="+mn-lt"/>
            </a:endParaRPr>
          </a:p>
        </p:txBody>
      </p:sp>
      <p:sp>
        <p:nvSpPr>
          <p:cNvPr id="5" name="TextBox 4"/>
          <p:cNvSpPr txBox="1"/>
          <p:nvPr/>
        </p:nvSpPr>
        <p:spPr>
          <a:xfrm>
            <a:off x="3914210" y="1259686"/>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4"/>
          <a:stretch>
            <a:fillRect/>
          </a:stretch>
        </p:blipFill>
        <p:spPr>
          <a:xfrm>
            <a:off x="1600200" y="685800"/>
            <a:ext cx="7089631" cy="5638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58813" y="456253"/>
            <a:ext cx="7824788" cy="1220148"/>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Creation</a:t>
            </a:r>
          </a:p>
        </p:txBody>
      </p:sp>
      <p:sp>
        <p:nvSpPr>
          <p:cNvPr id="48131" name="Content Placeholder 2"/>
          <p:cNvSpPr>
            <a:spLocks noGrp="1"/>
          </p:cNvSpPr>
          <p:nvPr>
            <p:ph sz="half" idx="1"/>
          </p:nvPr>
        </p:nvSpPr>
        <p:spPr>
          <a:xfrm>
            <a:off x="533400" y="1905000"/>
            <a:ext cx="7848600" cy="3962399"/>
          </a:xfrm>
        </p:spPr>
        <p:txBody>
          <a:bodyPr>
            <a:normAutofit/>
          </a:bodyPr>
          <a:lstStyle/>
          <a:p>
            <a:r>
              <a:rPr lang="en-NZ" sz="2800" dirty="0" smtClean="0"/>
              <a:t>Once the OS decides to create a new process it:</a:t>
            </a:r>
          </a:p>
        </p:txBody>
      </p:sp>
      <p:graphicFrame>
        <p:nvGraphicFramePr>
          <p:cNvPr id="4" name="Diagram 3"/>
          <p:cNvGraphicFramePr/>
          <p:nvPr>
            <p:extLst>
              <p:ext uri="{D42A27DB-BD31-4B8C-83A1-F6EECF244321}">
                <p14:modId xmlns:p14="http://schemas.microsoft.com/office/powerpoint/2010/main" val="3616720577"/>
              </p:ext>
            </p:extLst>
          </p:nvPr>
        </p:nvGraphicFramePr>
        <p:xfrm>
          <a:off x="1600200" y="24384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81200"/>
            <a:ext cx="8382000" cy="609600"/>
          </a:xfrm>
        </p:spPr>
        <p:txBody>
          <a:bodyPr/>
          <a:lstStyle/>
          <a:p>
            <a:pPr algn="ctr">
              <a:lnSpc>
                <a:spcPts val="4800"/>
              </a:lnSpc>
              <a:spcAft>
                <a:spcPts val="1800"/>
              </a:spcAft>
            </a:pPr>
            <a:r>
              <a:rPr lang="en-US" b="1" dirty="0" smtClean="0">
                <a:effectLst>
                  <a:outerShdw blurRad="38100" dist="38100" dir="2700000" algn="tl">
                    <a:srgbClr val="000000">
                      <a:alpha val="43137"/>
                    </a:srgbClr>
                  </a:outerShdw>
                </a:effectLst>
              </a:rPr>
              <a:t>Table 3.8  </a:t>
            </a:r>
            <a:br>
              <a:rPr lang="en-US" b="1" dirty="0" smtClean="0">
                <a:effectLst>
                  <a:outerShdw blurRad="38100" dist="38100" dir="2700000" algn="tl">
                    <a:srgbClr val="000000">
                      <a:alpha val="43137"/>
                    </a:srgbClr>
                  </a:outerShdw>
                </a:effectLst>
              </a:rPr>
            </a:br>
            <a:r>
              <a:rPr lang="en-US" b="1" dirty="0" smtClean="0">
                <a:effectLst>
                  <a:outerShdw blurRad="38100" dist="38100" dir="2700000" algn="tl">
                    <a:srgbClr val="000000">
                      <a:alpha val="43137"/>
                    </a:srgbClr>
                  </a:outerShdw>
                </a:effectLst>
              </a:rPr>
              <a:t>Mechanisms for Interrupting the Execution of a Process </a:t>
            </a:r>
            <a:endParaRPr lang="en-NZ" b="1" dirty="0">
              <a:solidFill>
                <a:schemeClr val="accent1">
                  <a:lumMod val="75000"/>
                </a:schemeClr>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stretch>
            <a:fillRect/>
          </a:stretch>
        </p:blipFill>
        <p:spPr>
          <a:xfrm>
            <a:off x="304800" y="2819400"/>
            <a:ext cx="8635294" cy="39021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58812" y="456252"/>
            <a:ext cx="8027987" cy="1143947"/>
          </a:xfrm>
        </p:spPr>
        <p:txBody>
          <a:bodyPr/>
          <a:lstStyle/>
          <a:p>
            <a:pPr algn="ctr"/>
            <a:r>
              <a:rPr lang="en-US" b="1" dirty="0" smtClean="0">
                <a:ln w="1905"/>
                <a:solidFill>
                  <a:schemeClr val="accent1">
                    <a:lumMod val="75000"/>
                  </a:schemeClr>
                </a:solidFill>
                <a:effectLst>
                  <a:innerShdw blurRad="69850" dist="43180" dir="5400000">
                    <a:srgbClr val="000000">
                      <a:alpha val="65000"/>
                    </a:srgbClr>
                  </a:innerShdw>
                </a:effectLst>
              </a:rPr>
              <a:t>System Interrupts</a:t>
            </a:r>
            <a:endParaRPr lang="en-US" b="1" dirty="0">
              <a:ln w="1905"/>
              <a:solidFill>
                <a:schemeClr val="accent1">
                  <a:lumMod val="75000"/>
                </a:schemeClr>
              </a:solidFill>
              <a:effectLst>
                <a:innerShdw blurRad="69850" dist="43180" dir="5400000">
                  <a:srgbClr val="000000">
                    <a:alpha val="65000"/>
                  </a:srgbClr>
                </a:innerShdw>
              </a:effectLst>
            </a:endParaRPr>
          </a:p>
        </p:txBody>
      </p:sp>
      <p:sp>
        <p:nvSpPr>
          <p:cNvPr id="11" name="Text Placeholder 10"/>
          <p:cNvSpPr>
            <a:spLocks noGrp="1"/>
          </p:cNvSpPr>
          <p:nvPr>
            <p:ph type="body" idx="1"/>
          </p:nvPr>
        </p:nvSpPr>
        <p:spPr/>
        <p:txBody>
          <a:bodyPr/>
          <a:lstStyle/>
          <a:p>
            <a:r>
              <a:rPr lang="en-US" sz="3000" dirty="0" smtClean="0"/>
              <a:t>Interrupt</a:t>
            </a:r>
            <a:endParaRPr lang="en-US" sz="3000" dirty="0"/>
          </a:p>
        </p:txBody>
      </p:sp>
      <p:sp>
        <p:nvSpPr>
          <p:cNvPr id="9" name="Content Placeholder 8"/>
          <p:cNvSpPr>
            <a:spLocks noGrp="1"/>
          </p:cNvSpPr>
          <p:nvPr>
            <p:ph sz="half" idx="2"/>
          </p:nvPr>
        </p:nvSpPr>
        <p:spPr>
          <a:xfrm>
            <a:off x="304800" y="2743200"/>
            <a:ext cx="3657600" cy="3810000"/>
          </a:xfrm>
        </p:spPr>
        <p:txBody>
          <a:bodyPr>
            <a:normAutofit fontScale="92500" lnSpcReduction="10000"/>
          </a:bodyPr>
          <a:lstStyle/>
          <a:p>
            <a:pPr marL="465138" lvl="2" indent="-295275"/>
            <a:r>
              <a:rPr lang="en-US" sz="2000" dirty="0" smtClean="0"/>
              <a:t>Due to some sort of event that is external to and independent of the currently running process</a:t>
            </a:r>
          </a:p>
          <a:p>
            <a:pPr marL="914400" lvl="3" indent="-279400"/>
            <a:r>
              <a:rPr lang="en-US" sz="2000" dirty="0" smtClean="0"/>
              <a:t>clock interrupt</a:t>
            </a:r>
          </a:p>
          <a:p>
            <a:pPr marL="914400" lvl="3" indent="-279400"/>
            <a:r>
              <a:rPr lang="en-US" sz="2000" dirty="0" smtClean="0"/>
              <a:t>I/O interrupt</a:t>
            </a:r>
          </a:p>
          <a:p>
            <a:pPr marL="914400" lvl="3" indent="-279400"/>
            <a:r>
              <a:rPr lang="en-US" sz="2000" dirty="0" smtClean="0"/>
              <a:t>memory fault</a:t>
            </a:r>
          </a:p>
          <a:p>
            <a:pPr marL="465138" lvl="2" indent="-295275"/>
            <a:r>
              <a:rPr lang="en-US" sz="2000" dirty="0" smtClean="0"/>
              <a:t>Time slice</a:t>
            </a:r>
          </a:p>
          <a:p>
            <a:pPr marL="747713" lvl="3" indent="-295275"/>
            <a:r>
              <a:rPr lang="en-US" sz="2000" dirty="0" smtClean="0"/>
              <a:t>the maximum amount of time that a process can execute before being interrupted</a:t>
            </a:r>
          </a:p>
        </p:txBody>
      </p:sp>
      <p:sp>
        <p:nvSpPr>
          <p:cNvPr id="12" name="Text Placeholder 11"/>
          <p:cNvSpPr>
            <a:spLocks noGrp="1"/>
          </p:cNvSpPr>
          <p:nvPr>
            <p:ph type="body" sz="quarter" idx="3"/>
          </p:nvPr>
        </p:nvSpPr>
        <p:spPr/>
        <p:txBody>
          <a:bodyPr/>
          <a:lstStyle/>
          <a:p>
            <a:r>
              <a:rPr lang="en-US" sz="3000" dirty="0" smtClean="0"/>
              <a:t>Trap</a:t>
            </a:r>
          </a:p>
        </p:txBody>
      </p:sp>
      <p:sp>
        <p:nvSpPr>
          <p:cNvPr id="13" name="Content Placeholder 12"/>
          <p:cNvSpPr>
            <a:spLocks noGrp="1"/>
          </p:cNvSpPr>
          <p:nvPr>
            <p:ph sz="quarter" idx="4"/>
          </p:nvPr>
        </p:nvSpPr>
        <p:spPr>
          <a:xfrm>
            <a:off x="4724400" y="2743200"/>
            <a:ext cx="3886200" cy="3810000"/>
          </a:xfrm>
        </p:spPr>
        <p:txBody>
          <a:bodyPr>
            <a:normAutofit/>
          </a:bodyPr>
          <a:lstStyle/>
          <a:p>
            <a:pPr marL="465138" lvl="2" indent="-295275"/>
            <a:r>
              <a:rPr lang="en-US" sz="2000" dirty="0" smtClean="0"/>
              <a:t>An error or exception condition generated within the currently running process</a:t>
            </a:r>
          </a:p>
          <a:p>
            <a:pPr marL="465138" lvl="2" indent="-295275"/>
            <a:r>
              <a:rPr lang="en-US" sz="2000" dirty="0" smtClean="0"/>
              <a:t>OS determines if the condition is fatal</a:t>
            </a:r>
          </a:p>
          <a:p>
            <a:pPr marL="852488" lvl="3" indent="-279400"/>
            <a:r>
              <a:rPr lang="en-US" sz="2000" dirty="0" smtClean="0"/>
              <a:t>moved to the Exit state and a process switch occurs</a:t>
            </a:r>
          </a:p>
          <a:p>
            <a:pPr marL="852488" lvl="3" indent="-279400"/>
            <a:r>
              <a:rPr lang="en-US" sz="2000" dirty="0" smtClean="0"/>
              <a:t>action will depend on the nature of the error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58813" y="456252"/>
            <a:ext cx="7824788" cy="1220147"/>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Mode Switching</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4063581100"/>
              </p:ext>
            </p:extLst>
          </p:nvPr>
        </p:nvGraphicFramePr>
        <p:xfrm>
          <a:off x="654050" y="2286000"/>
          <a:ext cx="7848600" cy="3962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658813" y="456253"/>
            <a:ext cx="7824788" cy="1143947"/>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Elements</a:t>
            </a:r>
          </a:p>
        </p:txBody>
      </p:sp>
      <p:sp>
        <p:nvSpPr>
          <p:cNvPr id="11267" name="Content Placeholder 2"/>
          <p:cNvSpPr>
            <a:spLocks noGrp="1"/>
          </p:cNvSpPr>
          <p:nvPr>
            <p:ph idx="4294967295"/>
          </p:nvPr>
        </p:nvSpPr>
        <p:spPr>
          <a:xfrm>
            <a:off x="533400" y="2286000"/>
            <a:ext cx="8026400" cy="3840163"/>
          </a:xfrm>
        </p:spPr>
        <p:txBody>
          <a:bodyPr/>
          <a:lstStyle/>
          <a:p>
            <a:pPr>
              <a:lnSpc>
                <a:spcPct val="90000"/>
              </a:lnSpc>
            </a:pPr>
            <a:r>
              <a:rPr lang="en-US" dirty="0" smtClean="0"/>
              <a:t>While the program is executing, this process can be uniquely characterized by a number of elements, including:</a:t>
            </a:r>
          </a:p>
        </p:txBody>
      </p:sp>
      <p:graphicFrame>
        <p:nvGraphicFramePr>
          <p:cNvPr id="5" name="Diagram 4"/>
          <p:cNvGraphicFramePr/>
          <p:nvPr/>
        </p:nvGraphicFramePr>
        <p:xfrm>
          <a:off x="228600" y="2895600"/>
          <a:ext cx="82296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658813" y="456253"/>
            <a:ext cx="7824788" cy="11439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Change of Process State</a:t>
            </a:r>
          </a:p>
        </p:txBody>
      </p:sp>
      <p:sp>
        <p:nvSpPr>
          <p:cNvPr id="51203" name="Content Placeholder 2"/>
          <p:cNvSpPr>
            <a:spLocks noGrp="1"/>
          </p:cNvSpPr>
          <p:nvPr>
            <p:ph idx="4294967295"/>
          </p:nvPr>
        </p:nvSpPr>
        <p:spPr>
          <a:xfrm>
            <a:off x="381000" y="2057400"/>
            <a:ext cx="1905000" cy="1066800"/>
          </a:xfrm>
        </p:spPr>
        <p:txBody>
          <a:bodyPr>
            <a:normAutofit/>
          </a:bodyPr>
          <a:lstStyle/>
          <a:p>
            <a:pPr>
              <a:lnSpc>
                <a:spcPct val="90000"/>
              </a:lnSpc>
              <a:spcBef>
                <a:spcPts val="1200"/>
              </a:spcBef>
            </a:pPr>
            <a:r>
              <a:rPr lang="en-US" dirty="0" smtClean="0"/>
              <a:t>The steps in a full process switch are:</a:t>
            </a:r>
          </a:p>
          <a:p>
            <a:pPr>
              <a:lnSpc>
                <a:spcPct val="90000"/>
              </a:lnSpc>
              <a:spcBef>
                <a:spcPts val="0"/>
              </a:spcBef>
              <a:buNone/>
            </a:pPr>
            <a:endParaRPr lang="en-US" dirty="0" smtClean="0"/>
          </a:p>
        </p:txBody>
      </p:sp>
      <p:graphicFrame>
        <p:nvGraphicFramePr>
          <p:cNvPr id="4" name="Diagram 3"/>
          <p:cNvGraphicFramePr/>
          <p:nvPr>
            <p:extLst>
              <p:ext uri="{D42A27DB-BD31-4B8C-83A1-F6EECF244321}">
                <p14:modId xmlns:p14="http://schemas.microsoft.com/office/powerpoint/2010/main" val="354633047"/>
              </p:ext>
            </p:extLst>
          </p:nvPr>
        </p:nvGraphicFramePr>
        <p:xfrm>
          <a:off x="1295400" y="2057400"/>
          <a:ext cx="8382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295400" y="3657600"/>
            <a:ext cx="5638800" cy="844847"/>
          </a:xfrm>
          <a:prstGeom prst="rect">
            <a:avLst/>
          </a:prstGeom>
          <a:noFill/>
        </p:spPr>
        <p:txBody>
          <a:bodyPr wrap="square" rtlCol="0">
            <a:spAutoFit/>
          </a:bodyPr>
          <a:lstStyle/>
          <a:p>
            <a:pPr>
              <a:lnSpc>
                <a:spcPct val="90000"/>
              </a:lnSpc>
              <a:spcBef>
                <a:spcPts val="1200"/>
              </a:spcBef>
            </a:pPr>
            <a:r>
              <a:rPr lang="en-NZ" dirty="0" smtClean="0">
                <a:latin typeface="+mn-lt"/>
              </a:rPr>
              <a:t>If the currently running process is to be moved to another state (Ready, Blocked, etc.), then the OS must make substantial changes in its environment</a:t>
            </a:r>
            <a:endParaRPr lang="en-US" dirty="0" smtClean="0">
              <a:latin typeface="+mn-l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idx="4294967295"/>
          </p:nvPr>
        </p:nvSpPr>
        <p:spPr>
          <a:xfrm>
            <a:off x="0" y="914400"/>
            <a:ext cx="4114800" cy="2592387"/>
          </a:xfrm>
        </p:spPr>
        <p:txBody>
          <a:bodyPr/>
          <a:lstStyle/>
          <a:p>
            <a:pPr algn="ctr"/>
            <a:r>
              <a:rPr lang="en-US" sz="4200" dirty="0" smtClean="0">
                <a:solidFill>
                  <a:schemeClr val="accent1">
                    <a:lumMod val="75000"/>
                  </a:schemeClr>
                </a:solidFill>
              </a:rPr>
              <a:t>Execution </a:t>
            </a:r>
            <a:br>
              <a:rPr lang="en-US" sz="4200" dirty="0" smtClean="0">
                <a:solidFill>
                  <a:schemeClr val="accent1">
                    <a:lumMod val="75000"/>
                  </a:schemeClr>
                </a:solidFill>
              </a:rPr>
            </a:br>
            <a:r>
              <a:rPr lang="en-US" sz="4200" dirty="0" smtClean="0">
                <a:solidFill>
                  <a:schemeClr val="accent1">
                    <a:lumMod val="75000"/>
                  </a:schemeClr>
                </a:solidFill>
              </a:rPr>
              <a:t>of the </a:t>
            </a:r>
            <a:br>
              <a:rPr lang="en-US" sz="4200" dirty="0" smtClean="0">
                <a:solidFill>
                  <a:schemeClr val="accent1">
                    <a:lumMod val="75000"/>
                  </a:schemeClr>
                </a:solidFill>
              </a:rPr>
            </a:br>
            <a:r>
              <a:rPr lang="en-US" sz="4200" dirty="0" smtClean="0">
                <a:solidFill>
                  <a:schemeClr val="accent1">
                    <a:lumMod val="75000"/>
                  </a:schemeClr>
                </a:solidFill>
              </a:rPr>
              <a:t>Operating System</a:t>
            </a:r>
          </a:p>
        </p:txBody>
      </p:sp>
      <p:pic>
        <p:nvPicPr>
          <p:cNvPr id="4" name="Picture 3"/>
          <p:cNvPicPr>
            <a:picLocks noChangeAspect="1"/>
          </p:cNvPicPr>
          <p:nvPr/>
        </p:nvPicPr>
        <p:blipFill>
          <a:blip r:embed="rId3"/>
          <a:stretch>
            <a:fillRect/>
          </a:stretch>
        </p:blipFill>
        <p:spPr>
          <a:xfrm>
            <a:off x="1371600" y="4267200"/>
            <a:ext cx="1858537" cy="1270000"/>
          </a:xfrm>
          <a:prstGeom prst="rect">
            <a:avLst/>
          </a:prstGeom>
        </p:spPr>
      </p:pic>
      <p:pic>
        <p:nvPicPr>
          <p:cNvPr id="5" name="Picture 4" descr="f15.pdf"/>
          <p:cNvPicPr>
            <a:picLocks noChangeAspect="1"/>
          </p:cNvPicPr>
          <p:nvPr/>
        </p:nvPicPr>
        <p:blipFill>
          <a:blip r:embed="rId4"/>
          <a:srcRect l="18824" t="8182" r="17647" b="18182"/>
          <a:stretch>
            <a:fillRect/>
          </a:stretch>
        </p:blipFill>
        <p:spPr>
          <a:xfrm>
            <a:off x="4842174" y="561118"/>
            <a:ext cx="3994707" cy="59920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a:lnSpc>
                <a:spcPct val="90000"/>
              </a:lnSpc>
            </a:pPr>
            <a:r>
              <a:rPr lang="en-US" dirty="0" smtClean="0"/>
              <a:t>Execution </a:t>
            </a:r>
            <a:r>
              <a:rPr lang="en-US" i="1" dirty="0" smtClean="0"/>
              <a:t>Within</a:t>
            </a:r>
            <a:r>
              <a:rPr lang="en-US" dirty="0" smtClean="0"/>
              <a:t> </a:t>
            </a:r>
            <a:br>
              <a:rPr lang="en-US" dirty="0" smtClean="0"/>
            </a:br>
            <a:r>
              <a:rPr lang="en-US" dirty="0" smtClean="0"/>
              <a:t>User Processes</a:t>
            </a:r>
          </a:p>
        </p:txBody>
      </p:sp>
      <p:pic>
        <p:nvPicPr>
          <p:cNvPr id="4" name="Picture 3"/>
          <p:cNvPicPr>
            <a:picLocks noChangeAspect="1"/>
          </p:cNvPicPr>
          <p:nvPr/>
        </p:nvPicPr>
        <p:blipFill>
          <a:blip r:embed="rId3"/>
          <a:stretch>
            <a:fillRect/>
          </a:stretch>
        </p:blipFill>
        <p:spPr>
          <a:xfrm>
            <a:off x="1371600" y="4267200"/>
            <a:ext cx="1858537" cy="1270000"/>
          </a:xfrm>
          <a:prstGeom prst="rect">
            <a:avLst/>
          </a:prstGeom>
        </p:spPr>
      </p:pic>
      <p:pic>
        <p:nvPicPr>
          <p:cNvPr id="5" name="Picture 4" descr="f16.pdf"/>
          <p:cNvPicPr>
            <a:picLocks noChangeAspect="1"/>
          </p:cNvPicPr>
          <p:nvPr/>
        </p:nvPicPr>
        <p:blipFill>
          <a:blip r:embed="rId4"/>
          <a:srcRect l="20000" t="9091" r="16471" b="12727"/>
          <a:stretch>
            <a:fillRect/>
          </a:stretch>
        </p:blipFill>
        <p:spPr>
          <a:xfrm>
            <a:off x="5029200" y="609600"/>
            <a:ext cx="3740742" cy="59575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p:transition spd="slow">
        <p:split orient="vert"/>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dirty="0" smtClean="0">
                <a:solidFill>
                  <a:schemeClr val="accent1">
                    <a:lumMod val="75000"/>
                  </a:schemeClr>
                </a:solidFill>
              </a:rPr>
              <a:t>Unix SVR4</a:t>
            </a:r>
            <a:endParaRPr lang="en-NZ" dirty="0">
              <a:solidFill>
                <a:schemeClr val="accent1">
                  <a:lumMod val="75000"/>
                </a:schemeClr>
              </a:solidFill>
            </a:endParaRPr>
          </a:p>
        </p:txBody>
      </p:sp>
      <p:sp>
        <p:nvSpPr>
          <p:cNvPr id="3" name="Content Placeholder 2"/>
          <p:cNvSpPr>
            <a:spLocks noGrp="1"/>
          </p:cNvSpPr>
          <p:nvPr>
            <p:ph idx="4294967295"/>
          </p:nvPr>
        </p:nvSpPr>
        <p:spPr>
          <a:xfrm>
            <a:off x="457200" y="2286000"/>
            <a:ext cx="8001000" cy="4191000"/>
          </a:xfrm>
        </p:spPr>
        <p:txBody>
          <a:bodyPr/>
          <a:lstStyle/>
          <a:p>
            <a:r>
              <a:rPr lang="en-NZ" dirty="0" smtClean="0"/>
              <a:t>Uses the model where most of the OS executes within the environment of a user process</a:t>
            </a:r>
          </a:p>
          <a:p>
            <a:r>
              <a:rPr lang="en-NZ" dirty="0" smtClean="0"/>
              <a:t>System processes run in kernel mode </a:t>
            </a:r>
          </a:p>
          <a:p>
            <a:pPr lvl="1"/>
            <a:r>
              <a:rPr lang="en-NZ" dirty="0" smtClean="0"/>
              <a:t>executes operating system code to perform administrative and housekeeping functions</a:t>
            </a:r>
          </a:p>
          <a:p>
            <a:r>
              <a:rPr lang="en-NZ" dirty="0" smtClean="0"/>
              <a:t>User Processes</a:t>
            </a:r>
          </a:p>
          <a:p>
            <a:pPr lvl="1"/>
            <a:r>
              <a:rPr lang="en-NZ" dirty="0" smtClean="0"/>
              <a:t>operate in user mode to execute user programs and utilities</a:t>
            </a:r>
          </a:p>
          <a:p>
            <a:pPr lvl="1"/>
            <a:r>
              <a:rPr lang="en-NZ" dirty="0" smtClean="0"/>
              <a:t>operate in kernel mode to execute instructions that belong to the kernel</a:t>
            </a:r>
          </a:p>
          <a:p>
            <a:pPr lvl="1"/>
            <a:r>
              <a:rPr lang="en-NZ" dirty="0" smtClean="0"/>
              <a:t>enter kernel mode by issuing a system call, when an exception is generated, or when an interrupt occurs</a:t>
            </a:r>
          </a:p>
          <a:p>
            <a:endParaRPr lang="en-NZ" dirty="0"/>
          </a:p>
        </p:txBody>
      </p:sp>
      <p:pic>
        <p:nvPicPr>
          <p:cNvPr id="4" name="Picture 3"/>
          <p:cNvPicPr>
            <a:picLocks noChangeAspect="1"/>
          </p:cNvPicPr>
          <p:nvPr/>
        </p:nvPicPr>
        <p:blipFill>
          <a:blip r:embed="rId3"/>
          <a:stretch>
            <a:fillRect/>
          </a:stretch>
        </p:blipFill>
        <p:spPr>
          <a:xfrm>
            <a:off x="6934200" y="381000"/>
            <a:ext cx="1460500" cy="14605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57200" y="762000"/>
            <a:ext cx="8229600" cy="533400"/>
          </a:xfrm>
        </p:spPr>
        <p:txBody>
          <a:bodyPr/>
          <a:lstStyle/>
          <a:p>
            <a:pPr algn="ctr"/>
            <a:r>
              <a:rPr lang="en-US" b="1" dirty="0" smtClean="0"/>
              <a:t>Table 3.9   UNIX Process States</a:t>
            </a:r>
            <a:r>
              <a:rPr lang="en-US" dirty="0" smtClean="0"/>
              <a:t> </a:t>
            </a:r>
          </a:p>
        </p:txBody>
      </p:sp>
      <p:pic>
        <p:nvPicPr>
          <p:cNvPr id="9" name="Picture 8"/>
          <p:cNvPicPr>
            <a:picLocks noChangeAspect="1"/>
          </p:cNvPicPr>
          <p:nvPr/>
        </p:nvPicPr>
        <p:blipFill>
          <a:blip r:embed="rId3"/>
          <a:srcRect t="4364"/>
          <a:stretch>
            <a:fillRect/>
          </a:stretch>
        </p:blipFill>
        <p:spPr>
          <a:xfrm>
            <a:off x="762000" y="1447800"/>
            <a:ext cx="7595274" cy="49731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7.pdf"/>
          <p:cNvPicPr>
            <a:picLocks noChangeAspect="1"/>
          </p:cNvPicPr>
          <p:nvPr/>
        </p:nvPicPr>
        <p:blipFill>
          <a:blip r:embed="rId3"/>
          <a:stretch>
            <a:fillRect/>
          </a:stretch>
        </p:blipFill>
        <p:spPr>
          <a:xfrm>
            <a:off x="0" y="22860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0"/>
            <a:ext cx="1295400" cy="1600200"/>
          </a:xfrm>
        </p:spPr>
        <p:txBody>
          <a:bodyPr/>
          <a:lstStyle/>
          <a:p>
            <a:pPr algn="ctr"/>
            <a:r>
              <a:rPr lang="en-US" sz="2400" b="1" dirty="0" smtClean="0">
                <a:effectLst>
                  <a:outerShdw blurRad="38100" dist="38100" dir="2700000" algn="tl">
                    <a:srgbClr val="000000">
                      <a:alpha val="43137"/>
                    </a:srgbClr>
                  </a:outerShdw>
                </a:effectLst>
              </a:rPr>
              <a:t>Table 3.10   UNIX Process Image </a:t>
            </a:r>
            <a:endParaRPr lang="en-NZ" sz="2400" b="1" dirty="0">
              <a:ln w="1905"/>
              <a:solidFill>
                <a:schemeClr val="accent1">
                  <a:lumMod val="75000"/>
                </a:schemeClr>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3"/>
          <a:srcRect t="3388" b="3388"/>
          <a:stretch>
            <a:fillRect/>
          </a:stretch>
        </p:blipFill>
        <p:spPr>
          <a:xfrm>
            <a:off x="1676400" y="667518"/>
            <a:ext cx="7010400" cy="5786453"/>
          </a:xfrm>
          <a:prstGeom prst="rect">
            <a:avLst/>
          </a:prstGeom>
          <a:ln w="15875">
            <a:solidFill>
              <a:schemeClr val="tx1"/>
            </a:solidFill>
          </a:ln>
        </p:spPr>
      </p:pic>
      <p:sp>
        <p:nvSpPr>
          <p:cNvPr id="4" name="TextBox 3"/>
          <p:cNvSpPr txBox="1"/>
          <p:nvPr/>
        </p:nvSpPr>
        <p:spPr>
          <a:xfrm>
            <a:off x="304800" y="5638800"/>
            <a:ext cx="1371600" cy="600164"/>
          </a:xfrm>
          <a:prstGeom prst="rect">
            <a:avLst/>
          </a:prstGeom>
          <a:noFill/>
        </p:spPr>
        <p:txBody>
          <a:bodyPr wrap="square" rtlCol="0">
            <a:spAutoFit/>
          </a:bodyPr>
          <a:lstStyle/>
          <a:p>
            <a:pPr algn="ctr"/>
            <a:r>
              <a:rPr lang="en-US" sz="1100" dirty="0" smtClean="0">
                <a:latin typeface="+mn-lt"/>
              </a:rPr>
              <a:t>(Table is located on page 144 in the textbook)</a:t>
            </a:r>
            <a:endParaRPr lang="en-US" sz="11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981200"/>
            <a:ext cx="2362200" cy="2622332"/>
          </a:xfrm>
        </p:spPr>
        <p:txBody>
          <a:bodyPr/>
          <a:lstStyle/>
          <a:p>
            <a:pPr algn="ctr"/>
            <a:r>
              <a:rPr lang="en-US" b="1" dirty="0" smtClean="0"/>
              <a:t>Table 3.11  UNIX Process Table Entry </a:t>
            </a:r>
            <a:endParaRPr lang="en-US" b="1" dirty="0"/>
          </a:p>
        </p:txBody>
      </p:sp>
      <p:sp>
        <p:nvSpPr>
          <p:cNvPr id="6" name="TextBox 5"/>
          <p:cNvSpPr txBox="1"/>
          <p:nvPr/>
        </p:nvSpPr>
        <p:spPr>
          <a:xfrm>
            <a:off x="3048000" y="609600"/>
            <a:ext cx="5638800" cy="3048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7" name="Picture 6"/>
          <p:cNvPicPr>
            <a:picLocks noChangeAspect="1"/>
          </p:cNvPicPr>
          <p:nvPr/>
        </p:nvPicPr>
        <p:blipFill>
          <a:blip r:embed="rId4"/>
          <a:srcRect t="2945"/>
          <a:stretch>
            <a:fillRect/>
          </a:stretch>
        </p:blipFill>
        <p:spPr>
          <a:xfrm>
            <a:off x="2758221" y="635155"/>
            <a:ext cx="5931142" cy="5864370"/>
          </a:xfrm>
          <a:prstGeom prst="rect">
            <a:avLst/>
          </a:prstGeom>
          <a:ln w="15875">
            <a:solidFill>
              <a:schemeClr val="tx1"/>
            </a:solidFill>
          </a:ln>
        </p:spPr>
      </p:pic>
      <p:sp>
        <p:nvSpPr>
          <p:cNvPr id="8" name="TextBox 7"/>
          <p:cNvSpPr txBox="1"/>
          <p:nvPr/>
        </p:nvSpPr>
        <p:spPr>
          <a:xfrm>
            <a:off x="8203184" y="4726424"/>
            <a:ext cx="184666" cy="369332"/>
          </a:xfrm>
          <a:prstGeom prst="rect">
            <a:avLst/>
          </a:prstGeom>
          <a:noFill/>
        </p:spPr>
        <p:txBody>
          <a:bodyPr wrap="none" rtlCol="0">
            <a:spAutoFit/>
          </a:bodyPr>
          <a:lstStyle/>
          <a:p>
            <a:endParaRPr lang="en-US" dirty="0"/>
          </a:p>
        </p:txBody>
      </p:sp>
      <p:sp>
        <p:nvSpPr>
          <p:cNvPr id="10" name="TextBox 9"/>
          <p:cNvSpPr txBox="1"/>
          <p:nvPr/>
        </p:nvSpPr>
        <p:spPr>
          <a:xfrm>
            <a:off x="228600" y="6096000"/>
            <a:ext cx="2362200" cy="430887"/>
          </a:xfrm>
          <a:prstGeom prst="rect">
            <a:avLst/>
          </a:prstGeom>
          <a:noFill/>
        </p:spPr>
        <p:txBody>
          <a:bodyPr wrap="square" rtlCol="0">
            <a:spAutoFit/>
          </a:bodyPr>
          <a:lstStyle/>
          <a:p>
            <a:pPr algn="ctr"/>
            <a:r>
              <a:rPr lang="en-US" sz="1100" dirty="0" smtClean="0">
                <a:latin typeface="+mn-lt"/>
              </a:rPr>
              <a:t>(Table is located on page 145 in the textbook)</a:t>
            </a:r>
            <a:endParaRPr lang="en-US" sz="11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2590800" cy="3962400"/>
          </a:xfrm>
        </p:spPr>
        <p:txBody>
          <a:bodyPr/>
          <a:lstStyle/>
          <a:p>
            <a:pPr algn="ctr"/>
            <a:r>
              <a:rPr lang="en-US" sz="3200" b="1" dirty="0" smtClean="0"/>
              <a:t>Table 3.12   UNIX U Area</a:t>
            </a:r>
            <a:r>
              <a:rPr lang="en-US" sz="3200" dirty="0" smtClean="0"/>
              <a:t> </a:t>
            </a:r>
            <a:r>
              <a:rPr lang="en-US" b="1" dirty="0" smtClean="0"/>
              <a:t/>
            </a:r>
            <a:br>
              <a:rPr lang="en-US" b="1" dirty="0" smtClean="0"/>
            </a:br>
            <a:endParaRPr lang="en-US" dirty="0"/>
          </a:p>
        </p:txBody>
      </p:sp>
      <p:graphicFrame>
        <p:nvGraphicFramePr>
          <p:cNvPr id="210946" name="Object 2"/>
          <p:cNvGraphicFramePr>
            <a:graphicFrameLocks noChangeAspect="1"/>
          </p:cNvGraphicFramePr>
          <p:nvPr/>
        </p:nvGraphicFramePr>
        <p:xfrm>
          <a:off x="3124200" y="609600"/>
          <a:ext cx="5486400" cy="5880100"/>
        </p:xfrm>
        <a:graphic>
          <a:graphicData uri="http://schemas.openxmlformats.org/presentationml/2006/ole">
            <mc:AlternateContent xmlns:mc="http://schemas.openxmlformats.org/markup-compatibility/2006">
              <mc:Choice xmlns:v="urn:schemas-microsoft-com:vml" Requires="v">
                <p:oleObj spid="_x0000_s210956" name="Document" r:id="rId4" imgW="21942857" imgH="24126984" progId="Word.Document.12">
                  <p:embed/>
                </p:oleObj>
              </mc:Choice>
              <mc:Fallback>
                <p:oleObj name="Document" r:id="rId4" imgW="21942857" imgH="24126984" progId="Word.Document.12">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609600"/>
                        <a:ext cx="5486400" cy="588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TextBox 5"/>
          <p:cNvSpPr txBox="1"/>
          <p:nvPr/>
        </p:nvSpPr>
        <p:spPr>
          <a:xfrm>
            <a:off x="3048000" y="609600"/>
            <a:ext cx="5638800" cy="152400"/>
          </a:xfrm>
          <a:prstGeom prst="rect">
            <a:avLst/>
          </a:prstGeom>
          <a:blipFill rotWithShape="1">
            <a:blip r:embed="rId6"/>
            <a:tile tx="0" ty="0" sx="100000" sy="100000" flip="none" algn="tl"/>
          </a:blipFill>
        </p:spPr>
        <p:txBody>
          <a:bodyPr wrap="square" rtlCol="0">
            <a:spAutoFit/>
          </a:bodyPr>
          <a:lstStyle/>
          <a:p>
            <a:endParaRPr lang="en-US" dirty="0"/>
          </a:p>
        </p:txBody>
      </p:sp>
      <p:sp>
        <p:nvSpPr>
          <p:cNvPr id="8" name="TextBox 7"/>
          <p:cNvSpPr txBox="1"/>
          <p:nvPr/>
        </p:nvSpPr>
        <p:spPr>
          <a:xfrm>
            <a:off x="304800" y="6096000"/>
            <a:ext cx="2667000" cy="430887"/>
          </a:xfrm>
          <a:prstGeom prst="rect">
            <a:avLst/>
          </a:prstGeom>
          <a:noFill/>
        </p:spPr>
        <p:txBody>
          <a:bodyPr wrap="square" rtlCol="0">
            <a:spAutoFit/>
          </a:bodyPr>
          <a:lstStyle/>
          <a:p>
            <a:pPr algn="ctr"/>
            <a:r>
              <a:rPr lang="en-US" sz="1100" dirty="0" smtClean="0">
                <a:latin typeface="+mn-lt"/>
              </a:rPr>
              <a:t>(Table is located on page 146 in the textbook)</a:t>
            </a:r>
            <a:endParaRPr lang="en-US" sz="11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5867400" cy="1371600"/>
          </a:xfrm>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Creation</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133600"/>
            <a:ext cx="2133600" cy="4191000"/>
          </a:xfrm>
        </p:spPr>
        <p:txBody>
          <a:bodyPr/>
          <a:lstStyle/>
          <a:p>
            <a:r>
              <a:rPr lang="en-NZ" dirty="0" smtClean="0"/>
              <a:t>Process creation is by means of the kernel system call, fork(  )</a:t>
            </a:r>
          </a:p>
          <a:p>
            <a:r>
              <a:rPr lang="en-NZ" dirty="0" smtClean="0"/>
              <a:t>This causes the OS, in Kernel Mode, to:</a:t>
            </a:r>
          </a:p>
        </p:txBody>
      </p:sp>
      <p:graphicFrame>
        <p:nvGraphicFramePr>
          <p:cNvPr id="5" name="Diagram 4"/>
          <p:cNvGraphicFramePr/>
          <p:nvPr/>
        </p:nvGraphicFramePr>
        <p:xfrm>
          <a:off x="2667000" y="2133600"/>
          <a:ext cx="60960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09600" y="1371600"/>
            <a:ext cx="3657600" cy="1098332"/>
          </a:xfrm>
        </p:spPr>
        <p:txBody>
          <a:bodyPr/>
          <a:lstStyle/>
          <a:p>
            <a:r>
              <a:rPr lang="en-US" dirty="0" smtClean="0"/>
              <a:t>Process Control Block</a:t>
            </a:r>
          </a:p>
        </p:txBody>
      </p:sp>
      <p:sp>
        <p:nvSpPr>
          <p:cNvPr id="5" name="Text Placeholder 4"/>
          <p:cNvSpPr>
            <a:spLocks noGrp="1"/>
          </p:cNvSpPr>
          <p:nvPr>
            <p:ph type="body" sz="half" idx="2"/>
          </p:nvPr>
        </p:nvSpPr>
        <p:spPr>
          <a:xfrm>
            <a:off x="533400" y="2819400"/>
            <a:ext cx="3886200" cy="3854669"/>
          </a:xfrm>
        </p:spPr>
        <p:txBody>
          <a:bodyPr>
            <a:normAutofit/>
          </a:bodyPr>
          <a:lstStyle/>
          <a:p>
            <a:pPr>
              <a:buSzPct val="106000"/>
              <a:buFont typeface="Wingdings" charset="2"/>
              <a:buChar char="§"/>
            </a:pPr>
            <a:r>
              <a:rPr lang="en-US" dirty="0" smtClean="0"/>
              <a:t>Contains the process elements</a:t>
            </a:r>
          </a:p>
          <a:p>
            <a:pPr>
              <a:buSzPct val="106000"/>
              <a:buFont typeface="Wingdings" charset="2"/>
              <a:buChar char="§"/>
            </a:pPr>
            <a:r>
              <a:rPr lang="en-US" dirty="0" smtClean="0"/>
              <a:t>It is possible to interrupt a running process and later resume execution as if the interruption had not occurred</a:t>
            </a:r>
          </a:p>
          <a:p>
            <a:pPr>
              <a:buSzPct val="106000"/>
              <a:buFont typeface="Wingdings" charset="2"/>
              <a:buChar char="§"/>
            </a:pPr>
            <a:r>
              <a:rPr lang="en-US" dirty="0" smtClean="0"/>
              <a:t>Created and managed by the operating system</a:t>
            </a:r>
          </a:p>
          <a:p>
            <a:pPr>
              <a:buSzPct val="106000"/>
              <a:buFont typeface="Wingdings" charset="2"/>
              <a:buChar char="§"/>
            </a:pPr>
            <a:r>
              <a:rPr lang="en-US" dirty="0" smtClean="0"/>
              <a:t>Key tool that allows support for multiple processes</a:t>
            </a:r>
          </a:p>
          <a:p>
            <a:endParaRPr lang="en-US" dirty="0"/>
          </a:p>
        </p:txBody>
      </p:sp>
      <p:pic>
        <p:nvPicPr>
          <p:cNvPr id="6" name="Picture 5" descr="f1.pdf"/>
          <p:cNvPicPr>
            <a:picLocks noChangeAspect="1"/>
          </p:cNvPicPr>
          <p:nvPr/>
        </p:nvPicPr>
        <p:blipFill>
          <a:blip r:embed="rId3"/>
          <a:srcRect l="20000" t="12727" r="20000" b="6364"/>
          <a:stretch>
            <a:fillRect/>
          </a:stretch>
        </p:blipFill>
        <p:spPr>
          <a:xfrm>
            <a:off x="4953000" y="533400"/>
            <a:ext cx="3560600" cy="62136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After Creation</a:t>
            </a:r>
            <a:endParaRPr lang="en-NZ" dirty="0"/>
          </a:p>
        </p:txBody>
      </p:sp>
      <p:sp>
        <p:nvSpPr>
          <p:cNvPr id="3" name="Content Placeholder 2"/>
          <p:cNvSpPr>
            <a:spLocks noGrp="1"/>
          </p:cNvSpPr>
          <p:nvPr>
            <p:ph idx="4294967295"/>
          </p:nvPr>
        </p:nvSpPr>
        <p:spPr>
          <a:xfrm>
            <a:off x="533400" y="2209800"/>
            <a:ext cx="8001000" cy="4114800"/>
          </a:xfrm>
        </p:spPr>
        <p:txBody>
          <a:bodyPr/>
          <a:lstStyle/>
          <a:p>
            <a:r>
              <a:rPr lang="en-NZ" sz="2400" dirty="0" smtClean="0"/>
              <a:t>After creating the process the Kernel can do one of the following, as part of the dispatcher routine:</a:t>
            </a:r>
          </a:p>
          <a:p>
            <a:pPr marL="914400" lvl="1" indent="-341313"/>
            <a:r>
              <a:rPr lang="en-NZ" sz="2400" dirty="0" smtClean="0"/>
              <a:t>stay in the parent process</a:t>
            </a:r>
          </a:p>
          <a:p>
            <a:pPr marL="914400" lvl="1" indent="-341313"/>
            <a:r>
              <a:rPr lang="en-NZ" sz="2400" dirty="0" smtClean="0"/>
              <a:t>transfer control to the child process</a:t>
            </a:r>
          </a:p>
          <a:p>
            <a:pPr marL="914400" lvl="1" indent="-341313"/>
            <a:r>
              <a:rPr lang="en-NZ" sz="2400" dirty="0" smtClean="0"/>
              <a:t>transfer control to another process</a:t>
            </a:r>
          </a:p>
          <a:p>
            <a:pPr lvl="1"/>
            <a:endParaRPr lang="en-NZ" dirty="0" smtClean="0"/>
          </a:p>
          <a:p>
            <a:pPr lvl="1"/>
            <a:endParaRPr lang="en-NZ" dirty="0" smtClean="0"/>
          </a:p>
          <a:p>
            <a:endParaRPr lang="en-NZ" dirty="0"/>
          </a:p>
        </p:txBody>
      </p:sp>
      <p:pic>
        <p:nvPicPr>
          <p:cNvPr id="6" name="Picture 5"/>
          <p:cNvPicPr>
            <a:picLocks noChangeAspect="1"/>
          </p:cNvPicPr>
          <p:nvPr/>
        </p:nvPicPr>
        <p:blipFill>
          <a:blip r:embed="rId3"/>
          <a:stretch>
            <a:fillRect/>
          </a:stretch>
        </p:blipFill>
        <p:spPr>
          <a:xfrm>
            <a:off x="3276600" y="4800600"/>
            <a:ext cx="2438400" cy="171514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000" b="1" dirty="0" smtClean="0">
                <a:solidFill>
                  <a:schemeClr val="accent1">
                    <a:lumMod val="75000"/>
                  </a:schemeClr>
                </a:solidFill>
              </a:rPr>
              <a:t>Summary</a:t>
            </a:r>
            <a:endParaRPr lang="en-US" sz="6000" b="1" dirty="0">
              <a:solidFill>
                <a:schemeClr val="accent1">
                  <a:lumMod val="75000"/>
                </a:schemeClr>
              </a:solidFill>
            </a:endParaRPr>
          </a:p>
        </p:txBody>
      </p:sp>
      <p:sp>
        <p:nvSpPr>
          <p:cNvPr id="5" name="Content Placeholder 4"/>
          <p:cNvSpPr>
            <a:spLocks noGrp="1"/>
          </p:cNvSpPr>
          <p:nvPr>
            <p:ph sz="half" idx="1"/>
          </p:nvPr>
        </p:nvSpPr>
        <p:spPr/>
        <p:txBody>
          <a:bodyPr>
            <a:normAutofit fontScale="85000" lnSpcReduction="10000"/>
          </a:bodyPr>
          <a:lstStyle/>
          <a:p>
            <a:r>
              <a:rPr lang="en-US" dirty="0" smtClean="0"/>
              <a:t>What is a process?</a:t>
            </a:r>
          </a:p>
          <a:p>
            <a:pPr lvl="1"/>
            <a:r>
              <a:rPr lang="en-US" dirty="0" smtClean="0"/>
              <a:t>Background</a:t>
            </a:r>
          </a:p>
          <a:p>
            <a:pPr lvl="1"/>
            <a:r>
              <a:rPr lang="en-US" dirty="0" smtClean="0"/>
              <a:t>Processes and process control blocks</a:t>
            </a:r>
          </a:p>
          <a:p>
            <a:r>
              <a:rPr lang="en-US" dirty="0" smtClean="0"/>
              <a:t>Process states</a:t>
            </a:r>
          </a:p>
          <a:p>
            <a:pPr lvl="1"/>
            <a:r>
              <a:rPr lang="en-US" dirty="0" smtClean="0"/>
              <a:t>Two-state process model</a:t>
            </a:r>
          </a:p>
          <a:p>
            <a:pPr lvl="1"/>
            <a:r>
              <a:rPr lang="en-US" dirty="0" smtClean="0"/>
              <a:t>Creation and termination</a:t>
            </a:r>
          </a:p>
          <a:p>
            <a:pPr lvl="1"/>
            <a:r>
              <a:rPr lang="en-US" dirty="0" smtClean="0"/>
              <a:t>Five-state model</a:t>
            </a:r>
          </a:p>
          <a:p>
            <a:pPr lvl="1"/>
            <a:r>
              <a:rPr lang="en-US" dirty="0" smtClean="0"/>
              <a:t>Suspended processes</a:t>
            </a:r>
          </a:p>
          <a:p>
            <a:r>
              <a:rPr lang="en-US" dirty="0" smtClean="0"/>
              <a:t>Process description</a:t>
            </a:r>
          </a:p>
          <a:p>
            <a:pPr lvl="1"/>
            <a:r>
              <a:rPr lang="en-US" dirty="0" smtClean="0"/>
              <a:t>Operating system control structures</a:t>
            </a:r>
          </a:p>
          <a:p>
            <a:pPr lvl="1"/>
            <a:r>
              <a:rPr lang="en-US" dirty="0" smtClean="0"/>
              <a:t>Process control structures</a:t>
            </a:r>
            <a:endParaRPr lang="en-US" dirty="0"/>
          </a:p>
        </p:txBody>
      </p:sp>
      <p:sp>
        <p:nvSpPr>
          <p:cNvPr id="6" name="Content Placeholder 5"/>
          <p:cNvSpPr>
            <a:spLocks noGrp="1"/>
          </p:cNvSpPr>
          <p:nvPr>
            <p:ph sz="half" idx="2"/>
          </p:nvPr>
        </p:nvSpPr>
        <p:spPr/>
        <p:txBody>
          <a:bodyPr>
            <a:normAutofit fontScale="85000" lnSpcReduction="10000"/>
          </a:bodyPr>
          <a:lstStyle/>
          <a:p>
            <a:r>
              <a:rPr lang="en-US" dirty="0" smtClean="0"/>
              <a:t>Process control</a:t>
            </a:r>
          </a:p>
          <a:p>
            <a:pPr lvl="1"/>
            <a:r>
              <a:rPr lang="en-US" dirty="0" smtClean="0"/>
              <a:t>Modes of execution</a:t>
            </a:r>
          </a:p>
          <a:p>
            <a:pPr lvl="1"/>
            <a:r>
              <a:rPr lang="en-US" dirty="0" smtClean="0"/>
              <a:t>Process creation</a:t>
            </a:r>
          </a:p>
          <a:p>
            <a:pPr lvl="1"/>
            <a:r>
              <a:rPr lang="en-US" dirty="0" smtClean="0"/>
              <a:t>Process switching</a:t>
            </a:r>
          </a:p>
          <a:p>
            <a:r>
              <a:rPr lang="en-US" dirty="0" smtClean="0"/>
              <a:t>Execution of the operating system</a:t>
            </a:r>
          </a:p>
          <a:p>
            <a:pPr lvl="1"/>
            <a:r>
              <a:rPr lang="en-US" dirty="0" err="1" smtClean="0"/>
              <a:t>Nonprocess</a:t>
            </a:r>
            <a:r>
              <a:rPr lang="en-US" dirty="0" smtClean="0"/>
              <a:t> kernel</a:t>
            </a:r>
          </a:p>
          <a:p>
            <a:pPr lvl="1"/>
            <a:r>
              <a:rPr lang="en-US" dirty="0" smtClean="0"/>
              <a:t>Execution within user processes</a:t>
            </a:r>
          </a:p>
          <a:p>
            <a:pPr lvl="1"/>
            <a:r>
              <a:rPr lang="en-US" dirty="0" smtClean="0"/>
              <a:t>Process-based operating system</a:t>
            </a:r>
          </a:p>
          <a:p>
            <a:r>
              <a:rPr lang="en-US" dirty="0" smtClean="0"/>
              <a:t>UNIX SVR4 process management</a:t>
            </a:r>
          </a:p>
          <a:p>
            <a:pPr lvl="1"/>
            <a:r>
              <a:rPr lang="en-US" dirty="0" smtClean="0"/>
              <a:t>Process states</a:t>
            </a:r>
          </a:p>
          <a:p>
            <a:pPr lvl="1"/>
            <a:r>
              <a:rPr lang="en-US" dirty="0" smtClean="0"/>
              <a:t>Process description</a:t>
            </a:r>
          </a:p>
          <a:p>
            <a:pPr lvl="1"/>
            <a:r>
              <a:rPr lang="en-US" dirty="0" smtClean="0"/>
              <a:t>Process control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dirty="0" smtClean="0"/>
              <a:t>Chapter 4</a:t>
            </a:r>
            <a:br>
              <a:rPr lang="en-US" dirty="0" smtClean="0"/>
            </a:br>
            <a:r>
              <a:rPr lang="en-US" dirty="0" smtClean="0"/>
              <a:t>Threads</a:t>
            </a:r>
          </a:p>
        </p:txBody>
      </p:sp>
      <p:sp>
        <p:nvSpPr>
          <p:cNvPr id="10" name="Subtitle 9"/>
          <p:cNvSpPr>
            <a:spLocks noGrp="1"/>
          </p:cNvSpPr>
          <p:nvPr>
            <p:ph type="body" idx="1"/>
          </p:nvPr>
        </p:nvSpPr>
        <p:spPr/>
        <p:txBody>
          <a:bodyPr>
            <a:normAutofit/>
          </a:bodyPr>
          <a:lstStyle/>
          <a:p>
            <a:r>
              <a:rPr lang="en-US" dirty="0" smtClean="0"/>
              <a:t>Eighth Edition</a:t>
            </a:r>
          </a:p>
          <a:p>
            <a:r>
              <a:rPr lang="en-US" dirty="0" smtClean="0"/>
              <a:t>By William Stallings</a:t>
            </a:r>
            <a:endParaRPr lang="en-US" dirty="0"/>
          </a:p>
        </p:txBody>
      </p:sp>
      <p:sp>
        <p:nvSpPr>
          <p:cNvPr id="9" name="Subtitle 2"/>
          <p:cNvSpPr txBox="1">
            <a:spLocks/>
          </p:cNvSpPr>
          <p:nvPr/>
        </p:nvSpPr>
        <p:spPr bwMode="auto">
          <a:xfrm>
            <a:off x="609600" y="1143000"/>
            <a:ext cx="1981200" cy="41148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algn="ctr" fontAlgn="auto">
              <a:spcBef>
                <a:spcPct val="20000"/>
              </a:spcBef>
              <a:spcAft>
                <a:spcPts val="0"/>
              </a:spcAft>
              <a:defRPr/>
            </a:pPr>
            <a:endParaRPr lang="en-US" sz="3200" i="1" dirty="0" smtClean="0">
              <a:solidFill>
                <a:schemeClr val="bg2">
                  <a:lumMod val="25000"/>
                </a:schemeClr>
              </a:solidFill>
              <a:latin typeface="+mn-lt"/>
            </a:endParaRPr>
          </a:p>
          <a:p>
            <a:pPr algn="ctr" fontAlgn="auto">
              <a:spcBef>
                <a:spcPct val="20000"/>
              </a:spcBef>
              <a:spcAft>
                <a:spcPts val="0"/>
              </a:spcAft>
              <a:defRPr/>
            </a:pPr>
            <a:r>
              <a:rPr lang="en-US" sz="3200" i="1" dirty="0" smtClean="0">
                <a:solidFill>
                  <a:schemeClr val="bg2">
                    <a:lumMod val="25000"/>
                  </a:schemeClr>
                </a:solidFill>
                <a:latin typeface="+mn-lt"/>
              </a:rPr>
              <a:t>Operating Systems:</a:t>
            </a:r>
            <a:br>
              <a:rPr lang="en-US" sz="3200" i="1" dirty="0" smtClean="0">
                <a:solidFill>
                  <a:schemeClr val="bg2">
                    <a:lumMod val="25000"/>
                  </a:schemeClr>
                </a:solidFill>
                <a:latin typeface="+mn-lt"/>
              </a:rPr>
            </a:br>
            <a:r>
              <a:rPr lang="en-US" sz="3200" i="1" dirty="0" smtClean="0">
                <a:solidFill>
                  <a:schemeClr val="bg2">
                    <a:lumMod val="25000"/>
                  </a:schemeClr>
                </a:solidFill>
                <a:latin typeface="+mn-lt"/>
              </a:rPr>
              <a:t>Internals and Design Principles</a:t>
            </a:r>
            <a:br>
              <a:rPr lang="en-US" sz="3200" i="1" dirty="0" smtClean="0">
                <a:solidFill>
                  <a:schemeClr val="bg2">
                    <a:lumMod val="25000"/>
                  </a:schemeClr>
                </a:solidFill>
                <a:latin typeface="+mn-lt"/>
              </a:rPr>
            </a:br>
            <a:endParaRPr lang="en-US" sz="3200" i="1" dirty="0" smtClean="0">
              <a:solidFill>
                <a:schemeClr val="bg2">
                  <a:lumMod val="25000"/>
                </a:schemeClr>
              </a:solidFill>
              <a:latin typeface="+mn-lt"/>
            </a:endParaRPr>
          </a:p>
        </p:txBody>
      </p:sp>
    </p:spTree>
    <p:extLst>
      <p:ext uri="{BB962C8B-B14F-4D97-AF65-F5344CB8AC3E}">
        <p14:creationId xmlns:p14="http://schemas.microsoft.com/office/powerpoint/2010/main" val="27745327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467600" cy="1143000"/>
          </a:xfrm>
        </p:spPr>
        <p:txBody>
          <a:bodyPr/>
          <a:lstStyle/>
          <a:p>
            <a:r>
              <a:rPr lang="en-US" b="1" dirty="0" smtClean="0">
                <a:solidFill>
                  <a:schemeClr val="accent1">
                    <a:lumMod val="50000"/>
                  </a:schemeClr>
                </a:solidFill>
              </a:rPr>
              <a:t>Processes and Threads</a:t>
            </a:r>
            <a:endParaRPr lang="en-US" b="1" dirty="0">
              <a:solidFill>
                <a:schemeClr val="accent1">
                  <a:lumMod val="50000"/>
                </a:schemeClr>
              </a:solidFill>
            </a:endParaRPr>
          </a:p>
        </p:txBody>
      </p:sp>
      <p:sp>
        <p:nvSpPr>
          <p:cNvPr id="11" name="Text Placeholder 10"/>
          <p:cNvSpPr>
            <a:spLocks noGrp="1"/>
          </p:cNvSpPr>
          <p:nvPr>
            <p:ph type="body" idx="1"/>
          </p:nvPr>
        </p:nvSpPr>
        <p:spPr>
          <a:xfrm>
            <a:off x="685800" y="2209800"/>
            <a:ext cx="3657600" cy="730415"/>
          </a:xfrm>
        </p:spPr>
        <p:txBody>
          <a:bodyPr/>
          <a:lstStyle/>
          <a:p>
            <a:r>
              <a:rPr lang="en-US" dirty="0" smtClean="0"/>
              <a:t>Resource Ownership</a:t>
            </a:r>
            <a:endParaRPr lang="en-US" dirty="0"/>
          </a:p>
        </p:txBody>
      </p:sp>
      <p:sp>
        <p:nvSpPr>
          <p:cNvPr id="3" name="Content Placeholder 2"/>
          <p:cNvSpPr>
            <a:spLocks noGrp="1"/>
          </p:cNvSpPr>
          <p:nvPr>
            <p:ph sz="half" idx="2"/>
          </p:nvPr>
        </p:nvSpPr>
        <p:spPr>
          <a:xfrm>
            <a:off x="457200" y="2971800"/>
            <a:ext cx="3657600" cy="3633788"/>
          </a:xfrm>
        </p:spPr>
        <p:txBody>
          <a:bodyPr>
            <a:normAutofit/>
          </a:bodyPr>
          <a:lstStyle/>
          <a:p>
            <a:pPr lvl="1">
              <a:buNone/>
            </a:pPr>
            <a:r>
              <a:rPr lang="en-US" sz="2400" dirty="0" smtClean="0"/>
              <a:t>    </a:t>
            </a:r>
            <a:r>
              <a:rPr lang="en-US" sz="2400" dirty="0" smtClean="0">
                <a:solidFill>
                  <a:schemeClr val="tx1"/>
                </a:solidFill>
              </a:rPr>
              <a:t>Process includes a virtual address space to hold the process image</a:t>
            </a:r>
          </a:p>
          <a:p>
            <a:pPr lvl="2"/>
            <a:r>
              <a:rPr lang="en-US" sz="1800" dirty="0" smtClean="0"/>
              <a:t>the OS performs a protection function to prevent unwanted interference between processes with respect to resources</a:t>
            </a:r>
          </a:p>
          <a:p>
            <a:endParaRPr lang="en-US" dirty="0"/>
          </a:p>
        </p:txBody>
      </p:sp>
      <p:sp>
        <p:nvSpPr>
          <p:cNvPr id="12" name="Text Placeholder 11"/>
          <p:cNvSpPr>
            <a:spLocks noGrp="1"/>
          </p:cNvSpPr>
          <p:nvPr>
            <p:ph type="body" sz="quarter" idx="3"/>
          </p:nvPr>
        </p:nvSpPr>
        <p:spPr>
          <a:xfrm>
            <a:off x="4800600" y="2209800"/>
            <a:ext cx="3657600" cy="730415"/>
          </a:xfrm>
        </p:spPr>
        <p:txBody>
          <a:bodyPr/>
          <a:lstStyle/>
          <a:p>
            <a:r>
              <a:rPr lang="en-US" dirty="0" smtClean="0"/>
              <a:t>Scheduling/Execution</a:t>
            </a:r>
            <a:endParaRPr lang="en-US" dirty="0"/>
          </a:p>
        </p:txBody>
      </p:sp>
      <p:sp>
        <p:nvSpPr>
          <p:cNvPr id="5" name="TextBox 4"/>
          <p:cNvSpPr txBox="1"/>
          <p:nvPr/>
        </p:nvSpPr>
        <p:spPr>
          <a:xfrm>
            <a:off x="4648200" y="2971800"/>
            <a:ext cx="4114800" cy="2662267"/>
          </a:xfrm>
          <a:prstGeom prst="rect">
            <a:avLst/>
          </a:prstGeom>
          <a:noFill/>
        </p:spPr>
        <p:txBody>
          <a:bodyPr wrap="square" rtlCol="0">
            <a:spAutoFit/>
          </a:bodyPr>
          <a:lstStyle/>
          <a:p>
            <a:pPr lvl="1">
              <a:buNone/>
            </a:pPr>
            <a:r>
              <a:rPr lang="en-US" sz="2400" dirty="0" smtClean="0">
                <a:latin typeface="+mn-lt"/>
              </a:rPr>
              <a:t>Follows an execution path that may be interleaved with other processes</a:t>
            </a:r>
          </a:p>
          <a:p>
            <a:pPr marL="860425" lvl="2" indent="-282575">
              <a:spcBef>
                <a:spcPts val="600"/>
              </a:spcBef>
              <a:buClr>
                <a:schemeClr val="accent1"/>
              </a:buClr>
              <a:buSzPct val="75000"/>
              <a:buFont typeface="Wingdings" pitchFamily="2" charset="2"/>
              <a:buChar char="n"/>
            </a:pPr>
            <a:r>
              <a:rPr lang="en-US" dirty="0" smtClean="0">
                <a:solidFill>
                  <a:schemeClr val="tx1">
                    <a:lumMod val="85000"/>
                    <a:lumOff val="15000"/>
                  </a:schemeClr>
                </a:solidFill>
                <a:latin typeface="+mn-lt"/>
              </a:rPr>
              <a:t>a process has an execution state (Running, Ready, etc.) and a dispatching priority and is scheduled and dispatched by the OS</a:t>
            </a:r>
          </a:p>
        </p:txBody>
      </p:sp>
    </p:spTree>
    <p:extLst>
      <p:ext uri="{BB962C8B-B14F-4D97-AF65-F5344CB8AC3E}">
        <p14:creationId xmlns:p14="http://schemas.microsoft.com/office/powerpoint/2010/main" val="28522210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Processes and Threads</a:t>
            </a:r>
            <a:endParaRPr lang="en-US" b="1" dirty="0">
              <a:solidFill>
                <a:schemeClr val="accent1">
                  <a:lumMod val="50000"/>
                </a:schemeClr>
              </a:solidFill>
            </a:endParaRPr>
          </a:p>
        </p:txBody>
      </p:sp>
      <p:sp>
        <p:nvSpPr>
          <p:cNvPr id="3" name="Content Placeholder 2"/>
          <p:cNvSpPr>
            <a:spLocks noGrp="1"/>
          </p:cNvSpPr>
          <p:nvPr>
            <p:ph sz="half" idx="1"/>
          </p:nvPr>
        </p:nvSpPr>
        <p:spPr>
          <a:xfrm>
            <a:off x="457200" y="2286000"/>
            <a:ext cx="8382000" cy="4572000"/>
          </a:xfrm>
        </p:spPr>
        <p:txBody>
          <a:bodyPr>
            <a:normAutofit/>
          </a:bodyPr>
          <a:lstStyle/>
          <a:p>
            <a:r>
              <a:rPr lang="en-US" sz="2800" dirty="0" smtClean="0"/>
              <a:t>The unit of dispatching is referred to as a </a:t>
            </a:r>
            <a:r>
              <a:rPr lang="en-US" sz="2800" b="1" i="1" dirty="0" smtClean="0"/>
              <a:t>thread </a:t>
            </a:r>
            <a:r>
              <a:rPr lang="en-US" sz="2800" dirty="0" smtClean="0"/>
              <a:t>or </a:t>
            </a:r>
            <a:r>
              <a:rPr lang="en-US" sz="2800" b="1" i="1" dirty="0" smtClean="0"/>
              <a:t>lightweight process</a:t>
            </a:r>
          </a:p>
          <a:p>
            <a:r>
              <a:rPr lang="en-US" sz="2800" dirty="0" smtClean="0"/>
              <a:t>The unit of resource ownership is referred to as a </a:t>
            </a:r>
            <a:r>
              <a:rPr lang="en-US" sz="2800" b="1" i="1" dirty="0" smtClean="0"/>
              <a:t>process</a:t>
            </a:r>
            <a:r>
              <a:rPr lang="en-US" sz="2800" dirty="0" smtClean="0"/>
              <a:t> or </a:t>
            </a:r>
            <a:r>
              <a:rPr lang="en-US" sz="2800" b="1" i="1" dirty="0" smtClean="0"/>
              <a:t>task</a:t>
            </a:r>
          </a:p>
          <a:p>
            <a:r>
              <a:rPr lang="en-NZ" sz="2800" b="1" i="1" dirty="0" smtClean="0"/>
              <a:t>Multithreading - </a:t>
            </a:r>
            <a:r>
              <a:rPr lang="en-NZ" sz="2800" dirty="0" smtClean="0"/>
              <a:t>The ability of an OS to support multiple, concurrent paths of execution within a single process</a:t>
            </a:r>
            <a:endParaRPr lang="en-US" sz="2800" dirty="0" smtClean="0"/>
          </a:p>
          <a:p>
            <a:endParaRPr lang="en-US" b="1" dirty="0" smtClean="0"/>
          </a:p>
          <a:p>
            <a:endParaRPr lang="en-US" dirty="0"/>
          </a:p>
        </p:txBody>
      </p:sp>
      <p:pic>
        <p:nvPicPr>
          <p:cNvPr id="5" name="Picture 4"/>
          <p:cNvPicPr>
            <a:picLocks noChangeAspect="1"/>
          </p:cNvPicPr>
          <p:nvPr/>
        </p:nvPicPr>
        <p:blipFill>
          <a:blip r:embed="rId3"/>
          <a:stretch>
            <a:fillRect/>
          </a:stretch>
        </p:blipFill>
        <p:spPr>
          <a:xfrm>
            <a:off x="609600" y="533400"/>
            <a:ext cx="757152" cy="1305316"/>
          </a:xfrm>
          <a:prstGeom prst="rect">
            <a:avLst/>
          </a:prstGeom>
        </p:spPr>
      </p:pic>
    </p:spTree>
    <p:extLst>
      <p:ext uri="{BB962C8B-B14F-4D97-AF65-F5344CB8AC3E}">
        <p14:creationId xmlns:p14="http://schemas.microsoft.com/office/powerpoint/2010/main" val="2505953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9144000" cy="1219200"/>
          </a:xfrm>
        </p:spPr>
        <p:txBody>
          <a:bodyPr/>
          <a:lstStyle/>
          <a:p>
            <a:r>
              <a:rPr lang="en-NZ" b="1" dirty="0" smtClean="0">
                <a:solidFill>
                  <a:schemeClr val="accent1">
                    <a:lumMod val="50000"/>
                  </a:schemeClr>
                </a:solidFill>
              </a:rPr>
              <a:t>Single Threaded Approaches</a:t>
            </a:r>
            <a:endParaRPr lang="en-NZ" b="1" dirty="0">
              <a:solidFill>
                <a:schemeClr val="accent1">
                  <a:lumMod val="50000"/>
                </a:schemeClr>
              </a:solidFill>
            </a:endParaRPr>
          </a:p>
        </p:txBody>
      </p:sp>
      <p:sp>
        <p:nvSpPr>
          <p:cNvPr id="3" name="Content Placeholder 2"/>
          <p:cNvSpPr>
            <a:spLocks noGrp="1"/>
          </p:cNvSpPr>
          <p:nvPr>
            <p:ph idx="4294967295"/>
          </p:nvPr>
        </p:nvSpPr>
        <p:spPr>
          <a:xfrm>
            <a:off x="381000" y="1676400"/>
            <a:ext cx="3581400" cy="4953000"/>
          </a:xfrm>
        </p:spPr>
        <p:txBody>
          <a:bodyPr/>
          <a:lstStyle/>
          <a:p>
            <a:endParaRPr lang="en-US" sz="2600" dirty="0" smtClean="0"/>
          </a:p>
          <a:p>
            <a:r>
              <a:rPr lang="en-US" sz="2600" dirty="0" smtClean="0"/>
              <a:t>A single thread of execution per process, in which the concept of a thread is not recognized, is referred to as a single-threaded approach</a:t>
            </a:r>
            <a:endParaRPr lang="en-US" sz="1400" dirty="0" smtClean="0"/>
          </a:p>
          <a:p>
            <a:r>
              <a:rPr lang="en-US" sz="2600" dirty="0" smtClean="0"/>
              <a:t>MS-DOS is an example</a:t>
            </a:r>
          </a:p>
          <a:p>
            <a:endParaRPr lang="en-NZ" sz="2800" dirty="0"/>
          </a:p>
        </p:txBody>
      </p:sp>
      <p:pic>
        <p:nvPicPr>
          <p:cNvPr id="6" name="Picture 5" descr="f1.pdf"/>
          <p:cNvPicPr>
            <a:picLocks noChangeAspect="1"/>
          </p:cNvPicPr>
          <p:nvPr/>
        </p:nvPicPr>
        <p:blipFill>
          <a:blip r:embed="rId3"/>
          <a:stretch>
            <a:fillRect/>
          </a:stretch>
        </p:blipFill>
        <p:spPr>
          <a:xfrm>
            <a:off x="3810000" y="2286000"/>
            <a:ext cx="5127812" cy="3962400"/>
          </a:xfrm>
          <a:prstGeom prst="rect">
            <a:avLst/>
          </a:prstGeom>
        </p:spPr>
      </p:pic>
    </p:spTree>
    <p:extLst>
      <p:ext uri="{BB962C8B-B14F-4D97-AF65-F5344CB8AC3E}">
        <p14:creationId xmlns:p14="http://schemas.microsoft.com/office/powerpoint/2010/main" val="29076528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0"/>
            <a:ext cx="8229600" cy="1447800"/>
          </a:xfrm>
        </p:spPr>
        <p:txBody>
          <a:bodyPr/>
          <a:lstStyle/>
          <a:p>
            <a:r>
              <a:rPr lang="en-US" b="1" dirty="0" smtClean="0">
                <a:solidFill>
                  <a:schemeClr val="accent1">
                    <a:lumMod val="50000"/>
                  </a:schemeClr>
                </a:solidFill>
              </a:rPr>
              <a:t>Multithreaded Approaches</a:t>
            </a:r>
            <a:endParaRPr lang="en-US" b="1" dirty="0">
              <a:solidFill>
                <a:schemeClr val="accent1">
                  <a:lumMod val="50000"/>
                </a:schemeClr>
              </a:solidFill>
            </a:endParaRPr>
          </a:p>
        </p:txBody>
      </p:sp>
      <p:sp>
        <p:nvSpPr>
          <p:cNvPr id="3" name="Content Placeholder 2"/>
          <p:cNvSpPr>
            <a:spLocks noGrp="1"/>
          </p:cNvSpPr>
          <p:nvPr>
            <p:ph idx="4294967295"/>
          </p:nvPr>
        </p:nvSpPr>
        <p:spPr>
          <a:xfrm>
            <a:off x="381000" y="2057400"/>
            <a:ext cx="3657600" cy="5029200"/>
          </a:xfrm>
        </p:spPr>
        <p:txBody>
          <a:bodyPr/>
          <a:lstStyle/>
          <a:p>
            <a:r>
              <a:rPr lang="en-US" sz="2600" dirty="0" smtClean="0"/>
              <a:t>The right half of Figure 4.1 depicts multithreaded approaches</a:t>
            </a:r>
            <a:endParaRPr lang="en-US" sz="1100" dirty="0" smtClean="0"/>
          </a:p>
          <a:p>
            <a:r>
              <a:rPr lang="en-US" sz="2600" dirty="0" smtClean="0"/>
              <a:t>A Java run-time environment is an example of a system of one process with multiple threads</a:t>
            </a:r>
            <a:endParaRPr lang="en-US" sz="2600" dirty="0"/>
          </a:p>
        </p:txBody>
      </p:sp>
      <p:pic>
        <p:nvPicPr>
          <p:cNvPr id="7" name="Picture 6" descr="f1.pdf"/>
          <p:cNvPicPr>
            <a:picLocks noChangeAspect="1"/>
          </p:cNvPicPr>
          <p:nvPr/>
        </p:nvPicPr>
        <p:blipFill>
          <a:blip r:embed="rId3"/>
          <a:stretch>
            <a:fillRect/>
          </a:stretch>
        </p:blipFill>
        <p:spPr>
          <a:xfrm>
            <a:off x="3276600" y="1905000"/>
            <a:ext cx="5620871" cy="4343400"/>
          </a:xfrm>
          <a:prstGeom prst="rect">
            <a:avLst/>
          </a:prstGeom>
        </p:spPr>
      </p:pic>
    </p:spTree>
    <p:extLst>
      <p:ext uri="{BB962C8B-B14F-4D97-AF65-F5344CB8AC3E}">
        <p14:creationId xmlns:p14="http://schemas.microsoft.com/office/powerpoint/2010/main" val="3129218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7824788" cy="991547"/>
          </a:xfrm>
        </p:spPr>
        <p:txBody>
          <a:bodyPr/>
          <a:lstStyle/>
          <a:p>
            <a:pPr algn="ctr"/>
            <a:r>
              <a:rPr lang="en-US" sz="6600" dirty="0" smtClean="0">
                <a:solidFill>
                  <a:schemeClr val="accent1">
                    <a:lumMod val="75000"/>
                  </a:schemeClr>
                </a:solidFill>
              </a:rPr>
              <a:t>Processes</a:t>
            </a:r>
            <a:endParaRPr lang="en-US" sz="6600" dirty="0">
              <a:solidFill>
                <a:schemeClr val="accent1">
                  <a:lumMod val="75000"/>
                </a:schemeClr>
              </a:solidFill>
            </a:endParaRPr>
          </a:p>
        </p:txBody>
      </p:sp>
      <p:sp>
        <p:nvSpPr>
          <p:cNvPr id="3" name="Content Placeholder 2"/>
          <p:cNvSpPr>
            <a:spLocks noGrp="1"/>
          </p:cNvSpPr>
          <p:nvPr>
            <p:ph sz="half" idx="1"/>
          </p:nvPr>
        </p:nvSpPr>
        <p:spPr>
          <a:xfrm>
            <a:off x="457200" y="2057400"/>
            <a:ext cx="8382000" cy="4495800"/>
          </a:xfrm>
        </p:spPr>
        <p:txBody>
          <a:bodyPr>
            <a:normAutofit/>
          </a:bodyPr>
          <a:lstStyle/>
          <a:p>
            <a:pPr>
              <a:buSzPct val="155000"/>
              <a:buFont typeface="Wingdings" charset="2"/>
              <a:buChar char="§"/>
            </a:pPr>
            <a:r>
              <a:rPr lang="en-US" sz="2800" dirty="0" smtClean="0"/>
              <a:t>The unit or resource allocation and a unit of protection</a:t>
            </a:r>
          </a:p>
          <a:p>
            <a:pPr>
              <a:buSzPct val="155000"/>
              <a:buFont typeface="Wingdings" charset="2"/>
              <a:buChar char="§"/>
            </a:pPr>
            <a:r>
              <a:rPr lang="en-US" sz="2800" dirty="0" smtClean="0"/>
              <a:t>A virtual address space that holds the process image</a:t>
            </a:r>
          </a:p>
          <a:p>
            <a:pPr>
              <a:buSzPct val="155000"/>
              <a:buFont typeface="Wingdings" charset="2"/>
              <a:buChar char="§"/>
            </a:pPr>
            <a:r>
              <a:rPr lang="en-US" sz="2800" dirty="0" smtClean="0"/>
              <a:t>Protected access to:</a:t>
            </a:r>
          </a:p>
          <a:p>
            <a:pPr marL="1309688" lvl="1" indent="-396875">
              <a:buSzPct val="100000"/>
              <a:buFont typeface="Wingdings" charset="2"/>
              <a:buChar char="§"/>
            </a:pPr>
            <a:r>
              <a:rPr lang="en-US" sz="2800" dirty="0" smtClean="0"/>
              <a:t>processors</a:t>
            </a:r>
          </a:p>
          <a:p>
            <a:pPr marL="1309688" lvl="1" indent="-396875">
              <a:buSzPct val="100000"/>
              <a:buFont typeface="Wingdings" charset="2"/>
              <a:buChar char="§"/>
            </a:pPr>
            <a:r>
              <a:rPr lang="en-US" sz="2800" dirty="0" smtClean="0"/>
              <a:t>other processes </a:t>
            </a:r>
          </a:p>
          <a:p>
            <a:pPr marL="1309688" lvl="1" indent="-396875">
              <a:buSzPct val="100000"/>
              <a:buFont typeface="Wingdings" charset="2"/>
              <a:buChar char="§"/>
            </a:pPr>
            <a:r>
              <a:rPr lang="en-US" sz="2800" dirty="0" smtClean="0"/>
              <a:t>files</a:t>
            </a:r>
          </a:p>
          <a:p>
            <a:pPr marL="1309688" lvl="1" indent="-396875">
              <a:buSzPct val="100000"/>
              <a:buFont typeface="Wingdings" charset="2"/>
              <a:buChar char="§"/>
            </a:pPr>
            <a:r>
              <a:rPr lang="en-US" sz="2800" dirty="0" smtClean="0"/>
              <a:t>I/O resources</a:t>
            </a:r>
          </a:p>
          <a:p>
            <a:endParaRPr lang="en-US" dirty="0"/>
          </a:p>
        </p:txBody>
      </p:sp>
      <p:pic>
        <p:nvPicPr>
          <p:cNvPr id="4" name="Picture 3"/>
          <p:cNvPicPr>
            <a:picLocks noChangeAspect="1"/>
          </p:cNvPicPr>
          <p:nvPr/>
        </p:nvPicPr>
        <p:blipFill>
          <a:blip r:embed="rId3"/>
          <a:stretch>
            <a:fillRect/>
          </a:stretch>
        </p:blipFill>
        <p:spPr>
          <a:xfrm>
            <a:off x="6172200" y="4267200"/>
            <a:ext cx="2326724" cy="2070100"/>
          </a:xfrm>
          <a:prstGeom prst="rect">
            <a:avLst/>
          </a:prstGeom>
        </p:spPr>
      </p:pic>
    </p:spTree>
    <p:extLst>
      <p:ext uri="{BB962C8B-B14F-4D97-AF65-F5344CB8AC3E}">
        <p14:creationId xmlns:p14="http://schemas.microsoft.com/office/powerpoint/2010/main" val="17022120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824788" cy="1323041"/>
          </a:xfrm>
        </p:spPr>
        <p:txBody>
          <a:bodyPr/>
          <a:lstStyle/>
          <a:p>
            <a:r>
              <a:rPr lang="en-US" b="1" dirty="0" smtClean="0">
                <a:solidFill>
                  <a:schemeClr val="accent1">
                    <a:lumMod val="50000"/>
                  </a:schemeClr>
                </a:solidFill>
              </a:rPr>
              <a:t>One or More Threads </a:t>
            </a:r>
            <a:br>
              <a:rPr lang="en-US" b="1" dirty="0" smtClean="0">
                <a:solidFill>
                  <a:schemeClr val="accent1">
                    <a:lumMod val="50000"/>
                  </a:schemeClr>
                </a:solidFill>
              </a:rPr>
            </a:br>
            <a:r>
              <a:rPr lang="en-US" b="1" dirty="0" smtClean="0">
                <a:solidFill>
                  <a:schemeClr val="accent1">
                    <a:lumMod val="50000"/>
                  </a:schemeClr>
                </a:solidFill>
              </a:rPr>
              <a:t>in a Process</a:t>
            </a:r>
            <a:endParaRPr lang="en-US" b="1" dirty="0">
              <a:solidFill>
                <a:schemeClr val="accent1">
                  <a:lumMod val="50000"/>
                </a:schemeClr>
              </a:solidFill>
            </a:endParaRPr>
          </a:p>
        </p:txBody>
      </p:sp>
      <p:graphicFrame>
        <p:nvGraphicFramePr>
          <p:cNvPr id="4" name="Content Placeholder 3"/>
          <p:cNvGraphicFramePr>
            <a:graphicFrameLocks noGrp="1"/>
          </p:cNvGraphicFramePr>
          <p:nvPr>
            <p:ph idx="4294967295"/>
          </p:nvPr>
        </p:nvGraphicFramePr>
        <p:xfrm>
          <a:off x="762000" y="2438400"/>
          <a:ext cx="76962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7391400" y="2286000"/>
            <a:ext cx="1307839" cy="1231900"/>
          </a:xfrm>
          <a:prstGeom prst="rect">
            <a:avLst/>
          </a:prstGeom>
        </p:spPr>
      </p:pic>
    </p:spTree>
    <p:extLst>
      <p:ext uri="{BB962C8B-B14F-4D97-AF65-F5344CB8AC3E}">
        <p14:creationId xmlns:p14="http://schemas.microsoft.com/office/powerpoint/2010/main" val="30117747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srcRect l="8182" t="10588" r="6364" b="15294"/>
          <a:stretch>
            <a:fillRect/>
          </a:stretch>
        </p:blipFill>
        <p:spPr>
          <a:xfrm>
            <a:off x="318872" y="726194"/>
            <a:ext cx="8520328" cy="5710417"/>
          </a:xfrm>
          <a:prstGeom prst="rect">
            <a:avLst/>
          </a:prstGeom>
        </p:spPr>
      </p:pic>
    </p:spTree>
    <p:extLst>
      <p:ext uri="{BB962C8B-B14F-4D97-AF65-F5344CB8AC3E}">
        <p14:creationId xmlns:p14="http://schemas.microsoft.com/office/powerpoint/2010/main" val="3715835535"/>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58813" y="456253"/>
            <a:ext cx="7824788" cy="1143948"/>
          </a:xfrm>
        </p:spPr>
        <p:txBody>
          <a:bodyPr/>
          <a:lstStyle/>
          <a:p>
            <a:pPr algn="l"/>
            <a:r>
              <a:rPr lang="en-US" b="1" dirty="0" smtClean="0">
                <a:ln w="1905"/>
                <a:solidFill>
                  <a:schemeClr val="accent1">
                    <a:lumMod val="50000"/>
                  </a:schemeClr>
                </a:solidFill>
                <a:effectLst>
                  <a:innerShdw blurRad="69850" dist="43180" dir="5400000">
                    <a:srgbClr val="000000">
                      <a:alpha val="65000"/>
                    </a:srgbClr>
                  </a:innerShdw>
                </a:effectLst>
              </a:rPr>
              <a:t>Process States</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658837206"/>
              </p:ext>
            </p:extLst>
          </p:nvPr>
        </p:nvGraphicFramePr>
        <p:xfrm>
          <a:off x="533400" y="213360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rot="210080">
            <a:off x="7271201" y="5213113"/>
            <a:ext cx="1065213" cy="1087100"/>
          </a:xfrm>
          <a:prstGeom prst="rect">
            <a:avLst/>
          </a:prstGeom>
        </p:spPr>
      </p:pic>
      <p:pic>
        <p:nvPicPr>
          <p:cNvPr id="8" name="Picture 7"/>
          <p:cNvPicPr>
            <a:picLocks noChangeAspect="1"/>
          </p:cNvPicPr>
          <p:nvPr/>
        </p:nvPicPr>
        <p:blipFill>
          <a:blip r:embed="rId9"/>
          <a:stretch>
            <a:fillRect/>
          </a:stretch>
        </p:blipFill>
        <p:spPr>
          <a:xfrm>
            <a:off x="533400" y="5622729"/>
            <a:ext cx="703263" cy="93047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824788" cy="991548"/>
          </a:xfrm>
        </p:spPr>
        <p:txBody>
          <a:bodyPr/>
          <a:lstStyle/>
          <a:p>
            <a:pPr algn="ctr"/>
            <a:r>
              <a:rPr lang="en-US" sz="6000" dirty="0" smtClean="0">
                <a:solidFill>
                  <a:schemeClr val="tx1"/>
                </a:solidFill>
              </a:rPr>
              <a:t>Benefits of Threads</a:t>
            </a:r>
            <a:endParaRPr lang="en-US" sz="6000" dirty="0">
              <a:solidFill>
                <a:schemeClr val="tx1"/>
              </a:solidFill>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298367204"/>
              </p:ext>
            </p:extLst>
          </p:nvPr>
        </p:nvGraphicFramePr>
        <p:xfrm>
          <a:off x="457200" y="1524000"/>
          <a:ext cx="8229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436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381000"/>
            <a:ext cx="7824788" cy="1371600"/>
          </a:xfrm>
        </p:spPr>
        <p:txBody>
          <a:bodyPr/>
          <a:lstStyle/>
          <a:p>
            <a:pPr algn="ctr"/>
            <a:r>
              <a:rPr lang="en-US" sz="4800" b="1" dirty="0" smtClean="0">
                <a:solidFill>
                  <a:schemeClr val="accent1">
                    <a:lumMod val="50000"/>
                  </a:schemeClr>
                </a:solidFill>
              </a:rPr>
              <a:t>Thread Use in a </a:t>
            </a:r>
            <a:br>
              <a:rPr lang="en-US" sz="4800" b="1" dirty="0" smtClean="0">
                <a:solidFill>
                  <a:schemeClr val="accent1">
                    <a:lumMod val="50000"/>
                  </a:schemeClr>
                </a:solidFill>
              </a:rPr>
            </a:br>
            <a:r>
              <a:rPr lang="en-US" sz="4800" b="1" dirty="0" smtClean="0">
                <a:solidFill>
                  <a:schemeClr val="accent1">
                    <a:lumMod val="50000"/>
                  </a:schemeClr>
                </a:solidFill>
              </a:rPr>
              <a:t>Single-User System</a:t>
            </a:r>
            <a:endParaRPr lang="en-US" sz="4800" b="1" dirty="0">
              <a:solidFill>
                <a:schemeClr val="accent1">
                  <a:lumMod val="50000"/>
                </a:schemeClr>
              </a:solidFill>
            </a:endParaRPr>
          </a:p>
        </p:txBody>
      </p:sp>
      <p:sp>
        <p:nvSpPr>
          <p:cNvPr id="3" name="Content Placeholder 2"/>
          <p:cNvSpPr>
            <a:spLocks noGrp="1"/>
          </p:cNvSpPr>
          <p:nvPr>
            <p:ph sz="half" idx="1"/>
          </p:nvPr>
        </p:nvSpPr>
        <p:spPr>
          <a:xfrm>
            <a:off x="658904" y="2286000"/>
            <a:ext cx="8027896" cy="4343400"/>
          </a:xfrm>
        </p:spPr>
        <p:txBody>
          <a:bodyPr/>
          <a:lstStyle/>
          <a:p>
            <a:r>
              <a:rPr lang="en-US" sz="3600" dirty="0" smtClean="0"/>
              <a:t>Foreground and background work</a:t>
            </a:r>
          </a:p>
          <a:p>
            <a:r>
              <a:rPr lang="en-US" sz="3600" dirty="0" smtClean="0"/>
              <a:t>Asynchronous processing</a:t>
            </a:r>
          </a:p>
          <a:p>
            <a:r>
              <a:rPr lang="en-US" sz="3600" dirty="0" smtClean="0"/>
              <a:t>Speed of execution</a:t>
            </a:r>
          </a:p>
          <a:p>
            <a:r>
              <a:rPr lang="en-US" sz="3600" dirty="0" smtClean="0"/>
              <a:t>Modular program structure</a:t>
            </a:r>
          </a:p>
          <a:p>
            <a:endParaRPr lang="en-US" dirty="0"/>
          </a:p>
        </p:txBody>
      </p:sp>
      <p:pic>
        <p:nvPicPr>
          <p:cNvPr id="6" name="Picture 5"/>
          <p:cNvPicPr>
            <a:picLocks noChangeAspect="1"/>
          </p:cNvPicPr>
          <p:nvPr/>
        </p:nvPicPr>
        <p:blipFill>
          <a:blip r:embed="rId3"/>
          <a:stretch>
            <a:fillRect/>
          </a:stretch>
        </p:blipFill>
        <p:spPr>
          <a:xfrm>
            <a:off x="6477000" y="4114800"/>
            <a:ext cx="2281604" cy="1905000"/>
          </a:xfrm>
          <a:prstGeom prst="rect">
            <a:avLst/>
          </a:prstGeom>
        </p:spPr>
      </p:pic>
    </p:spTree>
    <p:extLst>
      <p:ext uri="{BB962C8B-B14F-4D97-AF65-F5344CB8AC3E}">
        <p14:creationId xmlns:p14="http://schemas.microsoft.com/office/powerpoint/2010/main" val="9001945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5200" dirty="0" smtClean="0">
                <a:ln>
                  <a:solidFill>
                    <a:schemeClr val="tx1"/>
                  </a:solidFill>
                </a:ln>
                <a:solidFill>
                  <a:schemeClr val="accent1">
                    <a:lumMod val="50000"/>
                  </a:schemeClr>
                </a:solidFill>
                <a:effectLst>
                  <a:outerShdw blurRad="50800" dist="38100" dir="2700000" algn="tl" rotWithShape="0">
                    <a:prstClr val="black">
                      <a:alpha val="40000"/>
                    </a:prstClr>
                  </a:outerShdw>
                </a:effectLst>
              </a:rPr>
              <a:t>Threads</a:t>
            </a:r>
            <a:endParaRPr lang="en-US" sz="5200" dirty="0">
              <a:ln>
                <a:solidFill>
                  <a:schemeClr val="tx1"/>
                </a:solidFill>
              </a:ln>
              <a:solidFill>
                <a:schemeClr val="accent1">
                  <a:lumMod val="50000"/>
                </a:schemeClr>
              </a:solidFill>
              <a:effectLst>
                <a:outerShdw blurRad="50800" dist="38100" dir="2700000" algn="tl" rotWithShape="0">
                  <a:prstClr val="black">
                    <a:alpha val="40000"/>
                  </a:prstClr>
                </a:outerShdw>
              </a:effectLst>
            </a:endParaRPr>
          </a:p>
        </p:txBody>
      </p:sp>
      <p:graphicFrame>
        <p:nvGraphicFramePr>
          <p:cNvPr id="5" name="Content Placeholder 4"/>
          <p:cNvGraphicFramePr>
            <a:graphicFrameLocks noGrp="1"/>
          </p:cNvGraphicFramePr>
          <p:nvPr>
            <p:ph sz="half" idx="4294967295"/>
          </p:nvPr>
        </p:nvGraphicFramePr>
        <p:xfrm>
          <a:off x="0" y="2057400"/>
          <a:ext cx="7794625" cy="406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457200" y="2286000"/>
            <a:ext cx="8153400" cy="875111"/>
          </a:xfrm>
          <a:prstGeom prst="rect">
            <a:avLst/>
          </a:prstGeom>
          <a:noFill/>
        </p:spPr>
        <p:txBody>
          <a:bodyPr wrap="square" rtlCol="0">
            <a:spAutoFit/>
          </a:bodyPr>
          <a:lstStyle/>
          <a:p>
            <a:pPr marL="282575" indent="-282575">
              <a:lnSpc>
                <a:spcPct val="90000"/>
              </a:lnSpc>
              <a:spcBef>
                <a:spcPts val="1800"/>
              </a:spcBef>
              <a:spcAft>
                <a:spcPct val="35000"/>
              </a:spcAft>
              <a:buClr>
                <a:schemeClr val="accent1"/>
              </a:buClr>
              <a:buSzPct val="75000"/>
              <a:buFont typeface="Wingdings" pitchFamily="2" charset="2"/>
              <a:buChar char="n"/>
            </a:pPr>
            <a:r>
              <a:rPr lang="en-US" sz="2800" dirty="0" smtClean="0">
                <a:solidFill>
                  <a:schemeClr val="tx1">
                    <a:lumMod val="85000"/>
                    <a:lumOff val="15000"/>
                  </a:schemeClr>
                </a:solidFill>
                <a:latin typeface="+mn-lt"/>
              </a:rPr>
              <a:t> In an OS that supports threads, scheduling and dispatching is done on a thread basis</a:t>
            </a:r>
          </a:p>
        </p:txBody>
      </p:sp>
      <p:sp>
        <p:nvSpPr>
          <p:cNvPr id="6" name="TextBox 5"/>
          <p:cNvSpPr txBox="1"/>
          <p:nvPr/>
        </p:nvSpPr>
        <p:spPr>
          <a:xfrm>
            <a:off x="685800" y="4495800"/>
            <a:ext cx="7620000" cy="2066720"/>
          </a:xfrm>
          <a:prstGeom prst="rect">
            <a:avLst/>
          </a:prstGeom>
          <a:noFill/>
        </p:spPr>
        <p:txBody>
          <a:bodyPr wrap="square" rtlCol="0">
            <a:spAutoFit/>
          </a:bodyPr>
          <a:lstStyle/>
          <a:p>
            <a:pPr lvl="1" defTabSz="266700">
              <a:lnSpc>
                <a:spcPct val="90000"/>
              </a:lnSpc>
              <a:spcAft>
                <a:spcPct val="35000"/>
              </a:spcAft>
              <a:buClr>
                <a:schemeClr val="accent1"/>
              </a:buClr>
              <a:buSzPct val="100000"/>
              <a:buFont typeface="Wingdings" charset="2"/>
              <a:buChar char="§"/>
            </a:pPr>
            <a:r>
              <a:rPr lang="en-US" sz="2600" dirty="0" smtClean="0">
                <a:solidFill>
                  <a:schemeClr val="tx1">
                    <a:lumMod val="85000"/>
                    <a:lumOff val="15000"/>
                  </a:schemeClr>
                </a:solidFill>
                <a:latin typeface="+mn-lt"/>
              </a:rPr>
              <a:t>suspending a process involves suspending all      	 threads of the process </a:t>
            </a:r>
          </a:p>
          <a:p>
            <a:pPr lvl="1" defTabSz="266700">
              <a:lnSpc>
                <a:spcPct val="90000"/>
              </a:lnSpc>
              <a:spcAft>
                <a:spcPct val="35000"/>
              </a:spcAft>
              <a:buClr>
                <a:schemeClr val="accent1"/>
              </a:buClr>
              <a:buSzPct val="100000"/>
              <a:buFont typeface="Wingdings" charset="2"/>
              <a:buChar char="§"/>
            </a:pPr>
            <a:r>
              <a:rPr lang="en-US" sz="2600" dirty="0" smtClean="0">
                <a:solidFill>
                  <a:schemeClr val="tx1">
                    <a:lumMod val="85000"/>
                    <a:lumOff val="15000"/>
                  </a:schemeClr>
                </a:solidFill>
                <a:latin typeface="+mn-lt"/>
              </a:rPr>
              <a:t>termination of a process terminates all         		 	 threads within the process</a:t>
            </a:r>
          </a:p>
          <a:p>
            <a:endParaRPr lang="en-US" dirty="0"/>
          </a:p>
        </p:txBody>
      </p:sp>
      <p:pic>
        <p:nvPicPr>
          <p:cNvPr id="9" name="Picture 8"/>
          <p:cNvPicPr>
            <a:picLocks noChangeAspect="1"/>
          </p:cNvPicPr>
          <p:nvPr/>
        </p:nvPicPr>
        <p:blipFill>
          <a:blip r:embed="rId8"/>
          <a:stretch>
            <a:fillRect/>
          </a:stretch>
        </p:blipFill>
        <p:spPr>
          <a:xfrm>
            <a:off x="7239000" y="4876800"/>
            <a:ext cx="1600200" cy="1752600"/>
          </a:xfrm>
          <a:prstGeom prst="rect">
            <a:avLst/>
          </a:prstGeom>
        </p:spPr>
      </p:pic>
    </p:spTree>
    <p:extLst>
      <p:ext uri="{BB962C8B-B14F-4D97-AF65-F5344CB8AC3E}">
        <p14:creationId xmlns:p14="http://schemas.microsoft.com/office/powerpoint/2010/main" val="28485494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824788" cy="1143947"/>
          </a:xfrm>
        </p:spPr>
        <p:txBody>
          <a:bodyPr/>
          <a:lstStyle/>
          <a:p>
            <a:r>
              <a:rPr lang="en-NZ" b="1" dirty="0" smtClean="0">
                <a:ln>
                  <a:solidFill>
                    <a:schemeClr val="tx1"/>
                  </a:solidFill>
                </a:ln>
                <a:solidFill>
                  <a:schemeClr val="accent6">
                    <a:lumMod val="75000"/>
                  </a:schemeClr>
                </a:solidFill>
              </a:rPr>
              <a:t>Thread Execution States</a:t>
            </a:r>
            <a:endParaRPr lang="en-US" b="1" dirty="0">
              <a:ln>
                <a:solidFill>
                  <a:schemeClr val="tx1"/>
                </a:solidFill>
              </a:ln>
              <a:solidFill>
                <a:schemeClr val="accent6">
                  <a:lumMod val="75000"/>
                </a:schemeClr>
              </a:solidFill>
            </a:endParaRPr>
          </a:p>
        </p:txBody>
      </p:sp>
      <p:sp>
        <p:nvSpPr>
          <p:cNvPr id="3" name="Content Placeholder 2"/>
          <p:cNvSpPr>
            <a:spLocks noGrp="1"/>
          </p:cNvSpPr>
          <p:nvPr>
            <p:ph sz="half" idx="1"/>
          </p:nvPr>
        </p:nvSpPr>
        <p:spPr>
          <a:xfrm>
            <a:off x="609600" y="2057400"/>
            <a:ext cx="3657600" cy="3840163"/>
          </a:xfrm>
        </p:spPr>
        <p:txBody>
          <a:bodyPr>
            <a:normAutofit/>
          </a:bodyPr>
          <a:lstStyle/>
          <a:p>
            <a:endParaRPr lang="en-US" dirty="0" smtClean="0"/>
          </a:p>
          <a:p>
            <a:pPr>
              <a:buNone/>
            </a:pPr>
            <a:r>
              <a:rPr lang="en-US" sz="3200" dirty="0" smtClean="0"/>
              <a:t>The key states for a thread are:</a:t>
            </a:r>
          </a:p>
          <a:p>
            <a:pPr>
              <a:buNone/>
            </a:pPr>
            <a:endParaRPr lang="en-US" sz="3600" dirty="0" smtClean="0"/>
          </a:p>
          <a:p>
            <a:pPr marL="1371600" lvl="3">
              <a:spcBef>
                <a:spcPct val="0"/>
              </a:spcBef>
            </a:pPr>
            <a:r>
              <a:rPr lang="en-US" sz="2800" dirty="0" smtClean="0"/>
              <a:t>Running</a:t>
            </a:r>
          </a:p>
          <a:p>
            <a:pPr marL="1371600" lvl="3">
              <a:spcBef>
                <a:spcPct val="0"/>
              </a:spcBef>
            </a:pPr>
            <a:r>
              <a:rPr lang="en-US" sz="2800" dirty="0" smtClean="0"/>
              <a:t>Ready</a:t>
            </a:r>
          </a:p>
          <a:p>
            <a:pPr marL="1371600" lvl="3">
              <a:spcBef>
                <a:spcPct val="0"/>
              </a:spcBef>
            </a:pPr>
            <a:r>
              <a:rPr lang="en-US" sz="2800" dirty="0" smtClean="0"/>
              <a:t>Blocked</a:t>
            </a:r>
          </a:p>
          <a:p>
            <a:endParaRPr lang="en-US" dirty="0"/>
          </a:p>
        </p:txBody>
      </p:sp>
      <p:cxnSp>
        <p:nvCxnSpPr>
          <p:cNvPr id="5" name="Straight Connector 4"/>
          <p:cNvCxnSpPr/>
          <p:nvPr/>
        </p:nvCxnSpPr>
        <p:spPr>
          <a:xfrm rot="5400000">
            <a:off x="2591594" y="4190206"/>
            <a:ext cx="3961606" cy="794"/>
          </a:xfrm>
          <a:prstGeom prst="line">
            <a:avLst/>
          </a:pr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876800" y="1905000"/>
            <a:ext cx="3962400" cy="4499693"/>
          </a:xfrm>
          <a:prstGeom prst="rect">
            <a:avLst/>
          </a:prstGeom>
        </p:spPr>
        <p:txBody>
          <a:bodyPr wrap="square">
            <a:spAutoFit/>
          </a:bodyPr>
          <a:lstStyle/>
          <a:p>
            <a:pPr marL="342900" indent="-342900" eaLnBrk="0" hangingPunct="0">
              <a:spcBef>
                <a:spcPct val="20000"/>
              </a:spcBef>
              <a:buFont typeface="Arial" charset="0"/>
            </a:pPr>
            <a:endParaRPr lang="en-US" sz="3200" dirty="0" smtClean="0">
              <a:latin typeface="+mn-lt"/>
            </a:endParaRPr>
          </a:p>
          <a:p>
            <a:pPr marL="342900" indent="-342900" eaLnBrk="0" hangingPunct="0">
              <a:spcBef>
                <a:spcPct val="20000"/>
              </a:spcBef>
              <a:buFont typeface="Arial" charset="0"/>
            </a:pPr>
            <a:r>
              <a:rPr lang="en-US" sz="3200" dirty="0" smtClean="0">
                <a:latin typeface="+mn-lt"/>
              </a:rPr>
              <a:t>  Thread operations associated with a change in thread state are:</a:t>
            </a:r>
          </a:p>
          <a:p>
            <a:pPr marL="342900" indent="-342900" eaLnBrk="0" hangingPunct="0">
              <a:spcBef>
                <a:spcPct val="20000"/>
              </a:spcBef>
              <a:buFont typeface="Arial" charset="0"/>
            </a:pPr>
            <a:endParaRPr lang="en-US" sz="1500" dirty="0" smtClean="0">
              <a:latin typeface="+mn-lt"/>
            </a:endParaRPr>
          </a:p>
          <a:p>
            <a:pPr lvl="3" indent="-282575">
              <a:buClr>
                <a:schemeClr val="accent1"/>
              </a:buClr>
              <a:buSzPct val="75000"/>
              <a:buFont typeface="Wingdings" pitchFamily="2" charset="2"/>
              <a:buChar char="n"/>
            </a:pPr>
            <a:r>
              <a:rPr lang="en-US" sz="2400" dirty="0" smtClean="0">
                <a:solidFill>
                  <a:schemeClr val="tx1">
                    <a:lumMod val="85000"/>
                    <a:lumOff val="15000"/>
                  </a:schemeClr>
                </a:solidFill>
                <a:latin typeface="+mn-lt"/>
              </a:rPr>
              <a:t>Spawn</a:t>
            </a:r>
          </a:p>
          <a:p>
            <a:pPr lvl="3" indent="-282575">
              <a:buClr>
                <a:schemeClr val="accent1"/>
              </a:buClr>
              <a:buSzPct val="75000"/>
              <a:buFont typeface="Wingdings" pitchFamily="2" charset="2"/>
              <a:buChar char="n"/>
            </a:pPr>
            <a:r>
              <a:rPr lang="en-US" sz="2400" dirty="0" smtClean="0">
                <a:solidFill>
                  <a:schemeClr val="tx1">
                    <a:lumMod val="85000"/>
                    <a:lumOff val="15000"/>
                  </a:schemeClr>
                </a:solidFill>
                <a:latin typeface="+mn-lt"/>
              </a:rPr>
              <a:t>Block</a:t>
            </a:r>
          </a:p>
          <a:p>
            <a:pPr lvl="3" indent="-282575">
              <a:buClr>
                <a:schemeClr val="accent1"/>
              </a:buClr>
              <a:buSzPct val="75000"/>
              <a:buFont typeface="Wingdings" pitchFamily="2" charset="2"/>
              <a:buChar char="n"/>
            </a:pPr>
            <a:r>
              <a:rPr lang="en-US" sz="2400" dirty="0" smtClean="0">
                <a:solidFill>
                  <a:schemeClr val="tx1">
                    <a:lumMod val="85000"/>
                    <a:lumOff val="15000"/>
                  </a:schemeClr>
                </a:solidFill>
                <a:latin typeface="+mn-lt"/>
              </a:rPr>
              <a:t>Unblock</a:t>
            </a:r>
          </a:p>
          <a:p>
            <a:pPr lvl="3" indent="-282575">
              <a:buClr>
                <a:schemeClr val="accent1"/>
              </a:buClr>
              <a:buSzPct val="75000"/>
              <a:buFont typeface="Wingdings" pitchFamily="2" charset="2"/>
              <a:buChar char="n"/>
            </a:pPr>
            <a:r>
              <a:rPr lang="en-US" sz="2400" dirty="0" smtClean="0">
                <a:solidFill>
                  <a:schemeClr val="tx1">
                    <a:lumMod val="85000"/>
                    <a:lumOff val="15000"/>
                  </a:schemeClr>
                </a:solidFill>
                <a:latin typeface="+mn-lt"/>
              </a:rPr>
              <a:t>Finish</a:t>
            </a:r>
          </a:p>
        </p:txBody>
      </p:sp>
    </p:spTree>
    <p:extLst>
      <p:ext uri="{BB962C8B-B14F-4D97-AF65-F5344CB8AC3E}">
        <p14:creationId xmlns:p14="http://schemas.microsoft.com/office/powerpoint/2010/main" val="36835715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srcRect l="3529" t="10909" r="12941" b="18182"/>
          <a:stretch>
            <a:fillRect/>
          </a:stretch>
        </p:blipFill>
        <p:spPr>
          <a:xfrm>
            <a:off x="1981200" y="609600"/>
            <a:ext cx="5410127" cy="5943600"/>
          </a:xfrm>
          <a:prstGeom prst="rect">
            <a:avLst/>
          </a:prstGeom>
        </p:spPr>
      </p:pic>
    </p:spTree>
    <p:extLst>
      <p:ext uri="{BB962C8B-B14F-4D97-AF65-F5344CB8AC3E}">
        <p14:creationId xmlns:p14="http://schemas.microsoft.com/office/powerpoint/2010/main" val="8291299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4.pdf"/>
          <p:cNvPicPr>
            <a:picLocks noChangeAspect="1"/>
          </p:cNvPicPr>
          <p:nvPr/>
        </p:nvPicPr>
        <p:blipFill>
          <a:blip r:embed="rId3"/>
          <a:srcRect t="14545" b="36364"/>
          <a:stretch>
            <a:fillRect/>
          </a:stretch>
        </p:blipFill>
        <p:spPr>
          <a:xfrm>
            <a:off x="-381000" y="609600"/>
            <a:ext cx="9835582" cy="6248400"/>
          </a:xfrm>
          <a:prstGeom prst="rect">
            <a:avLst/>
          </a:prstGeom>
        </p:spPr>
      </p:pic>
    </p:spTree>
    <p:extLst>
      <p:ext uri="{BB962C8B-B14F-4D97-AF65-F5344CB8AC3E}">
        <p14:creationId xmlns:p14="http://schemas.microsoft.com/office/powerpoint/2010/main" val="194952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772400" cy="991548"/>
          </a:xfrm>
        </p:spPr>
        <p:txBody>
          <a:bodyPr/>
          <a:lstStyle/>
          <a:p>
            <a:r>
              <a:rPr lang="en-US" b="1" dirty="0" smtClean="0">
                <a:solidFill>
                  <a:schemeClr val="accent1">
                    <a:lumMod val="50000"/>
                  </a:schemeClr>
                </a:solidFill>
              </a:rPr>
              <a:t>Thread Synchronization</a:t>
            </a:r>
            <a:endParaRPr lang="en-US" b="1" dirty="0">
              <a:solidFill>
                <a:schemeClr val="accent1">
                  <a:lumMod val="50000"/>
                </a:schemeClr>
              </a:solidFill>
            </a:endParaRPr>
          </a:p>
        </p:txBody>
      </p:sp>
      <p:sp>
        <p:nvSpPr>
          <p:cNvPr id="3" name="Content Placeholder 2"/>
          <p:cNvSpPr>
            <a:spLocks noGrp="1"/>
          </p:cNvSpPr>
          <p:nvPr>
            <p:ph sz="half" idx="1"/>
          </p:nvPr>
        </p:nvSpPr>
        <p:spPr>
          <a:xfrm>
            <a:off x="658904" y="2286000"/>
            <a:ext cx="7951696" cy="3840163"/>
          </a:xfrm>
        </p:spPr>
        <p:txBody>
          <a:bodyPr>
            <a:noAutofit/>
          </a:bodyPr>
          <a:lstStyle/>
          <a:p>
            <a:r>
              <a:rPr lang="en-US" sz="3000" dirty="0" smtClean="0"/>
              <a:t>It is necessary to synchronize the activities of the various threads</a:t>
            </a:r>
          </a:p>
          <a:p>
            <a:pPr lvl="3"/>
            <a:r>
              <a:rPr lang="en-US" sz="2800" dirty="0" smtClean="0"/>
              <a:t>all threads of a process share the same address space and other resources</a:t>
            </a:r>
          </a:p>
          <a:p>
            <a:pPr lvl="3"/>
            <a:r>
              <a:rPr lang="en-US" sz="2800" dirty="0" smtClean="0"/>
              <a:t>any alteration of a resource by one thread affects the other threads in the same process</a:t>
            </a:r>
            <a:endParaRPr lang="en-US" sz="2800" dirty="0"/>
          </a:p>
        </p:txBody>
      </p:sp>
    </p:spTree>
    <p:extLst>
      <p:ext uri="{BB962C8B-B14F-4D97-AF65-F5344CB8AC3E}">
        <p14:creationId xmlns:p14="http://schemas.microsoft.com/office/powerpoint/2010/main" val="11338229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143947"/>
          </a:xfrm>
        </p:spPr>
        <p:txBody>
          <a:bodyPr/>
          <a:lstStyle/>
          <a:p>
            <a:pPr algn="ctr"/>
            <a:r>
              <a:rPr lang="en-NZ" sz="4800" b="1" dirty="0" smtClean="0">
                <a:solidFill>
                  <a:schemeClr val="tx1"/>
                </a:solidFill>
              </a:rPr>
              <a:t>Types of Threads</a:t>
            </a:r>
            <a:endParaRPr lang="en-NZ" sz="4800" b="1" dirty="0">
              <a:solidFill>
                <a:schemeClr val="tx1"/>
              </a:solidFill>
            </a:endParaRPr>
          </a:p>
        </p:txBody>
      </p:sp>
      <p:graphicFrame>
        <p:nvGraphicFramePr>
          <p:cNvPr id="5" name="Content Placeholder 4"/>
          <p:cNvGraphicFramePr>
            <a:graphicFrameLocks noGrp="1"/>
          </p:cNvGraphicFramePr>
          <p:nvPr>
            <p:ph idx="4294967295"/>
          </p:nvPr>
        </p:nvGraphicFramePr>
        <p:xfrm>
          <a:off x="533400" y="1600200"/>
          <a:ext cx="81534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903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81000"/>
            <a:ext cx="8610600" cy="1143000"/>
          </a:xfrm>
        </p:spPr>
        <p:txBody>
          <a:bodyPr/>
          <a:lstStyle/>
          <a:p>
            <a:r>
              <a:rPr lang="en-US" b="1" dirty="0" smtClean="0">
                <a:solidFill>
                  <a:schemeClr val="accent5">
                    <a:lumMod val="50000"/>
                  </a:schemeClr>
                </a:solidFill>
              </a:rPr>
              <a:t>User-Level Threads (ULTs)</a:t>
            </a:r>
            <a:endParaRPr lang="en-US" b="1" dirty="0">
              <a:solidFill>
                <a:schemeClr val="accent5">
                  <a:lumMod val="50000"/>
                </a:schemeClr>
              </a:solidFill>
            </a:endParaRPr>
          </a:p>
        </p:txBody>
      </p:sp>
      <p:sp>
        <p:nvSpPr>
          <p:cNvPr id="3" name="Content Placeholder 2"/>
          <p:cNvSpPr>
            <a:spLocks noGrp="1"/>
          </p:cNvSpPr>
          <p:nvPr>
            <p:ph idx="4294967295"/>
          </p:nvPr>
        </p:nvSpPr>
        <p:spPr>
          <a:xfrm>
            <a:off x="609600" y="2209800"/>
            <a:ext cx="3505200" cy="5791200"/>
          </a:xfrm>
        </p:spPr>
        <p:txBody>
          <a:bodyPr/>
          <a:lstStyle/>
          <a:p>
            <a:r>
              <a:rPr lang="en-US" sz="2800" dirty="0" smtClean="0"/>
              <a:t>All thread management is done by the application</a:t>
            </a:r>
          </a:p>
          <a:p>
            <a:r>
              <a:rPr lang="en-US" sz="2800" dirty="0" smtClean="0"/>
              <a:t>The kernel is not aware of the existence of threads</a:t>
            </a:r>
          </a:p>
          <a:p>
            <a:endParaRPr lang="en-US" dirty="0"/>
          </a:p>
        </p:txBody>
      </p:sp>
      <p:pic>
        <p:nvPicPr>
          <p:cNvPr id="5" name="Picture 4" descr="f5.pdf"/>
          <p:cNvPicPr>
            <a:picLocks noChangeAspect="1"/>
          </p:cNvPicPr>
          <p:nvPr/>
        </p:nvPicPr>
        <p:blipFill>
          <a:blip r:embed="rId3"/>
          <a:srcRect l="2727" t="10588" r="65455" b="35294"/>
          <a:stretch>
            <a:fillRect/>
          </a:stretch>
        </p:blipFill>
        <p:spPr>
          <a:xfrm>
            <a:off x="4267200" y="1143000"/>
            <a:ext cx="4191000" cy="5508259"/>
          </a:xfrm>
          <a:prstGeom prst="rect">
            <a:avLst/>
          </a:prstGeom>
        </p:spPr>
      </p:pic>
    </p:spTree>
    <p:extLst>
      <p:ext uri="{BB962C8B-B14F-4D97-AF65-F5344CB8AC3E}">
        <p14:creationId xmlns:p14="http://schemas.microsoft.com/office/powerpoint/2010/main" val="1078108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mv="urn:schemas-microsoft-com:mac:vml" xmlns="">
      <p:transition spd="slow">
        <p:split orient="vert"/>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6.pdf"/>
          <p:cNvPicPr>
            <a:picLocks noChangeAspect="1"/>
          </p:cNvPicPr>
          <p:nvPr/>
        </p:nvPicPr>
        <p:blipFill>
          <a:blip r:embed="rId3"/>
          <a:stretch>
            <a:fillRect/>
          </a:stretch>
        </p:blipFill>
        <p:spPr>
          <a:xfrm>
            <a:off x="533400" y="557645"/>
            <a:ext cx="8153400" cy="6300355"/>
          </a:xfrm>
          <a:prstGeom prst="rect">
            <a:avLst/>
          </a:prstGeom>
        </p:spPr>
      </p:pic>
    </p:spTree>
    <p:extLst>
      <p:ext uri="{BB962C8B-B14F-4D97-AF65-F5344CB8AC3E}">
        <p14:creationId xmlns:p14="http://schemas.microsoft.com/office/powerpoint/2010/main" val="325566221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9600" y="1981200"/>
            <a:ext cx="3657600" cy="1098550"/>
          </a:xfrm>
        </p:spPr>
        <p:txBody>
          <a:bodyPr/>
          <a:lstStyle/>
          <a:p>
            <a:pPr algn="l"/>
            <a:r>
              <a:rPr lang="en-NZ" dirty="0" smtClean="0">
                <a:solidFill>
                  <a:schemeClr val="accent1">
                    <a:lumMod val="75000"/>
                  </a:schemeClr>
                </a:solidFill>
              </a:rPr>
              <a:t>Process Execution</a:t>
            </a:r>
            <a:endParaRPr lang="en-NZ" dirty="0">
              <a:solidFill>
                <a:schemeClr val="accent1">
                  <a:lumMod val="75000"/>
                </a:schemeClr>
              </a:solidFill>
            </a:endParaRPr>
          </a:p>
        </p:txBody>
      </p:sp>
      <p:pic>
        <p:nvPicPr>
          <p:cNvPr id="7" name="Picture 6"/>
          <p:cNvPicPr>
            <a:picLocks noChangeAspect="1"/>
          </p:cNvPicPr>
          <p:nvPr/>
        </p:nvPicPr>
        <p:blipFill>
          <a:blip r:embed="rId3"/>
          <a:stretch>
            <a:fillRect/>
          </a:stretch>
        </p:blipFill>
        <p:spPr>
          <a:xfrm>
            <a:off x="990600" y="3962400"/>
            <a:ext cx="2886851" cy="2019300"/>
          </a:xfrm>
          <a:prstGeom prst="rect">
            <a:avLst/>
          </a:prstGeom>
        </p:spPr>
      </p:pic>
      <p:pic>
        <p:nvPicPr>
          <p:cNvPr id="5" name="Picture 4" descr="f2.pdf"/>
          <p:cNvPicPr>
            <a:picLocks noChangeAspect="1"/>
          </p:cNvPicPr>
          <p:nvPr/>
        </p:nvPicPr>
        <p:blipFill>
          <a:blip r:embed="rId4"/>
          <a:srcRect l="4706" r="12941" b="10000"/>
          <a:stretch>
            <a:fillRect/>
          </a:stretch>
        </p:blipFill>
        <p:spPr>
          <a:xfrm>
            <a:off x="4094058" y="-228600"/>
            <a:ext cx="4849006"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mv="urn:schemas-microsoft-com:mac:vml" xmlns="">
      <p:transition spd="slow">
        <p:circl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lstStyle/>
          <a:p>
            <a:pPr algn="ctr"/>
            <a:r>
              <a:rPr lang="en-US" b="1" dirty="0" smtClean="0">
                <a:ln>
                  <a:solidFill>
                    <a:schemeClr val="accent6">
                      <a:lumMod val="75000"/>
                    </a:schemeClr>
                  </a:solidFill>
                </a:ln>
                <a:solidFill>
                  <a:schemeClr val="accent6">
                    <a:lumMod val="50000"/>
                  </a:schemeClr>
                </a:solidFill>
              </a:rPr>
              <a:t>  </a:t>
            </a:r>
            <a:r>
              <a:rPr lang="en-US" b="1" dirty="0" smtClean="0">
                <a:ln>
                  <a:solidFill>
                    <a:schemeClr val="accent6">
                      <a:lumMod val="75000"/>
                    </a:schemeClr>
                  </a:solidFill>
                </a:ln>
                <a:solidFill>
                  <a:schemeClr val="accent1">
                    <a:lumMod val="75000"/>
                  </a:schemeClr>
                </a:solidFill>
              </a:rPr>
              <a:t>Advantages of ULTs</a:t>
            </a:r>
            <a:endParaRPr lang="en-US" b="1" dirty="0">
              <a:ln>
                <a:solidFill>
                  <a:schemeClr val="accent6">
                    <a:lumMod val="75000"/>
                  </a:schemeClr>
                </a:solidFill>
              </a:ln>
              <a:solidFill>
                <a:schemeClr val="accent1">
                  <a:lumMod val="75000"/>
                </a:schemeClr>
              </a:solidFill>
            </a:endParaRPr>
          </a:p>
        </p:txBody>
      </p:sp>
      <p:graphicFrame>
        <p:nvGraphicFramePr>
          <p:cNvPr id="7" name="Content Placeholder 6"/>
          <p:cNvGraphicFramePr>
            <a:graphicFrameLocks noGrp="1"/>
          </p:cNvGraphicFramePr>
          <p:nvPr>
            <p:ph idx="4294967295"/>
          </p:nvPr>
        </p:nvGraphicFramePr>
        <p:xfrm>
          <a:off x="304800" y="1905000"/>
          <a:ext cx="7620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stretch>
            <a:fillRect/>
          </a:stretch>
        </p:blipFill>
        <p:spPr>
          <a:xfrm>
            <a:off x="7162800" y="4876800"/>
            <a:ext cx="1596025" cy="1640983"/>
          </a:xfrm>
          <a:prstGeom prst="rect">
            <a:avLst/>
          </a:prstGeom>
        </p:spPr>
      </p:pic>
    </p:spTree>
    <p:extLst>
      <p:ext uri="{BB962C8B-B14F-4D97-AF65-F5344CB8AC3E}">
        <p14:creationId xmlns:p14="http://schemas.microsoft.com/office/powerpoint/2010/main" val="31359111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7824788" cy="1067748"/>
          </a:xfrm>
        </p:spPr>
        <p:txBody>
          <a:bodyPr/>
          <a:lstStyle/>
          <a:p>
            <a:r>
              <a:rPr lang="en-US" b="1" dirty="0" smtClean="0">
                <a:solidFill>
                  <a:schemeClr val="accent6">
                    <a:lumMod val="50000"/>
                  </a:schemeClr>
                </a:solidFill>
              </a:rPr>
              <a:t>Disadvantages of ULTs</a:t>
            </a:r>
            <a:endParaRPr lang="en-US" b="1" dirty="0">
              <a:solidFill>
                <a:schemeClr val="accent6">
                  <a:lumMod val="50000"/>
                </a:schemeClr>
              </a:solidFill>
            </a:endParaRPr>
          </a:p>
        </p:txBody>
      </p:sp>
      <p:sp>
        <p:nvSpPr>
          <p:cNvPr id="3" name="Content Placeholder 2"/>
          <p:cNvSpPr>
            <a:spLocks noGrp="1"/>
          </p:cNvSpPr>
          <p:nvPr>
            <p:ph idx="4294967295"/>
          </p:nvPr>
        </p:nvSpPr>
        <p:spPr>
          <a:xfrm>
            <a:off x="457200" y="2209800"/>
            <a:ext cx="8229600" cy="3733800"/>
          </a:xfrm>
        </p:spPr>
        <p:txBody>
          <a:bodyPr>
            <a:noAutofit/>
          </a:bodyPr>
          <a:lstStyle/>
          <a:p>
            <a:r>
              <a:rPr lang="en-US" sz="3000" dirty="0" smtClean="0"/>
              <a:t>In a typical OS many system calls are blocking </a:t>
            </a:r>
          </a:p>
          <a:p>
            <a:pPr lvl="2">
              <a:buSzPct val="100000"/>
              <a:buFont typeface="Wingdings" charset="2"/>
              <a:buChar char="§"/>
            </a:pPr>
            <a:r>
              <a:rPr lang="en-US" sz="3000" dirty="0" smtClean="0"/>
              <a:t>as a result, when a ULT executes a system call, not only is that thread blocked, but all of the threads within the process are blocked</a:t>
            </a:r>
          </a:p>
          <a:p>
            <a:r>
              <a:rPr lang="en-US" sz="3000" dirty="0" smtClean="0"/>
              <a:t>In a pure ULT strategy, a multithreaded application cannot take advantage of multiprocessing</a:t>
            </a:r>
          </a:p>
        </p:txBody>
      </p:sp>
      <p:pic>
        <p:nvPicPr>
          <p:cNvPr id="10" name="Picture 9"/>
          <p:cNvPicPr>
            <a:picLocks noChangeAspect="1"/>
          </p:cNvPicPr>
          <p:nvPr/>
        </p:nvPicPr>
        <p:blipFill>
          <a:blip r:embed="rId3"/>
          <a:stretch>
            <a:fillRect/>
          </a:stretch>
        </p:blipFill>
        <p:spPr>
          <a:xfrm>
            <a:off x="7696200" y="5410200"/>
            <a:ext cx="1066800" cy="1088137"/>
          </a:xfrm>
          <a:prstGeom prst="rect">
            <a:avLst/>
          </a:prstGeom>
        </p:spPr>
      </p:pic>
    </p:spTree>
    <p:extLst>
      <p:ext uri="{BB962C8B-B14F-4D97-AF65-F5344CB8AC3E}">
        <p14:creationId xmlns:p14="http://schemas.microsoft.com/office/powerpoint/2010/main" val="3292499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accent6">
                    <a:lumMod val="50000"/>
                  </a:schemeClr>
                </a:solidFill>
                <a:effectLst>
                  <a:outerShdw blurRad="38100" dist="38100" dir="2700000" algn="tl">
                    <a:srgbClr val="000000">
                      <a:alpha val="43137"/>
                    </a:srgbClr>
                  </a:outerShdw>
                </a:effectLst>
              </a:rPr>
              <a:t>Overcoming ULT Disadvantages</a:t>
            </a:r>
            <a:endParaRPr lang="en-US" b="1" dirty="0">
              <a:solidFill>
                <a:schemeClr val="accent6">
                  <a:lumMod val="50000"/>
                </a:schemeClr>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4294967295"/>
          </p:nvPr>
        </p:nvGraphicFramePr>
        <p:xfrm>
          <a:off x="457200" y="2209800"/>
          <a:ext cx="83820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381000" y="4800600"/>
            <a:ext cx="1600200" cy="1692519"/>
          </a:xfrm>
          <a:prstGeom prst="rect">
            <a:avLst/>
          </a:prstGeom>
        </p:spPr>
      </p:pic>
    </p:spTree>
    <p:extLst>
      <p:ext uri="{BB962C8B-B14F-4D97-AF65-F5344CB8AC3E}">
        <p14:creationId xmlns:p14="http://schemas.microsoft.com/office/powerpoint/2010/main" val="5570269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381000"/>
            <a:ext cx="8991600" cy="1143000"/>
          </a:xfrm>
        </p:spPr>
        <p:txBody>
          <a:bodyPr/>
          <a:lstStyle/>
          <a:p>
            <a:r>
              <a:rPr lang="en-US" sz="5000" b="1" dirty="0" smtClean="0">
                <a:solidFill>
                  <a:schemeClr val="accent5">
                    <a:lumMod val="50000"/>
                  </a:schemeClr>
                </a:solidFill>
              </a:rPr>
              <a:t>Kernel-Level Threads (KLTs)</a:t>
            </a:r>
            <a:endParaRPr lang="en-US" sz="5000" b="1" dirty="0">
              <a:solidFill>
                <a:schemeClr val="accent5">
                  <a:lumMod val="50000"/>
                </a:schemeClr>
              </a:solidFill>
            </a:endParaRPr>
          </a:p>
        </p:txBody>
      </p:sp>
      <p:sp>
        <p:nvSpPr>
          <p:cNvPr id="3" name="Content Placeholder 2"/>
          <p:cNvSpPr>
            <a:spLocks noGrp="1"/>
          </p:cNvSpPr>
          <p:nvPr>
            <p:ph idx="4294967295"/>
          </p:nvPr>
        </p:nvSpPr>
        <p:spPr>
          <a:xfrm>
            <a:off x="4419600" y="2133600"/>
            <a:ext cx="4343400" cy="5334000"/>
          </a:xfrm>
        </p:spPr>
        <p:txBody>
          <a:bodyPr/>
          <a:lstStyle/>
          <a:p>
            <a:pPr marL="342900" lvl="1" indent="-342900">
              <a:buSzPct val="100000"/>
              <a:buFont typeface="Wingdings" charset="2"/>
              <a:buChar char="§"/>
            </a:pPr>
            <a:r>
              <a:rPr lang="en-US" sz="3000" dirty="0" smtClean="0"/>
              <a:t>Thread management is done by the kernel</a:t>
            </a:r>
          </a:p>
          <a:p>
            <a:pPr marL="908050" lvl="3" indent="-342900">
              <a:buSzPct val="100000"/>
              <a:buFont typeface="Wingdings" charset="2"/>
              <a:buChar char="§"/>
            </a:pPr>
            <a:r>
              <a:rPr lang="en-US" sz="2600" dirty="0" smtClean="0"/>
              <a:t>no thread management is done by the application</a:t>
            </a:r>
          </a:p>
          <a:p>
            <a:pPr lvl="2">
              <a:buSzPct val="100000"/>
              <a:buFont typeface="Wingdings" charset="2"/>
              <a:buChar char="§"/>
            </a:pPr>
            <a:r>
              <a:rPr lang="en-US" sz="2600" dirty="0" smtClean="0"/>
              <a:t>Windows is an example of this approach</a:t>
            </a:r>
          </a:p>
          <a:p>
            <a:endParaRPr lang="en-US" dirty="0"/>
          </a:p>
        </p:txBody>
      </p:sp>
      <p:pic>
        <p:nvPicPr>
          <p:cNvPr id="5" name="Picture 4" descr="f5.pdf"/>
          <p:cNvPicPr>
            <a:picLocks noChangeAspect="1"/>
          </p:cNvPicPr>
          <p:nvPr/>
        </p:nvPicPr>
        <p:blipFill>
          <a:blip r:embed="rId3"/>
          <a:srcRect l="35455" t="14118" r="34545" b="35294"/>
          <a:stretch>
            <a:fillRect/>
          </a:stretch>
        </p:blipFill>
        <p:spPr>
          <a:xfrm>
            <a:off x="457200" y="1524000"/>
            <a:ext cx="3909233" cy="5093962"/>
          </a:xfrm>
          <a:prstGeom prst="rect">
            <a:avLst/>
          </a:prstGeom>
        </p:spPr>
      </p:pic>
    </p:spTree>
    <p:extLst>
      <p:ext uri="{BB962C8B-B14F-4D97-AF65-F5344CB8AC3E}">
        <p14:creationId xmlns:p14="http://schemas.microsoft.com/office/powerpoint/2010/main" val="399286103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accent1">
                    <a:lumMod val="50000"/>
                  </a:schemeClr>
                </a:solidFill>
              </a:rPr>
              <a:t>Advantages of KLTs</a:t>
            </a:r>
            <a:endParaRPr lang="en-NZ" b="1" dirty="0">
              <a:solidFill>
                <a:schemeClr val="accent1">
                  <a:lumMod val="50000"/>
                </a:schemeClr>
              </a:solidFill>
            </a:endParaRPr>
          </a:p>
        </p:txBody>
      </p:sp>
      <p:sp>
        <p:nvSpPr>
          <p:cNvPr id="3" name="Content Placeholder 2"/>
          <p:cNvSpPr>
            <a:spLocks noGrp="1"/>
          </p:cNvSpPr>
          <p:nvPr>
            <p:ph idx="4294967295"/>
          </p:nvPr>
        </p:nvSpPr>
        <p:spPr>
          <a:xfrm>
            <a:off x="609600" y="2286000"/>
            <a:ext cx="8077200" cy="3840163"/>
          </a:xfrm>
        </p:spPr>
        <p:txBody>
          <a:bodyPr/>
          <a:lstStyle/>
          <a:p>
            <a:r>
              <a:rPr lang="en-NZ" sz="2800" dirty="0" smtClean="0"/>
              <a:t>The kernel can simultaneously schedule multiple threads from the same process on multiple processors </a:t>
            </a:r>
          </a:p>
          <a:p>
            <a:r>
              <a:rPr lang="en-NZ" sz="2800" dirty="0" smtClean="0"/>
              <a:t>If one thread in a process is blocked, the kernel can schedule another thread of the same process</a:t>
            </a:r>
          </a:p>
          <a:p>
            <a:r>
              <a:rPr lang="en-NZ" sz="2800" dirty="0" smtClean="0"/>
              <a:t> Kernel routines can be multithreaded</a:t>
            </a:r>
          </a:p>
          <a:p>
            <a:endParaRPr lang="en-NZ" dirty="0"/>
          </a:p>
        </p:txBody>
      </p:sp>
      <p:pic>
        <p:nvPicPr>
          <p:cNvPr id="10" name="Picture 9"/>
          <p:cNvPicPr>
            <a:picLocks noChangeAspect="1"/>
          </p:cNvPicPr>
          <p:nvPr/>
        </p:nvPicPr>
        <p:blipFill>
          <a:blip r:embed="rId3"/>
          <a:stretch>
            <a:fillRect/>
          </a:stretch>
        </p:blipFill>
        <p:spPr>
          <a:xfrm rot="791239">
            <a:off x="7134946" y="5011110"/>
            <a:ext cx="1321322" cy="1244600"/>
          </a:xfrm>
          <a:prstGeom prst="rect">
            <a:avLst/>
          </a:prstGeom>
        </p:spPr>
      </p:pic>
    </p:spTree>
    <p:extLst>
      <p:ext uri="{BB962C8B-B14F-4D97-AF65-F5344CB8AC3E}">
        <p14:creationId xmlns:p14="http://schemas.microsoft.com/office/powerpoint/2010/main" val="11550292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5800" y="457200"/>
            <a:ext cx="8686800" cy="1143000"/>
          </a:xfrm>
        </p:spPr>
        <p:txBody>
          <a:bodyPr/>
          <a:lstStyle/>
          <a:p>
            <a:r>
              <a:rPr lang="en-NZ" b="1" dirty="0" smtClean="0">
                <a:solidFill>
                  <a:schemeClr val="accent1">
                    <a:lumMod val="50000"/>
                  </a:schemeClr>
                </a:solidFill>
              </a:rPr>
              <a:t>Disadvantage of KLTs</a:t>
            </a:r>
            <a:endParaRPr lang="en-NZ" b="1" dirty="0">
              <a:solidFill>
                <a:schemeClr val="accent1">
                  <a:lumMod val="50000"/>
                </a:schemeClr>
              </a:solidFill>
            </a:endParaRPr>
          </a:p>
        </p:txBody>
      </p:sp>
      <p:sp>
        <p:nvSpPr>
          <p:cNvPr id="3" name="Content Placeholder 2"/>
          <p:cNvSpPr>
            <a:spLocks noGrp="1"/>
          </p:cNvSpPr>
          <p:nvPr>
            <p:ph idx="4294967295"/>
          </p:nvPr>
        </p:nvSpPr>
        <p:spPr>
          <a:xfrm>
            <a:off x="1295400" y="1752600"/>
            <a:ext cx="6197600" cy="3840163"/>
          </a:xfrm>
        </p:spPr>
        <p:txBody>
          <a:bodyPr/>
          <a:lstStyle/>
          <a:p>
            <a:pPr>
              <a:buClr>
                <a:schemeClr val="accent1">
                  <a:lumMod val="50000"/>
                </a:schemeClr>
              </a:buClr>
              <a:buSzPct val="105000"/>
              <a:buFont typeface="Wingdings" charset="2"/>
              <a:buChar char="✽"/>
            </a:pPr>
            <a:r>
              <a:rPr lang="en-NZ" b="1" dirty="0" smtClean="0"/>
              <a:t>The transfer of control from one thread to another within the same process requires a mode switch to the kernel</a:t>
            </a:r>
            <a:endParaRPr lang="en-NZ" b="1" dirty="0"/>
          </a:p>
        </p:txBody>
      </p:sp>
      <p:pic>
        <p:nvPicPr>
          <p:cNvPr id="7" name="Picture 6"/>
          <p:cNvPicPr>
            <a:picLocks noChangeAspect="1"/>
          </p:cNvPicPr>
          <p:nvPr/>
        </p:nvPicPr>
        <p:blipFill>
          <a:blip r:embed="rId3"/>
          <a:srcRect r="3013" b="15824"/>
          <a:stretch>
            <a:fillRect/>
          </a:stretch>
        </p:blipFill>
        <p:spPr>
          <a:xfrm>
            <a:off x="533400" y="3276600"/>
            <a:ext cx="7990469" cy="1320255"/>
          </a:xfrm>
          <a:prstGeom prst="rect">
            <a:avLst/>
          </a:prstGeom>
          <a:ln w="22225">
            <a:solidFill>
              <a:schemeClr val="tx1"/>
            </a:solidFill>
          </a:ln>
        </p:spPr>
      </p:pic>
      <p:sp>
        <p:nvSpPr>
          <p:cNvPr id="8" name="Rectangle 7"/>
          <p:cNvSpPr/>
          <p:nvPr/>
        </p:nvSpPr>
        <p:spPr>
          <a:xfrm>
            <a:off x="1676400" y="5029200"/>
            <a:ext cx="6096000" cy="646331"/>
          </a:xfrm>
          <a:prstGeom prst="rect">
            <a:avLst/>
          </a:prstGeom>
        </p:spPr>
        <p:txBody>
          <a:bodyPr wrap="square">
            <a:spAutoFit/>
          </a:bodyPr>
          <a:lstStyle/>
          <a:p>
            <a:pPr algn="ctr"/>
            <a:r>
              <a:rPr lang="en-US" b="1" dirty="0" smtClean="0">
                <a:latin typeface="+mn-lt"/>
              </a:rPr>
              <a:t>Table 4.1    </a:t>
            </a:r>
          </a:p>
          <a:p>
            <a:pPr algn="ctr"/>
            <a:r>
              <a:rPr lang="en-US" b="1" dirty="0" smtClean="0">
                <a:latin typeface="+mn-lt"/>
              </a:rPr>
              <a:t>Thread and Process Operation Latencies (</a:t>
            </a:r>
            <a:r>
              <a:rPr lang="en-US" b="1" dirty="0" err="1" smtClean="0">
                <a:latin typeface="+mn-lt"/>
                <a:sym typeface="Symbol"/>
              </a:rPr>
              <a:t></a:t>
            </a:r>
            <a:r>
              <a:rPr lang="en-US" b="1" dirty="0" err="1" smtClean="0">
                <a:latin typeface="+mn-lt"/>
              </a:rPr>
              <a:t>s</a:t>
            </a:r>
            <a:r>
              <a:rPr lang="en-US" b="1" dirty="0" smtClean="0"/>
              <a:t>) </a:t>
            </a:r>
            <a:endParaRPr lang="en-US" b="1" dirty="0"/>
          </a:p>
        </p:txBody>
      </p:sp>
    </p:spTree>
    <p:extLst>
      <p:ext uri="{BB962C8B-B14F-4D97-AF65-F5344CB8AC3E}">
        <p14:creationId xmlns:p14="http://schemas.microsoft.com/office/powerpoint/2010/main" val="421429617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mv="urn:schemas-microsoft-com:mac:vml" xmlns="">
      <p:transition spd="slow">
        <p:checker/>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81000"/>
            <a:ext cx="8229600" cy="1143000"/>
          </a:xfrm>
        </p:spPr>
        <p:txBody>
          <a:bodyPr/>
          <a:lstStyle/>
          <a:p>
            <a:r>
              <a:rPr lang="en-US" sz="5000" b="1" dirty="0" smtClean="0">
                <a:solidFill>
                  <a:schemeClr val="accent5">
                    <a:lumMod val="50000"/>
                  </a:schemeClr>
                </a:solidFill>
              </a:rPr>
              <a:t>Combined Approaches</a:t>
            </a:r>
            <a:endParaRPr lang="en-US" sz="5000" b="1" dirty="0">
              <a:solidFill>
                <a:schemeClr val="accent5">
                  <a:lumMod val="50000"/>
                </a:schemeClr>
              </a:solidFill>
            </a:endParaRPr>
          </a:p>
        </p:txBody>
      </p:sp>
      <p:sp>
        <p:nvSpPr>
          <p:cNvPr id="3" name="Content Placeholder 2"/>
          <p:cNvSpPr>
            <a:spLocks noGrp="1"/>
          </p:cNvSpPr>
          <p:nvPr>
            <p:ph idx="4294967295"/>
          </p:nvPr>
        </p:nvSpPr>
        <p:spPr>
          <a:xfrm>
            <a:off x="304800" y="2286000"/>
            <a:ext cx="4419600" cy="4800600"/>
          </a:xfrm>
        </p:spPr>
        <p:txBody>
          <a:bodyPr/>
          <a:lstStyle/>
          <a:p>
            <a:r>
              <a:rPr lang="en-US" sz="2600" dirty="0" smtClean="0"/>
              <a:t>Thread creation is done in the user space</a:t>
            </a:r>
          </a:p>
          <a:p>
            <a:r>
              <a:rPr lang="en-US" sz="2600" dirty="0" smtClean="0"/>
              <a:t>Bulk of scheduling and synchronization of threads is by the application</a:t>
            </a:r>
          </a:p>
          <a:p>
            <a:r>
              <a:rPr lang="en-US" sz="2600" dirty="0" smtClean="0"/>
              <a:t>Solaris is an example</a:t>
            </a:r>
          </a:p>
          <a:p>
            <a:endParaRPr lang="en-US" dirty="0"/>
          </a:p>
        </p:txBody>
      </p:sp>
      <p:pic>
        <p:nvPicPr>
          <p:cNvPr id="5" name="Picture 4" descr="f5.pdf"/>
          <p:cNvPicPr>
            <a:picLocks noChangeAspect="1"/>
          </p:cNvPicPr>
          <p:nvPr/>
        </p:nvPicPr>
        <p:blipFill>
          <a:blip r:embed="rId3"/>
          <a:srcRect l="65455" t="10588" r="2727" b="35294"/>
          <a:stretch>
            <a:fillRect/>
          </a:stretch>
        </p:blipFill>
        <p:spPr>
          <a:xfrm>
            <a:off x="4724400" y="1143000"/>
            <a:ext cx="4192590" cy="5510350"/>
          </a:xfrm>
          <a:prstGeom prst="rect">
            <a:avLst/>
          </a:prstGeom>
        </p:spPr>
      </p:pic>
    </p:spTree>
    <p:extLst>
      <p:ext uri="{BB962C8B-B14F-4D97-AF65-F5344CB8AC3E}">
        <p14:creationId xmlns:p14="http://schemas.microsoft.com/office/powerpoint/2010/main" val="251568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rcRect l="1506" r="3013" b="5353"/>
          <a:stretch>
            <a:fillRect/>
          </a:stretch>
        </p:blipFill>
        <p:spPr>
          <a:xfrm>
            <a:off x="658862" y="914380"/>
            <a:ext cx="7952903" cy="4436530"/>
          </a:xfrm>
          <a:prstGeom prst="rect">
            <a:avLst/>
          </a:prstGeom>
          <a:ln w="19050">
            <a:solidFill>
              <a:schemeClr val="tx1"/>
            </a:solidFill>
          </a:ln>
        </p:spPr>
      </p:pic>
      <p:sp>
        <p:nvSpPr>
          <p:cNvPr id="9" name="Rectangle 8"/>
          <p:cNvSpPr/>
          <p:nvPr/>
        </p:nvSpPr>
        <p:spPr>
          <a:xfrm>
            <a:off x="1295400" y="5638800"/>
            <a:ext cx="6705600" cy="646331"/>
          </a:xfrm>
          <a:prstGeom prst="rect">
            <a:avLst/>
          </a:prstGeom>
        </p:spPr>
        <p:txBody>
          <a:bodyPr wrap="square">
            <a:spAutoFit/>
          </a:bodyPr>
          <a:lstStyle/>
          <a:p>
            <a:pPr algn="ctr"/>
            <a:r>
              <a:rPr lang="en-US" b="1" dirty="0" smtClean="0">
                <a:latin typeface="+mn-lt"/>
              </a:rPr>
              <a:t>Table 4.2    </a:t>
            </a:r>
          </a:p>
          <a:p>
            <a:pPr algn="ctr"/>
            <a:r>
              <a:rPr lang="en-US" b="1" dirty="0" smtClean="0">
                <a:latin typeface="+mn-lt"/>
              </a:rPr>
              <a:t>Relationship between Threads and Processes </a:t>
            </a:r>
            <a:endParaRPr lang="en-US" b="1" dirty="0">
              <a:latin typeface="+mn-lt"/>
            </a:endParaRPr>
          </a:p>
        </p:txBody>
      </p:sp>
    </p:spTree>
    <p:extLst>
      <p:ext uri="{BB962C8B-B14F-4D97-AF65-F5344CB8AC3E}">
        <p14:creationId xmlns:p14="http://schemas.microsoft.com/office/powerpoint/2010/main" val="6645853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mv="urn:schemas-microsoft-com:mac:vml" xmlns="">
      <p:transition spd="slow">
        <p:circl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7.pdf"/>
          <p:cNvPicPr>
            <a:picLocks noChangeAspect="1"/>
          </p:cNvPicPr>
          <p:nvPr/>
        </p:nvPicPr>
        <p:blipFill>
          <a:blip r:embed="rId3"/>
          <a:srcRect l="16471" t="2727" r="14118" b="53636"/>
          <a:stretch>
            <a:fillRect/>
          </a:stretch>
        </p:blipFill>
        <p:spPr>
          <a:xfrm>
            <a:off x="152400" y="533400"/>
            <a:ext cx="4927250" cy="4008714"/>
          </a:xfrm>
          <a:prstGeom prst="rect">
            <a:avLst/>
          </a:prstGeom>
        </p:spPr>
      </p:pic>
      <p:pic>
        <p:nvPicPr>
          <p:cNvPr id="3" name="Picture 2" descr="f7.pdf"/>
          <p:cNvPicPr>
            <a:picLocks noChangeAspect="1"/>
          </p:cNvPicPr>
          <p:nvPr/>
        </p:nvPicPr>
        <p:blipFill>
          <a:blip r:embed="rId4"/>
          <a:srcRect l="16471" t="46364" r="16471" b="2727"/>
          <a:stretch>
            <a:fillRect/>
          </a:stretch>
        </p:blipFill>
        <p:spPr>
          <a:xfrm>
            <a:off x="4648200" y="2619984"/>
            <a:ext cx="4313668" cy="4238016"/>
          </a:xfrm>
          <a:prstGeom prst="rect">
            <a:avLst/>
          </a:prstGeom>
        </p:spPr>
      </p:pic>
    </p:spTree>
    <p:extLst>
      <p:ext uri="{BB962C8B-B14F-4D97-AF65-F5344CB8AC3E}">
        <p14:creationId xmlns:p14="http://schemas.microsoft.com/office/powerpoint/2010/main" val="183158896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8.pdf"/>
          <p:cNvPicPr>
            <a:picLocks noChangeAspect="1"/>
          </p:cNvPicPr>
          <p:nvPr/>
        </p:nvPicPr>
        <p:blipFill>
          <a:blip r:embed="rId3"/>
          <a:srcRect t="25455" b="13636"/>
          <a:stretch>
            <a:fillRect/>
          </a:stretch>
        </p:blipFill>
        <p:spPr>
          <a:xfrm>
            <a:off x="735991" y="457200"/>
            <a:ext cx="8120200" cy="6400800"/>
          </a:xfrm>
          <a:prstGeom prst="rect">
            <a:avLst/>
          </a:prstGeom>
        </p:spPr>
      </p:pic>
    </p:spTree>
    <p:extLst>
      <p:ext uri="{BB962C8B-B14F-4D97-AF65-F5344CB8AC3E}">
        <p14:creationId xmlns:p14="http://schemas.microsoft.com/office/powerpoint/2010/main" val="13730619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33400" y="838200"/>
            <a:ext cx="8156633" cy="56311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7824788" cy="1067748"/>
          </a:xfrm>
        </p:spPr>
        <p:txBody>
          <a:bodyPr/>
          <a:lstStyle/>
          <a:p>
            <a:r>
              <a:rPr lang="en-US" b="1" dirty="0" smtClean="0">
                <a:solidFill>
                  <a:schemeClr val="accent1">
                    <a:lumMod val="50000"/>
                  </a:schemeClr>
                </a:solidFill>
              </a:rPr>
              <a:t>Applications That Benefit</a:t>
            </a:r>
            <a:endParaRPr lang="en-US" b="1" dirty="0">
              <a:solidFill>
                <a:schemeClr val="accent1">
                  <a:lumMod val="50000"/>
                </a:schemeClr>
              </a:solidFill>
            </a:endParaRPr>
          </a:p>
        </p:txBody>
      </p:sp>
      <p:sp>
        <p:nvSpPr>
          <p:cNvPr id="3" name="Content Placeholder 2"/>
          <p:cNvSpPr>
            <a:spLocks noGrp="1"/>
          </p:cNvSpPr>
          <p:nvPr>
            <p:ph idx="4294967295"/>
          </p:nvPr>
        </p:nvSpPr>
        <p:spPr>
          <a:xfrm>
            <a:off x="685800" y="2286000"/>
            <a:ext cx="7924800" cy="4267200"/>
          </a:xfrm>
        </p:spPr>
        <p:txBody>
          <a:bodyPr>
            <a:normAutofit lnSpcReduction="10000"/>
          </a:bodyPr>
          <a:lstStyle/>
          <a:p>
            <a:pPr>
              <a:buSzPct val="110000"/>
              <a:buFont typeface="Wingdings" charset="2"/>
              <a:buChar char="§"/>
            </a:pPr>
            <a:r>
              <a:rPr lang="en-US" sz="2800" dirty="0" smtClean="0"/>
              <a:t>Multithreaded native applications</a:t>
            </a:r>
          </a:p>
          <a:p>
            <a:pPr lvl="2">
              <a:buSzPct val="110000"/>
              <a:buFont typeface="Wingdings" charset="2"/>
              <a:buChar char="§"/>
            </a:pPr>
            <a:r>
              <a:rPr lang="en-US" sz="2400" dirty="0" smtClean="0"/>
              <a:t>characterized by having a small number of highly threaded processes</a:t>
            </a:r>
          </a:p>
          <a:p>
            <a:pPr>
              <a:buSzPct val="110000"/>
              <a:buFont typeface="Wingdings" charset="2"/>
              <a:buChar char="§"/>
            </a:pPr>
            <a:r>
              <a:rPr lang="en-US" sz="2800" dirty="0" smtClean="0"/>
              <a:t>Multiprocess applications</a:t>
            </a:r>
          </a:p>
          <a:p>
            <a:pPr lvl="2">
              <a:buSzPct val="110000"/>
              <a:buFont typeface="Wingdings" charset="2"/>
              <a:buChar char="§"/>
            </a:pPr>
            <a:r>
              <a:rPr lang="en-US" sz="2400" dirty="0" smtClean="0"/>
              <a:t>characterized by the presence of many single-threaded processes</a:t>
            </a:r>
          </a:p>
          <a:p>
            <a:pPr>
              <a:buSzPct val="110000"/>
              <a:buFont typeface="Wingdings" charset="2"/>
              <a:buChar char="§"/>
            </a:pPr>
            <a:r>
              <a:rPr lang="en-US" sz="2800" dirty="0" smtClean="0"/>
              <a:t>Java applications</a:t>
            </a:r>
          </a:p>
          <a:p>
            <a:pPr>
              <a:buSzPct val="110000"/>
              <a:buFont typeface="Wingdings" charset="2"/>
              <a:buChar char="§"/>
            </a:pPr>
            <a:r>
              <a:rPr lang="en-US" sz="2800" dirty="0" smtClean="0"/>
              <a:t>Multiinstance applications</a:t>
            </a:r>
          </a:p>
          <a:p>
            <a:pPr lvl="2">
              <a:buSzPct val="110000"/>
              <a:buFont typeface="Wingdings" charset="2"/>
              <a:buChar char="§"/>
            </a:pPr>
            <a:r>
              <a:rPr lang="en-US" sz="2378" dirty="0" smtClean="0"/>
              <a:t>multiple instances of the application in parallel</a:t>
            </a:r>
          </a:p>
        </p:txBody>
      </p:sp>
    </p:spTree>
    <p:extLst>
      <p:ext uri="{BB962C8B-B14F-4D97-AF65-F5344CB8AC3E}">
        <p14:creationId xmlns:p14="http://schemas.microsoft.com/office/powerpoint/2010/main" val="319986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7200" y="533400"/>
            <a:ext cx="7824788" cy="1068387"/>
          </a:xfrm>
        </p:spPr>
        <p:txBody>
          <a:bodyPr/>
          <a:lstStyle/>
          <a:p>
            <a:pPr algn="l"/>
            <a:r>
              <a:rPr lang="en-US" b="1" dirty="0" smtClean="0">
                <a:solidFill>
                  <a:schemeClr val="accent6">
                    <a:lumMod val="75000"/>
                  </a:schemeClr>
                </a:solidFill>
              </a:rPr>
              <a:t>Valve Game Software</a:t>
            </a:r>
          </a:p>
        </p:txBody>
      </p:sp>
      <p:pic>
        <p:nvPicPr>
          <p:cNvPr id="4" name="Picture 3" descr="f9.pdf"/>
          <p:cNvPicPr>
            <a:picLocks noChangeAspect="1"/>
          </p:cNvPicPr>
          <p:nvPr/>
        </p:nvPicPr>
        <p:blipFill>
          <a:blip r:embed="rId3"/>
          <a:stretch>
            <a:fillRect/>
          </a:stretch>
        </p:blipFill>
        <p:spPr>
          <a:xfrm>
            <a:off x="1627909" y="-515470"/>
            <a:ext cx="5992091" cy="7754470"/>
          </a:xfrm>
          <a:prstGeom prst="rect">
            <a:avLst/>
          </a:prstGeom>
        </p:spPr>
      </p:pic>
    </p:spTree>
    <p:extLst>
      <p:ext uri="{BB962C8B-B14F-4D97-AF65-F5344CB8AC3E}">
        <p14:creationId xmlns:p14="http://schemas.microsoft.com/office/powerpoint/2010/main" val="177309692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b="1" dirty="0" smtClean="0">
                <a:solidFill>
                  <a:schemeClr val="accent1">
                    <a:lumMod val="50000"/>
                  </a:schemeClr>
                </a:solidFill>
              </a:rPr>
              <a:t>Windows 8 Process and </a:t>
            </a:r>
            <a:br>
              <a:rPr lang="en-US" b="1" dirty="0" smtClean="0">
                <a:solidFill>
                  <a:schemeClr val="accent1">
                    <a:lumMod val="50000"/>
                  </a:schemeClr>
                </a:solidFill>
              </a:rPr>
            </a:br>
            <a:r>
              <a:rPr lang="en-US" b="1" dirty="0" smtClean="0">
                <a:solidFill>
                  <a:schemeClr val="accent1">
                    <a:lumMod val="50000"/>
                  </a:schemeClr>
                </a:solidFill>
              </a:rPr>
              <a:t>Thread Management</a:t>
            </a:r>
          </a:p>
        </p:txBody>
      </p:sp>
      <p:sp>
        <p:nvSpPr>
          <p:cNvPr id="4" name="Content Placeholder 3"/>
          <p:cNvSpPr>
            <a:spLocks noGrp="1"/>
          </p:cNvSpPr>
          <p:nvPr>
            <p:ph sz="half" idx="1"/>
          </p:nvPr>
        </p:nvSpPr>
        <p:spPr/>
        <p:txBody>
          <a:bodyPr/>
          <a:lstStyle/>
          <a:p>
            <a:r>
              <a:rPr lang="en-US" dirty="0" smtClean="0"/>
              <a:t>An </a:t>
            </a:r>
            <a:r>
              <a:rPr lang="en-US" b="1" dirty="0" smtClean="0"/>
              <a:t>application </a:t>
            </a:r>
            <a:r>
              <a:rPr lang="en-US" dirty="0" smtClean="0"/>
              <a:t>consists of one or more processes</a:t>
            </a:r>
          </a:p>
          <a:p>
            <a:r>
              <a:rPr lang="en-US" dirty="0" smtClean="0"/>
              <a:t>Each </a:t>
            </a:r>
            <a:r>
              <a:rPr lang="en-US" b="1" dirty="0" smtClean="0"/>
              <a:t>process </a:t>
            </a:r>
            <a:r>
              <a:rPr lang="en-US" dirty="0" smtClean="0"/>
              <a:t>provides the resources needed to execute a program</a:t>
            </a:r>
          </a:p>
          <a:p>
            <a:r>
              <a:rPr lang="en-US" dirty="0" smtClean="0"/>
              <a:t>A </a:t>
            </a:r>
            <a:r>
              <a:rPr lang="en-US" b="1" dirty="0" smtClean="0"/>
              <a:t>thread </a:t>
            </a:r>
            <a:r>
              <a:rPr lang="en-US" dirty="0" smtClean="0"/>
              <a:t>is the entity within a process that can be scheduled for execution</a:t>
            </a:r>
          </a:p>
          <a:p>
            <a:r>
              <a:rPr lang="en-US" dirty="0" smtClean="0"/>
              <a:t>A </a:t>
            </a:r>
            <a:r>
              <a:rPr lang="en-US" b="1" dirty="0" smtClean="0"/>
              <a:t>job object </a:t>
            </a:r>
            <a:r>
              <a:rPr lang="en-US" dirty="0" smtClean="0"/>
              <a:t>allows groups of process to be managed as a unit</a:t>
            </a:r>
            <a:endParaRPr lang="en-US" dirty="0"/>
          </a:p>
        </p:txBody>
      </p:sp>
      <p:sp>
        <p:nvSpPr>
          <p:cNvPr id="5" name="Content Placeholder 4"/>
          <p:cNvSpPr>
            <a:spLocks noGrp="1"/>
          </p:cNvSpPr>
          <p:nvPr>
            <p:ph sz="half" idx="2"/>
          </p:nvPr>
        </p:nvSpPr>
        <p:spPr/>
        <p:txBody>
          <a:bodyPr/>
          <a:lstStyle/>
          <a:p>
            <a:r>
              <a:rPr lang="en-US" dirty="0" smtClean="0"/>
              <a:t>A </a:t>
            </a:r>
            <a:r>
              <a:rPr lang="en-US" b="1" dirty="0" smtClean="0"/>
              <a:t>thread pool </a:t>
            </a:r>
            <a:r>
              <a:rPr lang="en-US" dirty="0" smtClean="0"/>
              <a:t>is a collection of worker threads that efficiently execute asynchronous callbacks on behalf of the application</a:t>
            </a:r>
          </a:p>
          <a:p>
            <a:r>
              <a:rPr lang="en-US" dirty="0" smtClean="0"/>
              <a:t>A </a:t>
            </a:r>
            <a:r>
              <a:rPr lang="en-US" b="1" dirty="0" smtClean="0"/>
              <a:t>fiber </a:t>
            </a:r>
            <a:r>
              <a:rPr lang="en-US" dirty="0" smtClean="0"/>
              <a:t>is a unit of execution that must be manually scheduled by the application</a:t>
            </a:r>
          </a:p>
          <a:p>
            <a:r>
              <a:rPr lang="en-US" b="1" dirty="0" smtClean="0"/>
              <a:t>User-mode scheduling (UMS) </a:t>
            </a:r>
            <a:r>
              <a:rPr lang="en-US" dirty="0" smtClean="0"/>
              <a:t>is a lightweight mechanism that applications can use to schedule their own threads</a:t>
            </a:r>
            <a:endParaRPr lang="en-US" b="1" dirty="0"/>
          </a:p>
        </p:txBody>
      </p:sp>
    </p:spTree>
    <p:extLst>
      <p:ext uri="{BB962C8B-B14F-4D97-AF65-F5344CB8AC3E}">
        <p14:creationId xmlns:p14="http://schemas.microsoft.com/office/powerpoint/2010/main" val="39631438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a:solidFill>
                    <a:schemeClr val="accent1">
                      <a:lumMod val="50000"/>
                    </a:schemeClr>
                  </a:solidFill>
                </a:ln>
                <a:solidFill>
                  <a:schemeClr val="accent1">
                    <a:lumMod val="75000"/>
                  </a:schemeClr>
                </a:solidFill>
              </a:rPr>
              <a:t>Changes in Windows 8</a:t>
            </a:r>
          </a:p>
        </p:txBody>
      </p:sp>
      <p:sp>
        <p:nvSpPr>
          <p:cNvPr id="8" name="Content Placeholder 7"/>
          <p:cNvSpPr>
            <a:spLocks noGrp="1"/>
          </p:cNvSpPr>
          <p:nvPr>
            <p:ph sz="half" idx="1"/>
          </p:nvPr>
        </p:nvSpPr>
        <p:spPr>
          <a:xfrm>
            <a:off x="609600" y="2133600"/>
            <a:ext cx="8180296" cy="4419600"/>
          </a:xfrm>
        </p:spPr>
        <p:txBody>
          <a:bodyPr>
            <a:normAutofit fontScale="70000" lnSpcReduction="20000"/>
          </a:bodyPr>
          <a:lstStyle/>
          <a:p>
            <a:r>
              <a:rPr lang="en-US" sz="2800" dirty="0" smtClean="0"/>
              <a:t>Changes the traditional Windows approach to managing background tasks and application lifecycles</a:t>
            </a:r>
          </a:p>
          <a:p>
            <a:r>
              <a:rPr lang="en-US" sz="2811" dirty="0" smtClean="0"/>
              <a:t>Developers are now responsible for managing the state of their individual applications</a:t>
            </a:r>
          </a:p>
          <a:p>
            <a:r>
              <a:rPr lang="en-US" sz="2811" dirty="0" smtClean="0"/>
              <a:t>In the new Metro interface Windows 8 takes over the process lifecycle of an application</a:t>
            </a:r>
          </a:p>
          <a:p>
            <a:pPr lvl="2"/>
            <a:r>
              <a:rPr lang="en-US" sz="2824" dirty="0" smtClean="0"/>
              <a:t>a limited number of applications can run alongside the main app in the Metro UI using the </a:t>
            </a:r>
            <a:r>
              <a:rPr lang="en-US" sz="2824" dirty="0" err="1" smtClean="0"/>
              <a:t>SnapView</a:t>
            </a:r>
            <a:r>
              <a:rPr lang="en-US" sz="2824" dirty="0" smtClean="0"/>
              <a:t> functionality</a:t>
            </a:r>
          </a:p>
          <a:p>
            <a:pPr lvl="2"/>
            <a:r>
              <a:rPr lang="en-US" sz="2824" dirty="0" smtClean="0"/>
              <a:t>only one Store application can run at one time</a:t>
            </a:r>
          </a:p>
          <a:p>
            <a:r>
              <a:rPr lang="en-US" sz="2811" dirty="0" smtClean="0"/>
              <a:t>Live Tiles give the appearance of applications constantly running on the system</a:t>
            </a:r>
          </a:p>
          <a:p>
            <a:pPr lvl="2"/>
            <a:r>
              <a:rPr lang="en-US" sz="2839" dirty="0" smtClean="0"/>
              <a:t>in reality they receive push notifications and do not use system resources to display the dynamic content offered</a:t>
            </a:r>
          </a:p>
        </p:txBody>
      </p:sp>
    </p:spTree>
    <p:extLst>
      <p:ext uri="{BB962C8B-B14F-4D97-AF65-F5344CB8AC3E}">
        <p14:creationId xmlns:p14="http://schemas.microsoft.com/office/powerpoint/2010/main" val="3775156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ln>
                  <a:solidFill>
                    <a:schemeClr val="accent1">
                      <a:lumMod val="50000"/>
                    </a:schemeClr>
                  </a:solidFill>
                </a:ln>
                <a:solidFill>
                  <a:schemeClr val="accent1">
                    <a:lumMod val="75000"/>
                  </a:schemeClr>
                </a:solidFill>
              </a:rPr>
              <a:t>Metro Interface</a:t>
            </a:r>
          </a:p>
        </p:txBody>
      </p:sp>
      <p:sp>
        <p:nvSpPr>
          <p:cNvPr id="9" name="Content Placeholder 8"/>
          <p:cNvSpPr>
            <a:spLocks noGrp="1"/>
          </p:cNvSpPr>
          <p:nvPr>
            <p:ph sz="half" idx="1"/>
          </p:nvPr>
        </p:nvSpPr>
        <p:spPr>
          <a:xfrm>
            <a:off x="658904" y="2286000"/>
            <a:ext cx="7951696" cy="4419600"/>
          </a:xfrm>
        </p:spPr>
        <p:txBody>
          <a:bodyPr>
            <a:normAutofit fontScale="77500" lnSpcReduction="20000"/>
          </a:bodyPr>
          <a:lstStyle/>
          <a:p>
            <a:r>
              <a:rPr lang="en-US" sz="2800" dirty="0" smtClean="0"/>
              <a:t>Foreground application in the Metro interface has access to all of the processor, network, and disk resources available to the user</a:t>
            </a:r>
          </a:p>
          <a:p>
            <a:pPr lvl="2"/>
            <a:r>
              <a:rPr lang="en-US" sz="2588" dirty="0" smtClean="0"/>
              <a:t>all other apps are suspended and have no access to these resources</a:t>
            </a:r>
          </a:p>
          <a:p>
            <a:r>
              <a:rPr lang="en-US" sz="2811" dirty="0" smtClean="0"/>
              <a:t>When an app enters a suspended mode, an event should be triggered to store the state of the user’s information</a:t>
            </a:r>
          </a:p>
          <a:p>
            <a:pPr lvl="2"/>
            <a:r>
              <a:rPr lang="en-US" sz="2581" dirty="0" smtClean="0"/>
              <a:t>this is the responsibility of the application developer</a:t>
            </a:r>
          </a:p>
          <a:p>
            <a:r>
              <a:rPr lang="en-US" sz="2824" dirty="0" smtClean="0"/>
              <a:t>Windows 8 may terminate a background app</a:t>
            </a:r>
          </a:p>
          <a:p>
            <a:pPr lvl="2"/>
            <a:r>
              <a:rPr lang="en-US" sz="2581" dirty="0" smtClean="0"/>
              <a:t>you need to save your app’s state when it’s suspended, in case Windows terminates it so that you can restore its state later</a:t>
            </a:r>
          </a:p>
          <a:p>
            <a:pPr lvl="2"/>
            <a:r>
              <a:rPr lang="en-US" sz="2581" dirty="0" smtClean="0"/>
              <a:t>when the app returns to the foreground another event is triggered to obtain the user state from memory</a:t>
            </a:r>
          </a:p>
        </p:txBody>
      </p:sp>
    </p:spTree>
    <p:extLst>
      <p:ext uri="{BB962C8B-B14F-4D97-AF65-F5344CB8AC3E}">
        <p14:creationId xmlns:p14="http://schemas.microsoft.com/office/powerpoint/2010/main" val="861195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1"/>
            <a:ext cx="8381999" cy="1143000"/>
          </a:xfrm>
        </p:spPr>
        <p:txBody>
          <a:bodyPr/>
          <a:lstStyle/>
          <a:p>
            <a:pPr algn="ctr"/>
            <a:r>
              <a:rPr lang="en-US" b="1" dirty="0" smtClean="0">
                <a:ln>
                  <a:solidFill>
                    <a:schemeClr val="accent1">
                      <a:lumMod val="50000"/>
                    </a:schemeClr>
                  </a:solidFill>
                </a:ln>
                <a:solidFill>
                  <a:schemeClr val="accent1">
                    <a:lumMod val="75000"/>
                  </a:schemeClr>
                </a:solidFill>
              </a:rPr>
              <a:t>Windows Processes</a:t>
            </a:r>
            <a:endParaRPr lang="en-US" b="1" dirty="0">
              <a:ln>
                <a:solidFill>
                  <a:schemeClr val="accent1">
                    <a:lumMod val="50000"/>
                  </a:schemeClr>
                </a:solidFill>
              </a:ln>
              <a:solidFill>
                <a:schemeClr val="accent1">
                  <a:lumMod val="75000"/>
                </a:schemeClr>
              </a:solidFill>
            </a:endParaRPr>
          </a:p>
        </p:txBody>
      </p:sp>
      <p:graphicFrame>
        <p:nvGraphicFramePr>
          <p:cNvPr id="4" name="Content Placeholder 3"/>
          <p:cNvGraphicFramePr>
            <a:graphicFrameLocks noGrp="1"/>
          </p:cNvGraphicFramePr>
          <p:nvPr>
            <p:ph idx="4294967295"/>
          </p:nvPr>
        </p:nvGraphicFramePr>
        <p:xfrm>
          <a:off x="609600" y="2209800"/>
          <a:ext cx="8001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381000" y="5029200"/>
            <a:ext cx="1850468" cy="1554956"/>
          </a:xfrm>
          <a:prstGeom prst="rect">
            <a:avLst/>
          </a:prstGeom>
        </p:spPr>
      </p:pic>
    </p:spTree>
    <p:extLst>
      <p:ext uri="{BB962C8B-B14F-4D97-AF65-F5344CB8AC3E}">
        <p14:creationId xmlns:p14="http://schemas.microsoft.com/office/powerpoint/2010/main" val="820643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0.pdf"/>
          <p:cNvPicPr>
            <a:picLocks noChangeAspect="1"/>
          </p:cNvPicPr>
          <p:nvPr/>
        </p:nvPicPr>
        <p:blipFill>
          <a:blip r:embed="rId3"/>
          <a:stretch>
            <a:fillRect/>
          </a:stretch>
        </p:blipFill>
        <p:spPr>
          <a:xfrm>
            <a:off x="0" y="381000"/>
            <a:ext cx="9064487" cy="6858000"/>
          </a:xfrm>
          <a:prstGeom prst="rect">
            <a:avLst/>
          </a:prstGeom>
        </p:spPr>
      </p:pic>
    </p:spTree>
    <p:extLst>
      <p:ext uri="{BB962C8B-B14F-4D97-AF65-F5344CB8AC3E}">
        <p14:creationId xmlns:p14="http://schemas.microsoft.com/office/powerpoint/2010/main" val="326071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b="1" dirty="0" smtClean="0">
                <a:solidFill>
                  <a:schemeClr val="accent1">
                    <a:lumMod val="75000"/>
                  </a:schemeClr>
                </a:solidFill>
              </a:rPr>
              <a:t>Process and Thread </a:t>
            </a:r>
            <a:br>
              <a:rPr lang="en-NZ" b="1" dirty="0" smtClean="0">
                <a:solidFill>
                  <a:schemeClr val="accent1">
                    <a:lumMod val="75000"/>
                  </a:schemeClr>
                </a:solidFill>
              </a:rPr>
            </a:br>
            <a:r>
              <a:rPr lang="en-NZ" b="1" dirty="0" smtClean="0">
                <a:solidFill>
                  <a:schemeClr val="accent1">
                    <a:lumMod val="75000"/>
                  </a:schemeClr>
                </a:solidFill>
              </a:rPr>
              <a:t>Objects</a:t>
            </a:r>
            <a:endParaRPr lang="en-NZ" b="1" dirty="0">
              <a:solidFill>
                <a:schemeClr val="accent1">
                  <a:lumMod val="75000"/>
                </a:schemeClr>
              </a:solidFill>
            </a:endParaRPr>
          </a:p>
        </p:txBody>
      </p:sp>
      <p:graphicFrame>
        <p:nvGraphicFramePr>
          <p:cNvPr id="4" name="Content Placeholder 3"/>
          <p:cNvGraphicFramePr>
            <a:graphicFrameLocks noGrp="1"/>
          </p:cNvGraphicFramePr>
          <p:nvPr>
            <p:ph idx="4294967295"/>
          </p:nvPr>
        </p:nvGraphicFramePr>
        <p:xfrm>
          <a:off x="1066800" y="2971800"/>
          <a:ext cx="7162800"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457200" y="2909295"/>
            <a:ext cx="8229600" cy="10394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endParaRPr lang="en-US" sz="2800" kern="1200" dirty="0"/>
          </a:p>
        </p:txBody>
      </p:sp>
      <p:sp>
        <p:nvSpPr>
          <p:cNvPr id="9" name="TextBox 8"/>
          <p:cNvSpPr txBox="1"/>
          <p:nvPr/>
        </p:nvSpPr>
        <p:spPr>
          <a:xfrm>
            <a:off x="990600" y="2133600"/>
            <a:ext cx="7391400" cy="875111"/>
          </a:xfrm>
          <a:prstGeom prst="rect">
            <a:avLst/>
          </a:prstGeom>
          <a:noFill/>
        </p:spPr>
        <p:txBody>
          <a:bodyPr wrap="square" rtlCol="0">
            <a:spAutoFit/>
          </a:bodyPr>
          <a:lstStyle/>
          <a:p>
            <a:pPr lvl="0" algn="ctr" defTabSz="1244600">
              <a:lnSpc>
                <a:spcPct val="90000"/>
              </a:lnSpc>
              <a:spcAft>
                <a:spcPct val="35000"/>
              </a:spcAft>
            </a:pPr>
            <a:r>
              <a:rPr lang="en-US" sz="2800" dirty="0" smtClean="0">
                <a:latin typeface="+mn-lt"/>
              </a:rPr>
              <a:t>Windows makes use of two types of        process-related objects:</a:t>
            </a:r>
            <a:endParaRPr lang="en-US" sz="2800" dirty="0">
              <a:latin typeface="+mn-lt"/>
            </a:endParaRPr>
          </a:p>
        </p:txBody>
      </p:sp>
    </p:spTree>
    <p:extLst>
      <p:ext uri="{BB962C8B-B14F-4D97-AF65-F5344CB8AC3E}">
        <p14:creationId xmlns:p14="http://schemas.microsoft.com/office/powerpoint/2010/main" val="3016618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752600" y="2057400"/>
            <a:ext cx="6400800" cy="152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9" name="Picture 8"/>
          <p:cNvPicPr>
            <a:picLocks noChangeAspect="1"/>
          </p:cNvPicPr>
          <p:nvPr/>
        </p:nvPicPr>
        <p:blipFill>
          <a:blip r:embed="rId4"/>
          <a:stretch>
            <a:fillRect/>
          </a:stretch>
        </p:blipFill>
        <p:spPr>
          <a:xfrm>
            <a:off x="533400" y="762000"/>
            <a:ext cx="6964438" cy="5553919"/>
          </a:xfrm>
          <a:prstGeom prst="rect">
            <a:avLst/>
          </a:prstGeom>
        </p:spPr>
      </p:pic>
      <p:sp>
        <p:nvSpPr>
          <p:cNvPr id="10" name="Rectangle 9"/>
          <p:cNvSpPr/>
          <p:nvPr/>
        </p:nvSpPr>
        <p:spPr>
          <a:xfrm>
            <a:off x="7391400" y="1752600"/>
            <a:ext cx="1524000" cy="2862322"/>
          </a:xfrm>
          <a:prstGeom prst="rect">
            <a:avLst/>
          </a:prstGeom>
        </p:spPr>
        <p:txBody>
          <a:bodyPr wrap="square">
            <a:spAutoFit/>
          </a:bodyPr>
          <a:lstStyle/>
          <a:p>
            <a:pPr algn="ctr"/>
            <a:r>
              <a:rPr lang="en-US" sz="2000" b="1" dirty="0" smtClean="0">
                <a:latin typeface="+mn-lt"/>
              </a:rPr>
              <a:t>Table 4.3  </a:t>
            </a:r>
          </a:p>
          <a:p>
            <a:pPr algn="ctr"/>
            <a:endParaRPr lang="en-US" sz="2000" b="1" dirty="0" smtClean="0">
              <a:latin typeface="+mn-lt"/>
            </a:endParaRPr>
          </a:p>
          <a:p>
            <a:pPr algn="ctr"/>
            <a:r>
              <a:rPr lang="en-US" sz="2000" b="1" dirty="0" smtClean="0">
                <a:latin typeface="+mn-lt"/>
              </a:rPr>
              <a:t>Windows </a:t>
            </a:r>
          </a:p>
          <a:p>
            <a:pPr algn="ctr"/>
            <a:endParaRPr lang="en-US" sz="2000" b="1" dirty="0" smtClean="0">
              <a:latin typeface="+mn-lt"/>
            </a:endParaRPr>
          </a:p>
          <a:p>
            <a:pPr algn="ctr"/>
            <a:r>
              <a:rPr lang="en-US" sz="2000" b="1" dirty="0" smtClean="0">
                <a:latin typeface="+mn-lt"/>
              </a:rPr>
              <a:t>Process </a:t>
            </a:r>
          </a:p>
          <a:p>
            <a:pPr algn="ctr"/>
            <a:endParaRPr lang="en-US" sz="2000" b="1" dirty="0" smtClean="0">
              <a:latin typeface="+mn-lt"/>
            </a:endParaRPr>
          </a:p>
          <a:p>
            <a:pPr algn="ctr"/>
            <a:r>
              <a:rPr lang="en-US" sz="2000" b="1" dirty="0" smtClean="0">
                <a:latin typeface="+mn-lt"/>
              </a:rPr>
              <a:t>Object </a:t>
            </a:r>
          </a:p>
          <a:p>
            <a:pPr algn="ctr"/>
            <a:endParaRPr lang="en-US" sz="2000" b="1" dirty="0" smtClean="0">
              <a:latin typeface="+mn-lt"/>
            </a:endParaRPr>
          </a:p>
          <a:p>
            <a:pPr algn="ctr"/>
            <a:r>
              <a:rPr lang="en-US" sz="2000" b="1" dirty="0" smtClean="0">
                <a:latin typeface="+mn-lt"/>
              </a:rPr>
              <a:t>Attributes</a:t>
            </a:r>
            <a:endParaRPr lang="en-US" sz="2000" b="1" dirty="0">
              <a:latin typeface="+mn-lt"/>
            </a:endParaRPr>
          </a:p>
        </p:txBody>
      </p:sp>
      <p:sp>
        <p:nvSpPr>
          <p:cNvPr id="5" name="TextBox 4"/>
          <p:cNvSpPr txBox="1"/>
          <p:nvPr/>
        </p:nvSpPr>
        <p:spPr>
          <a:xfrm>
            <a:off x="7620000" y="5715000"/>
            <a:ext cx="1143000" cy="738664"/>
          </a:xfrm>
          <a:prstGeom prst="rect">
            <a:avLst/>
          </a:prstGeom>
          <a:noFill/>
        </p:spPr>
        <p:txBody>
          <a:bodyPr wrap="square" rtlCol="0">
            <a:spAutoFit/>
          </a:bodyPr>
          <a:lstStyle/>
          <a:p>
            <a:r>
              <a:rPr lang="en-US" sz="1400" dirty="0" smtClean="0">
                <a:latin typeface="+mn-lt"/>
              </a:rPr>
              <a:t>(Table is on page 175 in textbook)</a:t>
            </a:r>
            <a:endParaRPr lang="en-US" sz="1400" dirty="0">
              <a:latin typeface="+mn-lt"/>
            </a:endParaRPr>
          </a:p>
        </p:txBody>
      </p:sp>
    </p:spTree>
    <p:extLst>
      <p:ext uri="{BB962C8B-B14F-4D97-AF65-F5344CB8AC3E}">
        <p14:creationId xmlns:p14="http://schemas.microsoft.com/office/powerpoint/2010/main" val="7470847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mv="urn:schemas-microsoft-com:mac:vml" xmlns="">
      <p:transition spd="slow">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239000" y="609600"/>
            <a:ext cx="1371600" cy="4191000"/>
          </a:xfrm>
        </p:spPr>
        <p:txBody>
          <a:bodyPr/>
          <a:lstStyle/>
          <a:p>
            <a:pPr algn="ctr"/>
            <a:r>
              <a:rPr lang="en-US" sz="2000" b="1" dirty="0" smtClean="0">
                <a:solidFill>
                  <a:schemeClr val="tx1"/>
                </a:solidFill>
                <a:latin typeface="+mn-lt"/>
                <a:ea typeface="+mn-ea"/>
                <a:cs typeface="+mn-cs"/>
              </a:rPr>
              <a:t>Table 4.4 Windows Thread Object Attributes </a:t>
            </a:r>
            <a:endParaRPr lang="en-US" sz="2000" b="1" dirty="0">
              <a:solidFill>
                <a:schemeClr val="tx1"/>
              </a:solidFill>
              <a:latin typeface="+mn-lt"/>
              <a:ea typeface="+mn-ea"/>
              <a:cs typeface="+mn-cs"/>
            </a:endParaRPr>
          </a:p>
        </p:txBody>
      </p:sp>
      <p:pic>
        <p:nvPicPr>
          <p:cNvPr id="8" name="Picture 7"/>
          <p:cNvPicPr>
            <a:picLocks noChangeAspect="1"/>
          </p:cNvPicPr>
          <p:nvPr/>
        </p:nvPicPr>
        <p:blipFill>
          <a:blip r:embed="rId3"/>
          <a:stretch>
            <a:fillRect/>
          </a:stretch>
        </p:blipFill>
        <p:spPr>
          <a:xfrm>
            <a:off x="533400" y="762000"/>
            <a:ext cx="6599485" cy="5638800"/>
          </a:xfrm>
          <a:prstGeom prst="rect">
            <a:avLst/>
          </a:prstGeom>
        </p:spPr>
      </p:pic>
      <p:sp>
        <p:nvSpPr>
          <p:cNvPr id="5" name="TextBox 4"/>
          <p:cNvSpPr txBox="1"/>
          <p:nvPr/>
        </p:nvSpPr>
        <p:spPr>
          <a:xfrm>
            <a:off x="7315200" y="5791200"/>
            <a:ext cx="1524000" cy="523220"/>
          </a:xfrm>
          <a:prstGeom prst="rect">
            <a:avLst/>
          </a:prstGeom>
          <a:noFill/>
        </p:spPr>
        <p:txBody>
          <a:bodyPr wrap="square" rtlCol="0">
            <a:spAutoFit/>
          </a:bodyPr>
          <a:lstStyle/>
          <a:p>
            <a:r>
              <a:rPr lang="en-US" sz="1400" dirty="0" smtClean="0">
                <a:latin typeface="+mn-lt"/>
              </a:rPr>
              <a:t>(Table is on page 175 in textbook)</a:t>
            </a:r>
            <a:endParaRPr lang="en-US" sz="1400" dirty="0">
              <a:latin typeface="+mn-lt"/>
            </a:endParaRPr>
          </a:p>
        </p:txBody>
      </p:sp>
    </p:spTree>
    <p:extLst>
      <p:ext uri="{BB962C8B-B14F-4D97-AF65-F5344CB8AC3E}">
        <p14:creationId xmlns:p14="http://schemas.microsoft.com/office/powerpoint/2010/main" val="126159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28799</Words>
  <Application>Microsoft Macintosh PowerPoint</Application>
  <PresentationFormat>On-screen Show (4:3)</PresentationFormat>
  <Paragraphs>2324</Paragraphs>
  <Slides>119</Slides>
  <Notes>119</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119</vt:i4>
      </vt:variant>
    </vt:vector>
  </HeadingPairs>
  <TitlesOfParts>
    <vt:vector size="122" baseType="lpstr">
      <vt:lpstr>Custom Design</vt:lpstr>
      <vt:lpstr>Codex</vt:lpstr>
      <vt:lpstr>Document</vt:lpstr>
      <vt:lpstr>Chapter 3 Process Description and Control</vt:lpstr>
      <vt:lpstr>Summary of Earlier Concepts</vt:lpstr>
      <vt:lpstr>OS Management of Application Execution</vt:lpstr>
      <vt:lpstr>Process Elements</vt:lpstr>
      <vt:lpstr>Process Elements</vt:lpstr>
      <vt:lpstr>Process Control Block</vt:lpstr>
      <vt:lpstr>Process States</vt:lpstr>
      <vt:lpstr>Process Execution</vt:lpstr>
      <vt:lpstr>PowerPoint Presentation</vt:lpstr>
      <vt:lpstr>PowerPoint Presentation</vt:lpstr>
      <vt:lpstr>Two-State Process Model</vt:lpstr>
      <vt:lpstr>PowerPoint Presentation</vt:lpstr>
      <vt:lpstr>Table 3.1   Reasons for Process Creation</vt:lpstr>
      <vt:lpstr>Process Creation</vt:lpstr>
      <vt:lpstr>Process Termination</vt:lpstr>
      <vt:lpstr>PowerPoint Presentation</vt:lpstr>
      <vt:lpstr>Five-State Process Model</vt:lpstr>
      <vt:lpstr>PowerPoint Presentation</vt:lpstr>
      <vt:lpstr>PowerPoint Presentation</vt:lpstr>
      <vt:lpstr>Suspended Processes</vt:lpstr>
      <vt:lpstr>PowerPoint Presentation</vt:lpstr>
      <vt:lpstr>PowerPoint Presentation</vt:lpstr>
      <vt:lpstr>Characteristics of a Suspended Process</vt:lpstr>
      <vt:lpstr>Table 3.3    Reasons for Process Suspension </vt:lpstr>
      <vt:lpstr>PowerPoint Presentation</vt:lpstr>
      <vt:lpstr>PowerPoint Presentation</vt:lpstr>
      <vt:lpstr>Memory Tables</vt:lpstr>
      <vt:lpstr>I/O Tables</vt:lpstr>
      <vt:lpstr>File Tables</vt:lpstr>
      <vt:lpstr>Process Tables</vt:lpstr>
      <vt:lpstr>Process Control Structures</vt:lpstr>
      <vt:lpstr>Process Control Structures</vt:lpstr>
      <vt:lpstr>PowerPoint Presentation</vt:lpstr>
      <vt:lpstr>Table 3.5    Typical Elements of a Process Control Block  (page 1 of 2) </vt:lpstr>
      <vt:lpstr>Table 3.5    Typical Elements of a Process Control Block  (page 2 of 2) </vt:lpstr>
      <vt:lpstr>Process Identification</vt:lpstr>
      <vt:lpstr>Processor State Information</vt:lpstr>
      <vt:lpstr>PowerPoint Presentation</vt:lpstr>
      <vt:lpstr>PowerPoint Presentation</vt:lpstr>
      <vt:lpstr>Process Control Information</vt:lpstr>
      <vt:lpstr>PowerPoint Presentation</vt:lpstr>
      <vt:lpstr>PowerPoint Presentation</vt:lpstr>
      <vt:lpstr>Role of the  Process Control Block</vt:lpstr>
      <vt:lpstr>Modes of Execution</vt:lpstr>
      <vt:lpstr>PowerPoint Presentation</vt:lpstr>
      <vt:lpstr>Process Creation</vt:lpstr>
      <vt:lpstr>Table 3.8   Mechanisms for Interrupting the Execution of a Process </vt:lpstr>
      <vt:lpstr>System Interrupts</vt:lpstr>
      <vt:lpstr>Mode Switching</vt:lpstr>
      <vt:lpstr>Change of Process State</vt:lpstr>
      <vt:lpstr>Execution  of the  Operating System</vt:lpstr>
      <vt:lpstr>Execution Within  User Processes</vt:lpstr>
      <vt:lpstr>Unix SVR4</vt:lpstr>
      <vt:lpstr>Table 3.9   UNIX Process States </vt:lpstr>
      <vt:lpstr>PowerPoint Presentation</vt:lpstr>
      <vt:lpstr>Table 3.10   UNIX Process Image </vt:lpstr>
      <vt:lpstr>Table 3.11  UNIX Process Table Entry </vt:lpstr>
      <vt:lpstr>Table 3.12   UNIX U Area  </vt:lpstr>
      <vt:lpstr>Process Creation</vt:lpstr>
      <vt:lpstr>After Creation</vt:lpstr>
      <vt:lpstr>Summary</vt:lpstr>
      <vt:lpstr>Chapter 4 Threads</vt:lpstr>
      <vt:lpstr>Processes and Threads</vt:lpstr>
      <vt:lpstr>Processes and Threads</vt:lpstr>
      <vt:lpstr>Single Threaded Approaches</vt:lpstr>
      <vt:lpstr>Multithreaded Approaches</vt:lpstr>
      <vt:lpstr>Processes</vt:lpstr>
      <vt:lpstr>One or More Threads  in a Process</vt:lpstr>
      <vt:lpstr>PowerPoint Presentation</vt:lpstr>
      <vt:lpstr>Benefits of Threads</vt:lpstr>
      <vt:lpstr>Thread Use in a  Single-User System</vt:lpstr>
      <vt:lpstr>Threads</vt:lpstr>
      <vt:lpstr>Thread Execution States</vt:lpstr>
      <vt:lpstr>PowerPoint Presentation</vt:lpstr>
      <vt:lpstr>PowerPoint Presentation</vt:lpstr>
      <vt:lpstr>Thread Synchronization</vt:lpstr>
      <vt:lpstr>Types of Threads</vt:lpstr>
      <vt:lpstr>User-Level Threads (ULTs)</vt:lpstr>
      <vt:lpstr>PowerPoint Presentation</vt:lpstr>
      <vt:lpstr>  Advantages of ULTs</vt:lpstr>
      <vt:lpstr>Disadvantages of ULTs</vt:lpstr>
      <vt:lpstr>Overcoming ULT Disadvantages</vt:lpstr>
      <vt:lpstr>Kernel-Level Threads (KLTs)</vt:lpstr>
      <vt:lpstr>Advantages of KLTs</vt:lpstr>
      <vt:lpstr>Disadvantage of KLTs</vt:lpstr>
      <vt:lpstr>Combined Approaches</vt:lpstr>
      <vt:lpstr>PowerPoint Presentation</vt:lpstr>
      <vt:lpstr>PowerPoint Presentation</vt:lpstr>
      <vt:lpstr>PowerPoint Presentation</vt:lpstr>
      <vt:lpstr>Applications That Benefit</vt:lpstr>
      <vt:lpstr>Valve Game Software</vt:lpstr>
      <vt:lpstr>Windows 8 Process and  Thread Management</vt:lpstr>
      <vt:lpstr>Changes in Windows 8</vt:lpstr>
      <vt:lpstr>Metro Interface</vt:lpstr>
      <vt:lpstr>Windows Processes</vt:lpstr>
      <vt:lpstr>PowerPoint Presentation</vt:lpstr>
      <vt:lpstr>Process and Thread  Objects</vt:lpstr>
      <vt:lpstr>PowerPoint Presentation</vt:lpstr>
      <vt:lpstr>Table 4.4 Windows Thread Object Attributes </vt:lpstr>
      <vt:lpstr>Multithreaded Process</vt:lpstr>
      <vt:lpstr>PowerPoint Presentation</vt:lpstr>
      <vt:lpstr>Solaris Process</vt:lpstr>
      <vt:lpstr>PowerPoint Presentation</vt:lpstr>
      <vt:lpstr>PowerPoint Presentation</vt:lpstr>
      <vt:lpstr>A Lightweight Process (LWP) Data Structure Includes:</vt:lpstr>
      <vt:lpstr>PowerPoint Presentation</vt:lpstr>
      <vt:lpstr>Interrupts as Threads</vt:lpstr>
      <vt:lpstr>Solaris Solution</vt:lpstr>
      <vt:lpstr>Linux Tasks</vt:lpstr>
      <vt:lpstr>PowerPoint Presentation</vt:lpstr>
      <vt:lpstr>Linux Threads</vt:lpstr>
      <vt:lpstr>Linux Namespaces</vt:lpstr>
      <vt:lpstr>Android Process and  Thread Management</vt:lpstr>
      <vt:lpstr>PowerPoint Presentation</vt:lpstr>
      <vt:lpstr>PowerPoint Presentation</vt:lpstr>
      <vt:lpstr>Processes and Threads</vt:lpstr>
      <vt:lpstr>Mac OS X Grand Central Dispatch (GCD)</vt:lpstr>
      <vt:lpstr>Block</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2014-02-03T01:50:37Z</dcterms:created>
  <dcterms:modified xsi:type="dcterms:W3CDTF">2016-01-21T21:50:17Z</dcterms:modified>
</cp:coreProperties>
</file>